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6"/>
  </p:notesMasterIdLst>
  <p:handoutMasterIdLst>
    <p:handoutMasterId r:id="rId17"/>
  </p:handoutMasterIdLst>
  <p:sldIdLst>
    <p:sldId id="277" r:id="rId2"/>
    <p:sldId id="256" r:id="rId3"/>
    <p:sldId id="278" r:id="rId4"/>
    <p:sldId id="259" r:id="rId5"/>
    <p:sldId id="268" r:id="rId6"/>
    <p:sldId id="276" r:id="rId7"/>
    <p:sldId id="275" r:id="rId8"/>
    <p:sldId id="269" r:id="rId9"/>
    <p:sldId id="264" r:id="rId10"/>
    <p:sldId id="270" r:id="rId11"/>
    <p:sldId id="271" r:id="rId12"/>
    <p:sldId id="272" r:id="rId13"/>
    <p:sldId id="273" r:id="rId14"/>
    <p:sldId id="27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279989"/>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B5DFBD-6DF2-4418-A3D3-F0D287063C4D}" v="10" dt="2022-09-26T17:11:14.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9" autoAdjust="0"/>
  </p:normalViewPr>
  <p:slideViewPr>
    <p:cSldViewPr snapToGrid="0" snapToObjects="1">
      <p:cViewPr varScale="1">
        <p:scale>
          <a:sx n="60" d="100"/>
          <a:sy n="60" d="100"/>
        </p:scale>
        <p:origin x="1460" y="4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Look at the photos of the different couples. Discuss that the photos show people who are married or in a relationship with each other. They are people that are in </a:t>
            </a:r>
            <a:r>
              <a:rPr lang="en-GB" sz="1200" b="0" i="0" u="none" strike="noStrike" kern="1200" baseline="0" dirty="0">
                <a:solidFill>
                  <a:schemeClr val="tx1"/>
                </a:solidFill>
                <a:latin typeface="+mn-lt"/>
                <a:ea typeface="+mn-ea"/>
                <a:cs typeface="+mn-cs"/>
              </a:rPr>
              <a:t>love with each other.</a:t>
            </a:r>
            <a:endParaRPr lang="en-US"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396939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some people have a relationship with people of a different gender to them. This includes when one of the partner is non-binary – for example Sam Smith (bottom right).</a:t>
            </a: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17096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some people are gay, lesbian or bi. Lesbian and gay people are attracted to people of the same gender as them.</a:t>
            </a:r>
          </a:p>
        </p:txBody>
      </p:sp>
      <p:sp>
        <p:nvSpPr>
          <p:cNvPr id="4" name="Slide Number Placeholder 3"/>
          <p:cNvSpPr>
            <a:spLocks noGrp="1"/>
          </p:cNvSpPr>
          <p:nvPr>
            <p:ph type="sldNum" sz="quarter" idx="10"/>
          </p:nvPr>
        </p:nvSpPr>
        <p:spPr/>
        <p:txBody>
          <a:bodyPr/>
          <a:lstStyle/>
          <a:p>
            <a:fld id="{D1ADB596-D218-9D43-A4EC-2B51BE929992}" type="slidenum">
              <a:rPr lang="en-US" smtClean="0"/>
              <a:t>12</a:t>
            </a:fld>
            <a:endParaRPr lang="en-US"/>
          </a:p>
        </p:txBody>
      </p:sp>
    </p:spTree>
    <p:extLst>
      <p:ext uri="{BB962C8B-B14F-4D97-AF65-F5344CB8AC3E}">
        <p14:creationId xmlns:p14="http://schemas.microsoft.com/office/powerpoint/2010/main" val="257757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Explain the word bi and reiterate that some people don’t mind which gender their partner is.</a:t>
            </a:r>
          </a:p>
        </p:txBody>
      </p:sp>
      <p:sp>
        <p:nvSpPr>
          <p:cNvPr id="4" name="Slide Number Placeholder 3"/>
          <p:cNvSpPr>
            <a:spLocks noGrp="1"/>
          </p:cNvSpPr>
          <p:nvPr>
            <p:ph type="sldNum" sz="quarter" idx="10"/>
          </p:nvPr>
        </p:nvSpPr>
        <p:spPr/>
        <p:txBody>
          <a:bodyPr/>
          <a:lstStyle/>
          <a:p>
            <a:fld id="{D1ADB596-D218-9D43-A4EC-2B51BE929992}" type="slidenum">
              <a:rPr lang="en-US" smtClean="0"/>
              <a:t>13</a:t>
            </a:fld>
            <a:endParaRPr lang="en-US"/>
          </a:p>
        </p:txBody>
      </p:sp>
    </p:spTree>
    <p:extLst>
      <p:ext uri="{BB962C8B-B14F-4D97-AF65-F5344CB8AC3E}">
        <p14:creationId xmlns:p14="http://schemas.microsoft.com/office/powerpoint/2010/main" val="1423819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Students create a poster about relationships, choose an </a:t>
            </a:r>
            <a:r>
              <a:rPr lang="en-GB" sz="1200" b="0" i="0" u="none" strike="noStrike" kern="1200" baseline="0" dirty="0">
                <a:solidFill>
                  <a:schemeClr val="tx1"/>
                </a:solidFill>
                <a:latin typeface="+mn-lt"/>
                <a:ea typeface="+mn-ea"/>
                <a:cs typeface="+mn-cs"/>
              </a:rPr>
              <a:t>activity as appropriate:</a:t>
            </a:r>
          </a:p>
          <a:p>
            <a:r>
              <a:rPr lang="en-US" sz="1200" b="0" i="0" u="none" strike="noStrike" kern="1200" baseline="0" dirty="0">
                <a:solidFill>
                  <a:schemeClr val="tx1"/>
                </a:solidFill>
                <a:latin typeface="+mn-lt"/>
                <a:ea typeface="+mn-ea"/>
                <a:cs typeface="+mn-cs"/>
              </a:rPr>
              <a:t> Students stick pictures of different couples onto an A3 piece of paper and stick on or match symbols relating to different types of couple </a:t>
            </a:r>
            <a:r>
              <a:rPr lang="en-GB" sz="1200" b="0" i="0" u="none" strike="noStrike" kern="1200" baseline="0" dirty="0">
                <a:solidFill>
                  <a:schemeClr val="tx1"/>
                </a:solidFill>
                <a:latin typeface="+mn-lt"/>
                <a:ea typeface="+mn-ea"/>
                <a:cs typeface="+mn-cs"/>
              </a:rPr>
              <a:t>(same gender, </a:t>
            </a:r>
            <a:r>
              <a:rPr lang="en-GB" sz="1200" b="0" i="0" u="none" strike="noStrike" kern="1200" baseline="0">
                <a:solidFill>
                  <a:schemeClr val="tx1"/>
                </a:solidFill>
                <a:latin typeface="+mn-lt"/>
                <a:ea typeface="+mn-ea"/>
                <a:cs typeface="+mn-cs"/>
              </a:rPr>
              <a:t>different gender).</a:t>
            </a:r>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Students stick pictures of different couples onto an A3 piece of paper and write some key words </a:t>
            </a:r>
            <a:r>
              <a:rPr lang="en-GB" sz="1200" b="0" i="0" u="none" strike="noStrike" kern="1200" baseline="0" dirty="0">
                <a:solidFill>
                  <a:schemeClr val="tx1"/>
                </a:solidFill>
                <a:latin typeface="+mn-lt"/>
                <a:ea typeface="+mn-ea"/>
                <a:cs typeface="+mn-cs"/>
              </a:rPr>
              <a:t>or sentences about relationships. </a:t>
            </a:r>
          </a:p>
          <a:p>
            <a:r>
              <a:rPr lang="en-US" sz="1200" b="0" i="0" u="none" strike="noStrike" kern="1200" baseline="0" dirty="0">
                <a:solidFill>
                  <a:schemeClr val="tx1"/>
                </a:solidFill>
                <a:latin typeface="+mn-lt"/>
                <a:ea typeface="+mn-ea"/>
                <a:cs typeface="+mn-cs"/>
              </a:rPr>
              <a:t> Students create their own poster that shows different couples and that gives a message that some people are LGBT and it’s ok.</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14</a:t>
            </a:fld>
            <a:endParaRPr lang="en-US"/>
          </a:p>
        </p:txBody>
      </p:sp>
    </p:spTree>
    <p:extLst>
      <p:ext uri="{BB962C8B-B14F-4D97-AF65-F5344CB8AC3E}">
        <p14:creationId xmlns:p14="http://schemas.microsoft.com/office/powerpoint/2010/main" val="399384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322545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a class, read King and King. Use the sensory props to support understanding and engagement.</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133445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Who got married in the story? Students to answer if they are able to, or match key symbols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87602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Why did the two princes get married? Students to answer if they are able to, or match key symbols</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181778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Reiterate that people don’t have to get married to anyone they don’t want to. People should only get married if they want to.</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4097976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Students discuss if they’ve ever been to a wedding. If so, what was it like?</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1988588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Look at the photos of the different couples. Discuss that the photos show people who are married or in a relationship with each other. They are people that are in </a:t>
            </a:r>
            <a:r>
              <a:rPr lang="en-GB" sz="1200" b="0" i="0" u="none" strike="noStrike" kern="1200" baseline="0" dirty="0">
                <a:solidFill>
                  <a:schemeClr val="tx1"/>
                </a:solidFill>
                <a:latin typeface="+mn-lt"/>
                <a:ea typeface="+mn-ea"/>
                <a:cs typeface="+mn-cs"/>
              </a:rPr>
              <a:t>love with each other.</a:t>
            </a:r>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25010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Look at the photos of the different couples. Discuss that the photos show people who are married or in a relationship with each other. They are people that are in </a:t>
            </a:r>
            <a:r>
              <a:rPr lang="en-GB" sz="1200" b="0" i="0" u="none" strike="noStrike" kern="1200" baseline="0" dirty="0">
                <a:solidFill>
                  <a:schemeClr val="tx1"/>
                </a:solidFill>
                <a:latin typeface="+mn-lt"/>
                <a:ea typeface="+mn-ea"/>
                <a:cs typeface="+mn-cs"/>
              </a:rPr>
              <a:t>love with each other.</a:t>
            </a:r>
            <a:endParaRPr lang="en-US"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258003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Relationships RSHE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Secondary aged students – version 2 SEND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EEC9DE-2CC0-4E38-A17F-91E7C67838E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515348" y="888028"/>
            <a:ext cx="3791184" cy="4375036"/>
          </a:xfrm>
          <a:prstGeom prst="rect">
            <a:avLst/>
          </a:prstGeom>
        </p:spPr>
      </p:pic>
    </p:spTree>
    <p:extLst>
      <p:ext uri="{BB962C8B-B14F-4D97-AF65-F5344CB8AC3E}">
        <p14:creationId xmlns:p14="http://schemas.microsoft.com/office/powerpoint/2010/main" val="400438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ACE5A62-F6B9-4CA6-B3B8-91A0FD094AE5}"/>
              </a:ext>
            </a:extLst>
          </p:cNvPr>
          <p:cNvSpPr txBox="1"/>
          <p:nvPr/>
        </p:nvSpPr>
        <p:spPr>
          <a:xfrm>
            <a:off x="239713" y="1162522"/>
            <a:ext cx="353577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Different gender couples</a:t>
            </a:r>
            <a:endParaRPr lang="en-GB"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BED7BC4-E3E9-4494-B67F-9277D7D59EBD}"/>
              </a:ext>
            </a:extLst>
          </p:cNvPr>
          <p:cNvSpPr txBox="1"/>
          <p:nvPr/>
        </p:nvSpPr>
        <p:spPr>
          <a:xfrm>
            <a:off x="151740" y="1885361"/>
            <a:ext cx="3623749" cy="1200329"/>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Different gender couples can be: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Women and men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Men and non-binary people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Women and non-binary people</a:t>
            </a:r>
            <a:endParaRPr lang="en-GB"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50AE7A89-7B74-4471-AB1A-9C4C1CC7744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58065" y="1716330"/>
            <a:ext cx="2538503" cy="1692335"/>
          </a:xfrm>
          <a:prstGeom prst="rect">
            <a:avLst/>
          </a:prstGeom>
        </p:spPr>
      </p:pic>
      <p:pic>
        <p:nvPicPr>
          <p:cNvPr id="19" name="Picture 18">
            <a:extLst>
              <a:ext uri="{FF2B5EF4-FFF2-40B4-BE49-F238E27FC236}">
                <a16:creationId xmlns:a16="http://schemas.microsoft.com/office/drawing/2014/main" id="{B1F37F46-5420-4BF2-98D1-5B22516C52C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8334" r="4499" b="6378"/>
          <a:stretch/>
        </p:blipFill>
        <p:spPr>
          <a:xfrm>
            <a:off x="3758065" y="3621905"/>
            <a:ext cx="2538503" cy="1912027"/>
          </a:xfrm>
          <a:prstGeom prst="rect">
            <a:avLst/>
          </a:prstGeom>
        </p:spPr>
      </p:pic>
      <p:pic>
        <p:nvPicPr>
          <p:cNvPr id="20" name="Picture 19">
            <a:extLst>
              <a:ext uri="{FF2B5EF4-FFF2-40B4-BE49-F238E27FC236}">
                <a16:creationId xmlns:a16="http://schemas.microsoft.com/office/drawing/2014/main" id="{385C1381-7F64-4533-BECC-924525EEBFC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89087" y="1687081"/>
            <a:ext cx="2054308" cy="1730767"/>
          </a:xfrm>
          <a:prstGeom prst="rect">
            <a:avLst/>
          </a:prstGeom>
        </p:spPr>
      </p:pic>
      <p:pic>
        <p:nvPicPr>
          <p:cNvPr id="21" name="Picture 20">
            <a:extLst>
              <a:ext uri="{FF2B5EF4-FFF2-40B4-BE49-F238E27FC236}">
                <a16:creationId xmlns:a16="http://schemas.microsoft.com/office/drawing/2014/main" id="{A60121EA-8889-4340-A20A-B3A03B8FB89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489087" y="3592656"/>
            <a:ext cx="2054308" cy="1912027"/>
          </a:xfrm>
          <a:prstGeom prst="rect">
            <a:avLst/>
          </a:prstGeom>
        </p:spPr>
      </p:pic>
    </p:spTree>
    <p:extLst>
      <p:ext uri="{BB962C8B-B14F-4D97-AF65-F5344CB8AC3E}">
        <p14:creationId xmlns:p14="http://schemas.microsoft.com/office/powerpoint/2010/main" val="3231962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ACE5A62-F6B9-4CA6-B3B8-91A0FD094AE5}"/>
              </a:ext>
            </a:extLst>
          </p:cNvPr>
          <p:cNvSpPr txBox="1"/>
          <p:nvPr/>
        </p:nvSpPr>
        <p:spPr>
          <a:xfrm>
            <a:off x="503760" y="1150070"/>
            <a:ext cx="318228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Same gender couples</a:t>
            </a:r>
            <a:endParaRPr lang="en-GB" sz="24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0F0CCEC3-0B8C-478A-B89C-6999A618E47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65612" y="1720194"/>
            <a:ext cx="1876034" cy="2164948"/>
          </a:xfrm>
          <a:prstGeom prst="rect">
            <a:avLst/>
          </a:prstGeom>
        </p:spPr>
      </p:pic>
      <p:pic>
        <p:nvPicPr>
          <p:cNvPr id="16" name="Picture 15">
            <a:extLst>
              <a:ext uri="{FF2B5EF4-FFF2-40B4-BE49-F238E27FC236}">
                <a16:creationId xmlns:a16="http://schemas.microsoft.com/office/drawing/2014/main" id="{7F39C9FA-2293-4FD6-AEE5-394EA491316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35291" y="1720194"/>
            <a:ext cx="2238049" cy="2150490"/>
          </a:xfrm>
          <a:prstGeom prst="rect">
            <a:avLst/>
          </a:prstGeom>
        </p:spPr>
      </p:pic>
      <p:pic>
        <p:nvPicPr>
          <p:cNvPr id="17" name="Picture 16">
            <a:extLst>
              <a:ext uri="{FF2B5EF4-FFF2-40B4-BE49-F238E27FC236}">
                <a16:creationId xmlns:a16="http://schemas.microsoft.com/office/drawing/2014/main" id="{61EB75F3-B0E1-41A0-891C-D8CB37890E9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233918" y="1720194"/>
            <a:ext cx="3174791" cy="2180216"/>
          </a:xfrm>
          <a:prstGeom prst="rect">
            <a:avLst/>
          </a:prstGeom>
        </p:spPr>
      </p:pic>
      <p:sp>
        <p:nvSpPr>
          <p:cNvPr id="2" name="TextBox 1">
            <a:extLst>
              <a:ext uri="{FF2B5EF4-FFF2-40B4-BE49-F238E27FC236}">
                <a16:creationId xmlns:a16="http://schemas.microsoft.com/office/drawing/2014/main" id="{ECF383B1-5B89-4BBB-B722-30CE4E6653A4}"/>
              </a:ext>
            </a:extLst>
          </p:cNvPr>
          <p:cNvSpPr txBox="1"/>
          <p:nvPr/>
        </p:nvSpPr>
        <p:spPr>
          <a:xfrm>
            <a:off x="867265" y="3968685"/>
            <a:ext cx="1653273"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 gay couple</a:t>
            </a:r>
            <a:endParaRPr lang="en-GB" sz="2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9ED9A7B-6691-4137-A886-B2AC5EDD809A}"/>
              </a:ext>
            </a:extLst>
          </p:cNvPr>
          <p:cNvSpPr txBox="1"/>
          <p:nvPr/>
        </p:nvSpPr>
        <p:spPr>
          <a:xfrm>
            <a:off x="5130641" y="3966976"/>
            <a:ext cx="205402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 lesbian couple</a:t>
            </a:r>
            <a:endParaRPr lang="en-GB" sz="20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9065366-7914-424C-A089-B7FDD311C262}"/>
              </a:ext>
            </a:extLst>
          </p:cNvPr>
          <p:cNvSpPr txBox="1"/>
          <p:nvPr/>
        </p:nvSpPr>
        <p:spPr>
          <a:xfrm>
            <a:off x="3171346" y="3993601"/>
            <a:ext cx="1440074"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A bi couple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15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a:extLst>
              <a:ext uri="{FF2B5EF4-FFF2-40B4-BE49-F238E27FC236}">
                <a16:creationId xmlns:a16="http://schemas.microsoft.com/office/drawing/2014/main" id="{292F0F9B-D057-422C-9A3A-1074A4540918}"/>
              </a:ext>
            </a:extLst>
          </p:cNvPr>
          <p:cNvSpPr txBox="1">
            <a:spLocks/>
          </p:cNvSpPr>
          <p:nvPr/>
        </p:nvSpPr>
        <p:spPr>
          <a:xfrm>
            <a:off x="5715000" y="6463222"/>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a:solidFill>
                  <a:schemeClr val="bg1"/>
                </a:solidFill>
                <a:latin typeface="Arial"/>
                <a:cs typeface="Arial"/>
              </a:rPr>
              <a:t>LGBT</a:t>
            </a:r>
          </a:p>
        </p:txBody>
      </p:sp>
      <p:sp>
        <p:nvSpPr>
          <p:cNvPr id="8" name="TextBox 7">
            <a:extLst>
              <a:ext uri="{FF2B5EF4-FFF2-40B4-BE49-F238E27FC236}">
                <a16:creationId xmlns:a16="http://schemas.microsoft.com/office/drawing/2014/main" id="{6DD601A2-5F3D-48E5-972C-275AE3A45937}"/>
              </a:ext>
            </a:extLst>
          </p:cNvPr>
          <p:cNvSpPr txBox="1"/>
          <p:nvPr/>
        </p:nvSpPr>
        <p:spPr>
          <a:xfrm>
            <a:off x="179109" y="654388"/>
            <a:ext cx="8710367" cy="3070199"/>
          </a:xfrm>
          <a:prstGeom prst="rect">
            <a:avLst/>
          </a:prstGeom>
          <a:noFill/>
        </p:spPr>
        <p:txBody>
          <a:bodyPr wrap="square" rtlCol="0">
            <a:spAutoFit/>
          </a:bodyPr>
          <a:lstStyle/>
          <a:p>
            <a:pPr>
              <a:lnSpc>
                <a:spcPts val="2700"/>
              </a:lnSpc>
            </a:pPr>
            <a:endParaRPr lang="en-US" sz="2800" b="1" dirty="0">
              <a:solidFill>
                <a:srgbClr val="279989"/>
              </a:solidFill>
              <a:latin typeface="Arial"/>
              <a:cs typeface="Arial"/>
            </a:endParaRPr>
          </a:p>
          <a:p>
            <a:pPr>
              <a:lnSpc>
                <a:spcPts val="1700"/>
              </a:lnSpc>
            </a:pPr>
            <a:endParaRPr lang="en-US" sz="2400" b="1" dirty="0">
              <a:solidFill>
                <a:srgbClr val="CD0920"/>
              </a:solidFill>
              <a:latin typeface="Arial"/>
              <a:cs typeface="Arial"/>
            </a:endParaRPr>
          </a:p>
          <a:p>
            <a:pPr>
              <a:lnSpc>
                <a:spcPts val="2300"/>
              </a:lnSpc>
            </a:pPr>
            <a:endParaRPr lang="en-US" sz="2800" b="1" dirty="0">
              <a:solidFill>
                <a:schemeClr val="bg1">
                  <a:lumMod val="50000"/>
                </a:schemeClr>
              </a:solidFill>
              <a:latin typeface="Arial"/>
              <a:cs typeface="Arial"/>
            </a:endParaRPr>
          </a:p>
          <a:p>
            <a:pPr>
              <a:lnSpc>
                <a:spcPts val="2300"/>
              </a:lnSpc>
            </a:pPr>
            <a:r>
              <a:rPr lang="en-US" sz="2400" dirty="0">
                <a:latin typeface="Arial" panose="020B0604020202020204" pitchFamily="34" charset="0"/>
                <a:cs typeface="Arial" panose="020B0604020202020204" pitchFamily="34" charset="0"/>
              </a:rPr>
              <a:t>Some people are bi.</a:t>
            </a:r>
          </a:p>
          <a:p>
            <a:pPr>
              <a:lnSpc>
                <a:spcPts val="2300"/>
              </a:lnSpc>
            </a:pPr>
            <a:endParaRPr lang="en-US" sz="2400" dirty="0">
              <a:latin typeface="Arial" panose="020B0604020202020204" pitchFamily="34" charset="0"/>
              <a:cs typeface="Arial" panose="020B0604020202020204" pitchFamily="34" charset="0"/>
            </a:endParaRPr>
          </a:p>
          <a:p>
            <a:pPr>
              <a:lnSpc>
                <a:spcPct val="150000"/>
              </a:lnSpc>
            </a:pPr>
            <a:r>
              <a:rPr lang="en-US" sz="2400" dirty="0">
                <a:latin typeface="Arial" panose="020B0604020202020204" pitchFamily="34" charset="0"/>
                <a:cs typeface="Arial" panose="020B0604020202020204" pitchFamily="34" charset="0"/>
              </a:rPr>
              <a:t>Bi people fall in love with men, women and non-binary people.</a:t>
            </a:r>
          </a:p>
          <a:p>
            <a:pPr>
              <a:lnSpc>
                <a:spcPct val="150000"/>
              </a:lnSpc>
            </a:pPr>
            <a:endParaRPr lang="en-US" sz="2200" dirty="0">
              <a:solidFill>
                <a:srgbClr val="CD0920"/>
              </a:solidFill>
              <a:latin typeface="Arial" panose="020B0604020202020204" pitchFamily="34" charset="0"/>
              <a:cs typeface="Arial" panose="020B0604020202020204" pitchFamily="34" charset="0"/>
            </a:endParaRPr>
          </a:p>
          <a:p>
            <a:pPr>
              <a:lnSpc>
                <a:spcPts val="1900"/>
              </a:lnSpc>
            </a:pPr>
            <a:endParaRPr lang="en-US" sz="1400" dirty="0">
              <a:solidFill>
                <a:srgbClr val="CD0920"/>
              </a:solidFill>
              <a:latin typeface="Helvetica Neue Light"/>
              <a:cs typeface="Helvetica Neue Light"/>
            </a:endParaRPr>
          </a:p>
          <a:p>
            <a:pPr>
              <a:lnSpc>
                <a:spcPts val="1900"/>
              </a:lnSpc>
            </a:pPr>
            <a:endParaRPr lang="en-US" sz="1400" dirty="0">
              <a:solidFill>
                <a:srgbClr val="CD0920"/>
              </a:solidFill>
              <a:latin typeface="Helvetica Neue Light"/>
              <a:cs typeface="Helvetica Neue Light"/>
            </a:endParaRPr>
          </a:p>
        </p:txBody>
      </p:sp>
      <p:pic>
        <p:nvPicPr>
          <p:cNvPr id="2050" name="Picture 2" descr="https://www.etonline.com/sites/default/files/styles/max_970x546/public/images/2018-10/1280_stephanie_brad.jpg?itok=KKcMv_oC&amp;h=c673cd1c">
            <a:extLst>
              <a:ext uri="{FF2B5EF4-FFF2-40B4-BE49-F238E27FC236}">
                <a16:creationId xmlns:a16="http://schemas.microsoft.com/office/drawing/2014/main" id="{4583E189-B622-4DF6-8A40-488BD6733265}"/>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929661" y="3149705"/>
            <a:ext cx="253059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bs.twimg.com/media/D5BfCIwUEAAHsWp.jpg">
            <a:extLst>
              <a:ext uri="{FF2B5EF4-FFF2-40B4-BE49-F238E27FC236}">
                <a16:creationId xmlns:a16="http://schemas.microsoft.com/office/drawing/2014/main" id="{1E69F373-7333-4D35-B5E5-AD0D60410561}"/>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6492066" y="3149705"/>
            <a:ext cx="2251130" cy="21884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Related image">
            <a:extLst>
              <a:ext uri="{FF2B5EF4-FFF2-40B4-BE49-F238E27FC236}">
                <a16:creationId xmlns:a16="http://schemas.microsoft.com/office/drawing/2014/main" id="{A365FFD2-09A2-483A-B81F-A20BA63AA6A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28463" y="3149705"/>
            <a:ext cx="1638740" cy="21849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alan cumming hilary lyon">
            <a:extLst>
              <a:ext uri="{FF2B5EF4-FFF2-40B4-BE49-F238E27FC236}">
                <a16:creationId xmlns:a16="http://schemas.microsoft.com/office/drawing/2014/main" id="{C5EF86C6-6137-4D18-A86B-5D8801112D98}"/>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422014" y="3149705"/>
            <a:ext cx="1542837" cy="218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55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441818" y="1089864"/>
            <a:ext cx="7109639"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Make a poster about relationships</a:t>
            </a:r>
            <a:endParaRPr lang="en-GB" sz="3600" dirty="0">
              <a:latin typeface="Arial" panose="020B0604020202020204" pitchFamily="34" charset="0"/>
              <a:cs typeface="Arial" panose="020B0604020202020204" pitchFamily="34" charset="0"/>
            </a:endParaRPr>
          </a:p>
        </p:txBody>
      </p:sp>
      <p:sp>
        <p:nvSpPr>
          <p:cNvPr id="2" name="Heart 1">
            <a:extLst>
              <a:ext uri="{FF2B5EF4-FFF2-40B4-BE49-F238E27FC236}">
                <a16:creationId xmlns:a16="http://schemas.microsoft.com/office/drawing/2014/main" id="{AFD4313F-026A-4CAB-A154-CC1938545C21}"/>
              </a:ext>
            </a:extLst>
          </p:cNvPr>
          <p:cNvSpPr/>
          <p:nvPr/>
        </p:nvSpPr>
        <p:spPr>
          <a:xfrm>
            <a:off x="612742" y="2018350"/>
            <a:ext cx="3714161" cy="295080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57F05C1-6D33-41B5-8CEC-3414CF5B4977}"/>
              </a:ext>
            </a:extLst>
          </p:cNvPr>
          <p:cNvSpPr txBox="1"/>
          <p:nvPr/>
        </p:nvSpPr>
        <p:spPr>
          <a:xfrm>
            <a:off x="4572000" y="2279834"/>
            <a:ext cx="4317476"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Use pictures of different couples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Write sentences to show that it’s ok if someone loves a man, a woman or a non-binary person.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35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BB9F48-02E1-493B-9E75-823173D85046}"/>
              </a:ext>
            </a:extLst>
          </p:cNvPr>
          <p:cNvSpPr txBox="1"/>
          <p:nvPr/>
        </p:nvSpPr>
        <p:spPr>
          <a:xfrm>
            <a:off x="748647" y="1221939"/>
            <a:ext cx="8027581" cy="3970318"/>
          </a:xfrm>
          <a:prstGeom prst="rect">
            <a:avLst/>
          </a:prstGeom>
          <a:noFill/>
        </p:spPr>
        <p:txBody>
          <a:bodyPr wrap="square">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To take part in a sensory story AND To look at pictures of different couples</a:t>
            </a:r>
            <a:endParaRPr lang="en-GB"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To answer questions about a story AND To know that a romantic relationship can be between people of any gender</a:t>
            </a:r>
            <a:endParaRPr lang="en-GB"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To talk about events in a story and link them to my own experiences AND To understand that a romantic relationship can be between people of any gender</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09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2585879" y="1651536"/>
            <a:ext cx="3057247"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King and King</a:t>
            </a:r>
            <a:endParaRPr lang="en-GB" sz="3600" dirty="0">
              <a:latin typeface="Arial" panose="020B0604020202020204" pitchFamily="34" charset="0"/>
              <a:cs typeface="Arial" panose="020B0604020202020204" pitchFamily="34" charset="0"/>
            </a:endParaRPr>
          </a:p>
        </p:txBody>
      </p:sp>
      <p:pic>
        <p:nvPicPr>
          <p:cNvPr id="1026" name="Picture 2" descr="https://images-na.ssl-images-amazon.com/images/I/61AQTXNi2LL._SY498_BO1,204,203,200_.jpg">
            <a:extLst>
              <a:ext uri="{FF2B5EF4-FFF2-40B4-BE49-F238E27FC236}">
                <a16:creationId xmlns:a16="http://schemas.microsoft.com/office/drawing/2014/main" id="{BAA982B7-B8DE-4053-8820-35276ECC690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37378" y="2397841"/>
            <a:ext cx="3154248" cy="315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2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2506288" y="1101934"/>
            <a:ext cx="3852337"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Who got married?</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504333" y="5305404"/>
            <a:ext cx="626427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The princes got married to each other.</a:t>
            </a:r>
            <a:endParaRPr lang="en-GB" sz="2800" dirty="0">
              <a:latin typeface="Arial" panose="020B0604020202020204" pitchFamily="34" charset="0"/>
              <a:cs typeface="Arial" panose="020B0604020202020204" pitchFamily="34" charset="0"/>
            </a:endParaRPr>
          </a:p>
        </p:txBody>
      </p:sp>
      <p:pic>
        <p:nvPicPr>
          <p:cNvPr id="8" name="Picture 2" descr="https://images-na.ssl-images-amazon.com/images/I/61AQTXNi2LL._SY498_BO1,204,203,200_.jpg">
            <a:extLst>
              <a:ext uri="{FF2B5EF4-FFF2-40B4-BE49-F238E27FC236}">
                <a16:creationId xmlns:a16="http://schemas.microsoft.com/office/drawing/2014/main" id="{33CED327-1267-407B-8D5A-D9F48B8FC99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6288" y="2003815"/>
            <a:ext cx="3154248" cy="315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8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1620168" y="1130407"/>
            <a:ext cx="557075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Why did they get married?</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604462" y="5081263"/>
            <a:ext cx="5182829" cy="954107"/>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They fell in love.</a:t>
            </a:r>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And the queen wanted them to!</a:t>
            </a:r>
            <a:endParaRPr lang="en-US" sz="2800" dirty="0">
              <a:latin typeface="Arial" panose="020B0604020202020204" pitchFamily="34" charset="0"/>
              <a:cs typeface="Arial" panose="020B0604020202020204" pitchFamily="34" charset="0"/>
            </a:endParaRPr>
          </a:p>
        </p:txBody>
      </p:sp>
      <p:sp>
        <p:nvSpPr>
          <p:cNvPr id="2" name="Heart 1">
            <a:extLst>
              <a:ext uri="{FF2B5EF4-FFF2-40B4-BE49-F238E27FC236}">
                <a16:creationId xmlns:a16="http://schemas.microsoft.com/office/drawing/2014/main" id="{AFD4313F-026A-4CAB-A154-CC1938545C21}"/>
              </a:ext>
            </a:extLst>
          </p:cNvPr>
          <p:cNvSpPr/>
          <p:nvPr/>
        </p:nvSpPr>
        <p:spPr>
          <a:xfrm>
            <a:off x="2309567" y="2130458"/>
            <a:ext cx="3714161" cy="295080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715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520172" y="1452764"/>
            <a:ext cx="7853432"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Why do people normally get married?</a:t>
            </a:r>
            <a:endParaRPr lang="en-GB"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05227B2-145C-4D87-A1D5-F86DA54AAABF}"/>
              </a:ext>
            </a:extLst>
          </p:cNvPr>
          <p:cNvSpPr txBox="1"/>
          <p:nvPr/>
        </p:nvSpPr>
        <p:spPr>
          <a:xfrm>
            <a:off x="604462" y="5272322"/>
            <a:ext cx="7441461"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They fall in love and they want to get married.</a:t>
            </a:r>
          </a:p>
        </p:txBody>
      </p:sp>
      <p:sp>
        <p:nvSpPr>
          <p:cNvPr id="2" name="Heart 1">
            <a:extLst>
              <a:ext uri="{FF2B5EF4-FFF2-40B4-BE49-F238E27FC236}">
                <a16:creationId xmlns:a16="http://schemas.microsoft.com/office/drawing/2014/main" id="{AFD4313F-026A-4CAB-A154-CC1938545C21}"/>
              </a:ext>
            </a:extLst>
          </p:cNvPr>
          <p:cNvSpPr/>
          <p:nvPr/>
        </p:nvSpPr>
        <p:spPr>
          <a:xfrm>
            <a:off x="2309567" y="2130458"/>
            <a:ext cx="3714161" cy="295080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873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9E3227-2CC8-489F-BE29-68EE7C94A73B}"/>
              </a:ext>
            </a:extLst>
          </p:cNvPr>
          <p:cNvSpPr txBox="1"/>
          <p:nvPr/>
        </p:nvSpPr>
        <p:spPr>
          <a:xfrm>
            <a:off x="844749" y="1365359"/>
            <a:ext cx="7314823"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Have you ever been to a wedding?</a:t>
            </a:r>
            <a:endParaRPr lang="en-GB" sz="3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FE24C84-26D0-49BC-B20C-09F9D5E662E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8250" y="2148270"/>
            <a:ext cx="3557570" cy="2997274"/>
          </a:xfrm>
          <a:prstGeom prst="rect">
            <a:avLst/>
          </a:prstGeom>
        </p:spPr>
      </p:pic>
      <p:pic>
        <p:nvPicPr>
          <p:cNvPr id="6" name="Picture 5">
            <a:extLst>
              <a:ext uri="{FF2B5EF4-FFF2-40B4-BE49-F238E27FC236}">
                <a16:creationId xmlns:a16="http://schemas.microsoft.com/office/drawing/2014/main" id="{47432D96-1715-4CE0-8148-910A884F6AA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314513" y="2154640"/>
            <a:ext cx="4480832" cy="2991194"/>
          </a:xfrm>
          <a:prstGeom prst="rect">
            <a:avLst/>
          </a:prstGeom>
        </p:spPr>
      </p:pic>
    </p:spTree>
    <p:extLst>
      <p:ext uri="{BB962C8B-B14F-4D97-AF65-F5344CB8AC3E}">
        <p14:creationId xmlns:p14="http://schemas.microsoft.com/office/powerpoint/2010/main" val="235793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47EB3D-6847-4E3B-88C6-0E1E181B05D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477080" y="888028"/>
            <a:ext cx="3876587" cy="4386257"/>
          </a:xfrm>
          <a:prstGeom prst="rect">
            <a:avLst/>
          </a:prstGeom>
        </p:spPr>
      </p:pic>
    </p:spTree>
    <p:extLst>
      <p:ext uri="{BB962C8B-B14F-4D97-AF65-F5344CB8AC3E}">
        <p14:creationId xmlns:p14="http://schemas.microsoft.com/office/powerpoint/2010/main" val="2967095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BBCE687-B4EE-41EF-964B-9B11AD1B7C5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001070" y="786628"/>
            <a:ext cx="4795656" cy="4608035"/>
          </a:xfrm>
          <a:prstGeom prst="rect">
            <a:avLst/>
          </a:prstGeom>
        </p:spPr>
      </p:pic>
    </p:spTree>
    <p:extLst>
      <p:ext uri="{BB962C8B-B14F-4D97-AF65-F5344CB8AC3E}">
        <p14:creationId xmlns:p14="http://schemas.microsoft.com/office/powerpoint/2010/main" val="255895009"/>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936</Words>
  <Application>Microsoft Office PowerPoint</Application>
  <PresentationFormat>On-screen Show (4:3)</PresentationFormat>
  <Paragraphs>75</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 Neue Light</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2022-09-26T17:11:14Z</dcterms:created>
  <dcterms:modified xsi:type="dcterms:W3CDTF">2022-09-26T20:44:32Z</dcterms:modified>
</cp:coreProperties>
</file>