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24"/>
  </p:notesMasterIdLst>
  <p:handoutMasterIdLst>
    <p:handoutMasterId r:id="rId25"/>
  </p:handoutMasterIdLst>
  <p:sldIdLst>
    <p:sldId id="256" r:id="rId2"/>
    <p:sldId id="281" r:id="rId3"/>
    <p:sldId id="284" r:id="rId4"/>
    <p:sldId id="300" r:id="rId5"/>
    <p:sldId id="285" r:id="rId6"/>
    <p:sldId id="286" r:id="rId7"/>
    <p:sldId id="301" r:id="rId8"/>
    <p:sldId id="287" r:id="rId9"/>
    <p:sldId id="302" r:id="rId10"/>
    <p:sldId id="288" r:id="rId11"/>
    <p:sldId id="289" r:id="rId12"/>
    <p:sldId id="290" r:id="rId13"/>
    <p:sldId id="291" r:id="rId14"/>
    <p:sldId id="303" r:id="rId15"/>
    <p:sldId id="292" r:id="rId16"/>
    <p:sldId id="293" r:id="rId17"/>
    <p:sldId id="294" r:id="rId18"/>
    <p:sldId id="295" r:id="rId19"/>
    <p:sldId id="296" r:id="rId20"/>
    <p:sldId id="297" r:id="rId21"/>
    <p:sldId id="298" r:id="rId22"/>
    <p:sldId id="299"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543854-257A-46C3-8700-D684AD0D0B16}" v="4" dt="2022-09-27T11:02:30.6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83689" autoAdjust="0"/>
  </p:normalViewPr>
  <p:slideViewPr>
    <p:cSldViewPr snapToGrid="0" snapToObjects="1">
      <p:cViewPr varScale="1">
        <p:scale>
          <a:sx n="54" d="100"/>
          <a:sy n="54" d="100"/>
        </p:scale>
        <p:origin x="916" y="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9/27/2022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10</a:t>
            </a:fld>
            <a:endParaRPr lang="en-US"/>
          </a:p>
        </p:txBody>
      </p:sp>
    </p:spTree>
    <p:extLst>
      <p:ext uri="{BB962C8B-B14F-4D97-AF65-F5344CB8AC3E}">
        <p14:creationId xmlns:p14="http://schemas.microsoft.com/office/powerpoint/2010/main" val="32341781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11</a:t>
            </a:fld>
            <a:endParaRPr lang="en-US"/>
          </a:p>
        </p:txBody>
      </p:sp>
    </p:spTree>
    <p:extLst>
      <p:ext uri="{BB962C8B-B14F-4D97-AF65-F5344CB8AC3E}">
        <p14:creationId xmlns:p14="http://schemas.microsoft.com/office/powerpoint/2010/main" val="2257371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12</a:t>
            </a:fld>
            <a:endParaRPr lang="en-US"/>
          </a:p>
        </p:txBody>
      </p:sp>
    </p:spTree>
    <p:extLst>
      <p:ext uri="{BB962C8B-B14F-4D97-AF65-F5344CB8AC3E}">
        <p14:creationId xmlns:p14="http://schemas.microsoft.com/office/powerpoint/2010/main" val="154298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13</a:t>
            </a:fld>
            <a:endParaRPr lang="en-US"/>
          </a:p>
        </p:txBody>
      </p:sp>
    </p:spTree>
    <p:extLst>
      <p:ext uri="{BB962C8B-B14F-4D97-AF65-F5344CB8AC3E}">
        <p14:creationId xmlns:p14="http://schemas.microsoft.com/office/powerpoint/2010/main" val="20226418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14</a:t>
            </a:fld>
            <a:endParaRPr lang="en-US"/>
          </a:p>
        </p:txBody>
      </p:sp>
    </p:spTree>
    <p:extLst>
      <p:ext uri="{BB962C8B-B14F-4D97-AF65-F5344CB8AC3E}">
        <p14:creationId xmlns:p14="http://schemas.microsoft.com/office/powerpoint/2010/main" val="3217730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15</a:t>
            </a:fld>
            <a:endParaRPr lang="en-US"/>
          </a:p>
        </p:txBody>
      </p:sp>
    </p:spTree>
    <p:extLst>
      <p:ext uri="{BB962C8B-B14F-4D97-AF65-F5344CB8AC3E}">
        <p14:creationId xmlns:p14="http://schemas.microsoft.com/office/powerpoint/2010/main" val="31351221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16</a:t>
            </a:fld>
            <a:endParaRPr lang="en-US"/>
          </a:p>
        </p:txBody>
      </p:sp>
    </p:spTree>
    <p:extLst>
      <p:ext uri="{BB962C8B-B14F-4D97-AF65-F5344CB8AC3E}">
        <p14:creationId xmlns:p14="http://schemas.microsoft.com/office/powerpoint/2010/main" val="38616535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17</a:t>
            </a:fld>
            <a:endParaRPr lang="en-US"/>
          </a:p>
        </p:txBody>
      </p:sp>
    </p:spTree>
    <p:extLst>
      <p:ext uri="{BB962C8B-B14F-4D97-AF65-F5344CB8AC3E}">
        <p14:creationId xmlns:p14="http://schemas.microsoft.com/office/powerpoint/2010/main" val="22098545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18</a:t>
            </a:fld>
            <a:endParaRPr lang="en-US"/>
          </a:p>
        </p:txBody>
      </p:sp>
    </p:spTree>
    <p:extLst>
      <p:ext uri="{BB962C8B-B14F-4D97-AF65-F5344CB8AC3E}">
        <p14:creationId xmlns:p14="http://schemas.microsoft.com/office/powerpoint/2010/main" val="19582493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19</a:t>
            </a:fld>
            <a:endParaRPr lang="en-US"/>
          </a:p>
        </p:txBody>
      </p:sp>
    </p:spTree>
    <p:extLst>
      <p:ext uri="{BB962C8B-B14F-4D97-AF65-F5344CB8AC3E}">
        <p14:creationId xmlns:p14="http://schemas.microsoft.com/office/powerpoint/2010/main" val="2473377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Ask children to explain what they think word ‘brave’ means. Where have they heard the word used before?</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Talk about different types of bravery or courage – overcoming a fear, trying a new challenge, speaking up for what you know is right, etc</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1209821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Ask the children to reflect on the aspects of Catherine’s life that required her to be brave. Ensure you include the following:</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Speaking up for women’s rights</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Being herself, even though it meant she will have been treated badly</a:t>
            </a:r>
          </a:p>
          <a:p>
            <a:r>
              <a:rPr lang="en-GB" sz="1800" dirty="0">
                <a:effectLst/>
                <a:latin typeface="Arial" panose="020B0604020202020204" pitchFamily="34" charset="0"/>
                <a:ea typeface="Calibri" panose="020F0502020204030204" pitchFamily="34" charset="0"/>
              </a:rPr>
              <a:t>Helping people who were in danger </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20</a:t>
            </a:fld>
            <a:endParaRPr lang="en-US"/>
          </a:p>
        </p:txBody>
      </p:sp>
    </p:spTree>
    <p:extLst>
      <p:ext uri="{BB962C8B-B14F-4D97-AF65-F5344CB8AC3E}">
        <p14:creationId xmlns:p14="http://schemas.microsoft.com/office/powerpoint/2010/main" val="30668084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Explain to the children that they are going to continue with their history detective work interviewing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In pairs they should identify some questions that they would like to ask her about her life and her experiences.</a:t>
            </a:r>
          </a:p>
          <a:p>
            <a:endParaRPr lang="en-GB" sz="1800" dirty="0">
              <a:effectLst/>
              <a:latin typeface="Arial" panose="020B0604020202020204" pitchFamily="34" charset="0"/>
              <a:ea typeface="Times New Roman" panose="02020603050405020304" pitchFamily="18" charset="0"/>
            </a:endParaRPr>
          </a:p>
          <a:p>
            <a:pPr marL="540385" algn="just">
              <a:lnSpc>
                <a:spcPts val="1500"/>
              </a:lnSpc>
            </a:pPr>
            <a:r>
              <a:rPr lang="en-GB" sz="1800" dirty="0">
                <a:effectLst/>
                <a:latin typeface="Arial" panose="020B0604020202020204" pitchFamily="34" charset="0"/>
                <a:ea typeface="Times New Roman" panose="02020603050405020304" pitchFamily="18" charset="0"/>
              </a:rPr>
              <a:t>An adult should take the role of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for hot seating.</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Children take turns ask Catherine questions about her life and experiences.</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i="1" dirty="0">
                <a:effectLst/>
                <a:latin typeface="Arial" panose="020B0604020202020204" pitchFamily="34" charset="0"/>
                <a:ea typeface="Calibri" panose="020F0502020204030204" pitchFamily="34" charset="0"/>
              </a:rPr>
              <a:t>Note: The adult in the hot seat can use the fact file ahead of time to ensure that they are able to answer most of the children’s questions</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21</a:t>
            </a:fld>
            <a:endParaRPr lang="en-US"/>
          </a:p>
        </p:txBody>
      </p:sp>
    </p:spTree>
    <p:extLst>
      <p:ext uri="{BB962C8B-B14F-4D97-AF65-F5344CB8AC3E}">
        <p14:creationId xmlns:p14="http://schemas.microsoft.com/office/powerpoint/2010/main" val="34908054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US" sz="1800" dirty="0">
                <a:effectLst/>
                <a:latin typeface="Arial" panose="020B0604020202020204" pitchFamily="34" charset="0"/>
                <a:ea typeface="Times New Roman" panose="02020603050405020304" pitchFamily="18" charset="0"/>
              </a:rPr>
              <a:t>Ask the children: How did asking questions help you to learn about history today? Think. Pair. Share. </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22</a:t>
            </a:fld>
            <a:endParaRPr lang="en-US"/>
          </a:p>
        </p:txBody>
      </p:sp>
    </p:spTree>
    <p:extLst>
      <p:ext uri="{BB962C8B-B14F-4D97-AF65-F5344CB8AC3E}">
        <p14:creationId xmlns:p14="http://schemas.microsoft.com/office/powerpoint/2010/main" val="27123852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Share the LO. Explain that today the children are going to be learning about a brave woman called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pPr marL="540385" algn="just">
              <a:lnSpc>
                <a:spcPts val="1500"/>
              </a:lnSpc>
            </a:pPr>
            <a:r>
              <a:rPr lang="en-GB" sz="1800" dirty="0">
                <a:effectLst/>
                <a:latin typeface="Arial" panose="020B0604020202020204" pitchFamily="34" charset="0"/>
                <a:ea typeface="Times New Roman" panose="02020603050405020304" pitchFamily="18" charset="0"/>
              </a:rPr>
              <a:t>Explain that they are going to start off by being history detectives, using their investigation skills to look at some photos and see what they can find out about Catherine.</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10335183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In groups, children discuss the photos related to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Singh’s life. They should suggest:</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Who she was</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How long ago she lived</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The brave thing she might have done</a:t>
            </a:r>
          </a:p>
          <a:p>
            <a:pPr marL="342900" lvl="0" indent="-342900" algn="just">
              <a:lnSpc>
                <a:spcPts val="1500"/>
              </a:lnSpc>
              <a:buFont typeface="Symbol" panose="05050102010706020507" pitchFamily="18" charset="2"/>
              <a:buChar char=""/>
            </a:pPr>
            <a:r>
              <a:rPr lang="en-GB" sz="1800" dirty="0">
                <a:effectLst/>
                <a:latin typeface="Arial" panose="020B0604020202020204" pitchFamily="34" charset="0"/>
                <a:ea typeface="Times New Roman" panose="02020603050405020304" pitchFamily="18" charset="0"/>
              </a:rPr>
              <a:t>Any other information they can find</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They should write their ideas on whiteboards or in their books.</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3070979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1023634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1139057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560354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3031247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40385" algn="just">
              <a:lnSpc>
                <a:spcPts val="1500"/>
              </a:lnSpc>
            </a:pPr>
            <a:r>
              <a:rPr lang="en-GB" sz="1800" dirty="0">
                <a:effectLst/>
                <a:latin typeface="Arial" panose="020B0604020202020204" pitchFamily="34" charset="0"/>
                <a:ea typeface="Times New Roman" panose="02020603050405020304" pitchFamily="18" charset="0"/>
              </a:rPr>
              <a:t>Work through the PowerPoint about Catherine </a:t>
            </a:r>
            <a:r>
              <a:rPr lang="en-GB" sz="1800" dirty="0" err="1">
                <a:effectLst/>
                <a:latin typeface="Arial" panose="020B0604020202020204" pitchFamily="34" charset="0"/>
                <a:ea typeface="Times New Roman" panose="02020603050405020304" pitchFamily="18" charset="0"/>
              </a:rPr>
              <a:t>Duleep</a:t>
            </a:r>
            <a:r>
              <a:rPr lang="en-GB" sz="1800" dirty="0">
                <a:effectLst/>
                <a:latin typeface="Arial" panose="020B0604020202020204" pitchFamily="34" charset="0"/>
                <a:ea typeface="Times New Roman" panose="02020603050405020304" pitchFamily="18" charset="0"/>
              </a:rPr>
              <a:t> Singh and her life. </a:t>
            </a:r>
          </a:p>
          <a:p>
            <a:pPr marL="540385" algn="just">
              <a:lnSpc>
                <a:spcPts val="1500"/>
              </a:lnSpc>
            </a:pPr>
            <a:r>
              <a:rPr lang="en-GB" sz="1800" dirty="0">
                <a:effectLst/>
                <a:latin typeface="Arial" panose="020B0604020202020204" pitchFamily="34" charset="0"/>
                <a:ea typeface="Times New Roman" panose="02020603050405020304" pitchFamily="18" charset="0"/>
              </a:rPr>
              <a:t> </a:t>
            </a:r>
          </a:p>
          <a:p>
            <a:r>
              <a:rPr lang="en-GB" sz="1800" dirty="0">
                <a:effectLst/>
                <a:latin typeface="Arial" panose="020B0604020202020204" pitchFamily="34" charset="0"/>
                <a:ea typeface="Calibri" panose="020F0502020204030204" pitchFamily="34" charset="0"/>
              </a:rPr>
              <a:t>Ask the children to reflect on the aspects of Catherine’s life that required her to be brave</a:t>
            </a: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9</a:t>
            </a:fld>
            <a:endParaRPr lang="en-US"/>
          </a:p>
        </p:txBody>
      </p:sp>
    </p:spTree>
    <p:extLst>
      <p:ext uri="{BB962C8B-B14F-4D97-AF65-F5344CB8AC3E}">
        <p14:creationId xmlns:p14="http://schemas.microsoft.com/office/powerpoint/2010/main" val="1168717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27/09/2022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27/09/2022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27/09/2022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27/09/2022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27/09/2022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27/09/2022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3.jfi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LGBT+ History Month 2021 lesson pack for:</a:t>
            </a:r>
          </a:p>
          <a:p>
            <a:endParaRPr lang="en-GB" sz="1500" dirty="0">
              <a:solidFill>
                <a:schemeClr val="bg1"/>
              </a:solidFill>
              <a:latin typeface="Arial" panose="020B0604020202020204" pitchFamily="34" charset="0"/>
              <a:cs typeface="Arial" panose="020B0604020202020204" pitchFamily="34" charset="0"/>
            </a:endParaRP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KS1 – England and Wales</a:t>
            </a:r>
          </a:p>
          <a:p>
            <a:pPr marL="257175" indent="-257175">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P2 to P3 – Scotland </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419BBD-5ABF-4051-A964-CD6FAB7AF1E0}"/>
              </a:ext>
            </a:extLst>
          </p:cNvPr>
          <p:cNvSpPr txBox="1"/>
          <p:nvPr/>
        </p:nvSpPr>
        <p:spPr>
          <a:xfrm>
            <a:off x="559719" y="1643619"/>
            <a:ext cx="3774889" cy="3477875"/>
          </a:xfrm>
          <a:prstGeom prst="rect">
            <a:avLst/>
          </a:prstGeom>
          <a:noFill/>
        </p:spPr>
        <p:txBody>
          <a:bodyPr wrap="square" rtlCol="0">
            <a:spAutoFit/>
          </a:bodyPr>
          <a:lstStyle/>
          <a:p>
            <a:r>
              <a:rPr lang="en-GB" sz="4400" dirty="0"/>
              <a:t>In the past, women were not allowed to vote. This was not fair.</a:t>
            </a:r>
          </a:p>
        </p:txBody>
      </p:sp>
      <p:pic>
        <p:nvPicPr>
          <p:cNvPr id="2050" name="Picture 2" descr="Votes for women placard.">
            <a:extLst>
              <a:ext uri="{FF2B5EF4-FFF2-40B4-BE49-F238E27FC236}">
                <a16:creationId xmlns:a16="http://schemas.microsoft.com/office/drawing/2014/main" id="{3D6F5F86-D138-44D2-84C1-7BA7E04A603B}"/>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906108" y="1805957"/>
            <a:ext cx="3217984" cy="2476093"/>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ADA78055-1E72-4BCC-933E-DF15D386B15E}"/>
              </a:ext>
            </a:extLst>
          </p:cNvPr>
          <p:cNvSpPr txBox="1"/>
          <p:nvPr/>
        </p:nvSpPr>
        <p:spPr>
          <a:xfrm>
            <a:off x="165889" y="407669"/>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ask questions about events from the past</a:t>
            </a:r>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4671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419BBD-5ABF-4051-A964-CD6FAB7AF1E0}"/>
              </a:ext>
            </a:extLst>
          </p:cNvPr>
          <p:cNvSpPr txBox="1"/>
          <p:nvPr/>
        </p:nvSpPr>
        <p:spPr>
          <a:xfrm>
            <a:off x="625324" y="1332891"/>
            <a:ext cx="4759628" cy="3477875"/>
          </a:xfrm>
          <a:prstGeom prst="rect">
            <a:avLst/>
          </a:prstGeom>
          <a:noFill/>
        </p:spPr>
        <p:txBody>
          <a:bodyPr wrap="square" rtlCol="0">
            <a:spAutoFit/>
          </a:bodyPr>
          <a:lstStyle/>
          <a:p>
            <a:r>
              <a:rPr lang="en-GB" sz="4400" dirty="0"/>
              <a:t>Catherine knew that it was unfair that she could not vote. She wanted things to change.</a:t>
            </a:r>
          </a:p>
        </p:txBody>
      </p:sp>
      <p:pic>
        <p:nvPicPr>
          <p:cNvPr id="8" name="Picture 7" descr="Catherine Duleep Singh wearing a dress and a veil in her hair.">
            <a:extLst>
              <a:ext uri="{FF2B5EF4-FFF2-40B4-BE49-F238E27FC236}">
                <a16:creationId xmlns:a16="http://schemas.microsoft.com/office/drawing/2014/main" id="{AF0171D2-0C2C-48C1-B909-49C28A1D58F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1"/>
          <a:stretch/>
        </p:blipFill>
        <p:spPr>
          <a:xfrm>
            <a:off x="5758962" y="1485209"/>
            <a:ext cx="2400610" cy="3585074"/>
          </a:xfrm>
          <a:prstGeom prst="rect">
            <a:avLst/>
          </a:prstGeom>
        </p:spPr>
      </p:pic>
      <p:sp>
        <p:nvSpPr>
          <p:cNvPr id="9" name="TextBox 8">
            <a:extLst>
              <a:ext uri="{FF2B5EF4-FFF2-40B4-BE49-F238E27FC236}">
                <a16:creationId xmlns:a16="http://schemas.microsoft.com/office/drawing/2014/main" id="{4C9CD9A7-6C48-4485-AD5E-9E933E5EEB31}"/>
              </a:ext>
            </a:extLst>
          </p:cNvPr>
          <p:cNvSpPr txBox="1"/>
          <p:nvPr/>
        </p:nvSpPr>
        <p:spPr>
          <a:xfrm>
            <a:off x="165889" y="407669"/>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ask questions about events from the past</a:t>
            </a:r>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60328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419BBD-5ABF-4051-A964-CD6FAB7AF1E0}"/>
              </a:ext>
            </a:extLst>
          </p:cNvPr>
          <p:cNvSpPr txBox="1"/>
          <p:nvPr/>
        </p:nvSpPr>
        <p:spPr>
          <a:xfrm>
            <a:off x="542134" y="1453573"/>
            <a:ext cx="3774889" cy="3477875"/>
          </a:xfrm>
          <a:prstGeom prst="rect">
            <a:avLst/>
          </a:prstGeom>
          <a:noFill/>
        </p:spPr>
        <p:txBody>
          <a:bodyPr wrap="square" rtlCol="0">
            <a:spAutoFit/>
          </a:bodyPr>
          <a:lstStyle/>
          <a:p>
            <a:r>
              <a:rPr lang="en-GB" sz="4400" dirty="0"/>
              <a:t>She was part of groups that asked for women to be treated fairly.</a:t>
            </a:r>
          </a:p>
        </p:txBody>
      </p:sp>
      <p:pic>
        <p:nvPicPr>
          <p:cNvPr id="3074" name="Picture 2" descr="Poster that says 'Votes for women wanted anywhere' with a picture of a woman waving a newspaper.">
            <a:extLst>
              <a:ext uri="{FF2B5EF4-FFF2-40B4-BE49-F238E27FC236}">
                <a16:creationId xmlns:a16="http://schemas.microsoft.com/office/drawing/2014/main" id="{7234649E-C611-486B-892A-88DC8094098A}"/>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649665" y="1505759"/>
            <a:ext cx="2683119" cy="397589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8D642B30-04AB-4253-91B7-A3AB7AAD7473}"/>
              </a:ext>
            </a:extLst>
          </p:cNvPr>
          <p:cNvSpPr txBox="1"/>
          <p:nvPr/>
        </p:nvSpPr>
        <p:spPr>
          <a:xfrm>
            <a:off x="165889" y="407669"/>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ask questions about events from the past</a:t>
            </a:r>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7433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419BBD-5ABF-4051-A964-CD6FAB7AF1E0}"/>
              </a:ext>
            </a:extLst>
          </p:cNvPr>
          <p:cNvSpPr txBox="1"/>
          <p:nvPr/>
        </p:nvSpPr>
        <p:spPr>
          <a:xfrm>
            <a:off x="542134" y="1805958"/>
            <a:ext cx="3774889" cy="4154984"/>
          </a:xfrm>
          <a:prstGeom prst="rect">
            <a:avLst/>
          </a:prstGeom>
          <a:noFill/>
        </p:spPr>
        <p:txBody>
          <a:bodyPr wrap="square" rtlCol="0">
            <a:spAutoFit/>
          </a:bodyPr>
          <a:lstStyle/>
          <a:p>
            <a:r>
              <a:rPr lang="en-GB" sz="4400" dirty="0"/>
              <a:t>Catherine’s partner was called Lina and she went to live in Germany with her.</a:t>
            </a:r>
          </a:p>
        </p:txBody>
      </p:sp>
      <p:pic>
        <p:nvPicPr>
          <p:cNvPr id="5" name="Picture 4" descr="A picture of Kassel, Germany in 1900s. There are tall buildings and people in the street.">
            <a:extLst>
              <a:ext uri="{FF2B5EF4-FFF2-40B4-BE49-F238E27FC236}">
                <a16:creationId xmlns:a16="http://schemas.microsoft.com/office/drawing/2014/main" id="{27E919D3-4373-4A98-8B1B-90EF1002405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0" y="1925514"/>
            <a:ext cx="4130988" cy="2602523"/>
          </a:xfrm>
          <a:prstGeom prst="rect">
            <a:avLst/>
          </a:prstGeom>
        </p:spPr>
      </p:pic>
      <p:sp>
        <p:nvSpPr>
          <p:cNvPr id="8" name="TextBox 7">
            <a:extLst>
              <a:ext uri="{FF2B5EF4-FFF2-40B4-BE49-F238E27FC236}">
                <a16:creationId xmlns:a16="http://schemas.microsoft.com/office/drawing/2014/main" id="{302DA550-EF81-4BBB-A81A-0BBFA415EF15}"/>
              </a:ext>
            </a:extLst>
          </p:cNvPr>
          <p:cNvSpPr txBox="1"/>
          <p:nvPr/>
        </p:nvSpPr>
        <p:spPr>
          <a:xfrm>
            <a:off x="165889" y="407669"/>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ask questions about events from the past</a:t>
            </a:r>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2551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419BBD-5ABF-4051-A964-CD6FAB7AF1E0}"/>
              </a:ext>
            </a:extLst>
          </p:cNvPr>
          <p:cNvSpPr txBox="1"/>
          <p:nvPr/>
        </p:nvSpPr>
        <p:spPr>
          <a:xfrm>
            <a:off x="542134" y="1805958"/>
            <a:ext cx="3774889" cy="2800767"/>
          </a:xfrm>
          <a:prstGeom prst="rect">
            <a:avLst/>
          </a:prstGeom>
          <a:noFill/>
        </p:spPr>
        <p:txBody>
          <a:bodyPr wrap="square" rtlCol="0">
            <a:spAutoFit/>
          </a:bodyPr>
          <a:lstStyle/>
          <a:p>
            <a:r>
              <a:rPr lang="en-GB" sz="4400" dirty="0"/>
              <a:t>They lived in a town </a:t>
            </a:r>
            <a:r>
              <a:rPr lang="en-GB" sz="4400"/>
              <a:t>called Kassel </a:t>
            </a:r>
            <a:r>
              <a:rPr lang="en-GB" sz="4400" dirty="0"/>
              <a:t>for a very long time.</a:t>
            </a:r>
          </a:p>
        </p:txBody>
      </p:sp>
      <p:pic>
        <p:nvPicPr>
          <p:cNvPr id="5" name="Picture 4" descr="A picture of Kassel, Germany in 1900s. There are tall buildings and people in the street.">
            <a:extLst>
              <a:ext uri="{FF2B5EF4-FFF2-40B4-BE49-F238E27FC236}">
                <a16:creationId xmlns:a16="http://schemas.microsoft.com/office/drawing/2014/main" id="{27E919D3-4373-4A98-8B1B-90EF1002405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0" y="1925514"/>
            <a:ext cx="4130988" cy="2602523"/>
          </a:xfrm>
          <a:prstGeom prst="rect">
            <a:avLst/>
          </a:prstGeom>
        </p:spPr>
      </p:pic>
      <p:sp>
        <p:nvSpPr>
          <p:cNvPr id="8" name="TextBox 7">
            <a:extLst>
              <a:ext uri="{FF2B5EF4-FFF2-40B4-BE49-F238E27FC236}">
                <a16:creationId xmlns:a16="http://schemas.microsoft.com/office/drawing/2014/main" id="{302DA550-EF81-4BBB-A81A-0BBFA415EF15}"/>
              </a:ext>
            </a:extLst>
          </p:cNvPr>
          <p:cNvSpPr txBox="1"/>
          <p:nvPr/>
        </p:nvSpPr>
        <p:spPr>
          <a:xfrm>
            <a:off x="165889" y="407669"/>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ask questions about events from the past</a:t>
            </a:r>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4368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419BBD-5ABF-4051-A964-CD6FAB7AF1E0}"/>
              </a:ext>
            </a:extLst>
          </p:cNvPr>
          <p:cNvSpPr txBox="1"/>
          <p:nvPr/>
        </p:nvSpPr>
        <p:spPr>
          <a:xfrm>
            <a:off x="542134" y="1511804"/>
            <a:ext cx="3774889" cy="4154984"/>
          </a:xfrm>
          <a:prstGeom prst="rect">
            <a:avLst/>
          </a:prstGeom>
          <a:noFill/>
        </p:spPr>
        <p:txBody>
          <a:bodyPr wrap="square" rtlCol="0">
            <a:spAutoFit/>
          </a:bodyPr>
          <a:lstStyle/>
          <a:p>
            <a:r>
              <a:rPr lang="en-GB" sz="4400" dirty="0"/>
              <a:t>People were unkind to Catherine because of the colour of her skin.</a:t>
            </a:r>
          </a:p>
        </p:txBody>
      </p:sp>
      <p:pic>
        <p:nvPicPr>
          <p:cNvPr id="6" name="Picture 5" descr="Catherine Duleep Singh wearing a frilly dress">
            <a:extLst>
              <a:ext uri="{FF2B5EF4-FFF2-40B4-BE49-F238E27FC236}">
                <a16:creationId xmlns:a16="http://schemas.microsoft.com/office/drawing/2014/main" id="{610006AB-A9DA-42E2-A755-5952A135364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859157" y="1642701"/>
            <a:ext cx="3071505" cy="3860830"/>
          </a:xfrm>
          <a:prstGeom prst="rect">
            <a:avLst/>
          </a:prstGeom>
        </p:spPr>
      </p:pic>
      <p:sp>
        <p:nvSpPr>
          <p:cNvPr id="8" name="TextBox 7">
            <a:extLst>
              <a:ext uri="{FF2B5EF4-FFF2-40B4-BE49-F238E27FC236}">
                <a16:creationId xmlns:a16="http://schemas.microsoft.com/office/drawing/2014/main" id="{40DB018A-A8BD-4E78-9AF8-ED9180A06F8D}"/>
              </a:ext>
            </a:extLst>
          </p:cNvPr>
          <p:cNvSpPr txBox="1"/>
          <p:nvPr/>
        </p:nvSpPr>
        <p:spPr>
          <a:xfrm>
            <a:off x="165889" y="407669"/>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ask questions about events from the past</a:t>
            </a:r>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84837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419BBD-5ABF-4051-A964-CD6FAB7AF1E0}"/>
              </a:ext>
            </a:extLst>
          </p:cNvPr>
          <p:cNvSpPr txBox="1"/>
          <p:nvPr/>
        </p:nvSpPr>
        <p:spPr>
          <a:xfrm>
            <a:off x="542134" y="1511804"/>
            <a:ext cx="3774889" cy="4154984"/>
          </a:xfrm>
          <a:prstGeom prst="rect">
            <a:avLst/>
          </a:prstGeom>
          <a:noFill/>
        </p:spPr>
        <p:txBody>
          <a:bodyPr wrap="square" rtlCol="0">
            <a:spAutoFit/>
          </a:bodyPr>
          <a:lstStyle/>
          <a:p>
            <a:r>
              <a:rPr lang="en-GB" sz="4400" dirty="0"/>
              <a:t>People were unkind to Catherine because her partner was a woman.</a:t>
            </a:r>
          </a:p>
        </p:txBody>
      </p:sp>
      <p:pic>
        <p:nvPicPr>
          <p:cNvPr id="5122" name="Picture 2" descr="Photo of Catherine and Lina">
            <a:extLst>
              <a:ext uri="{FF2B5EF4-FFF2-40B4-BE49-F238E27FC236}">
                <a16:creationId xmlns:a16="http://schemas.microsoft.com/office/drawing/2014/main" id="{306AA9FF-53C2-43C2-ADB6-10F858D49292}"/>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81879" y="1419227"/>
            <a:ext cx="3114096" cy="415212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DD1A6DAF-E670-48A8-B452-A8E28890D01F}"/>
              </a:ext>
            </a:extLst>
          </p:cNvPr>
          <p:cNvSpPr txBox="1"/>
          <p:nvPr/>
        </p:nvSpPr>
        <p:spPr>
          <a:xfrm>
            <a:off x="165889" y="407669"/>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ask questions about events from the past</a:t>
            </a:r>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80842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419BBD-5ABF-4051-A964-CD6FAB7AF1E0}"/>
              </a:ext>
            </a:extLst>
          </p:cNvPr>
          <p:cNvSpPr txBox="1"/>
          <p:nvPr/>
        </p:nvSpPr>
        <p:spPr>
          <a:xfrm>
            <a:off x="542134" y="1363828"/>
            <a:ext cx="3774889" cy="4832092"/>
          </a:xfrm>
          <a:prstGeom prst="rect">
            <a:avLst/>
          </a:prstGeom>
          <a:noFill/>
        </p:spPr>
        <p:txBody>
          <a:bodyPr wrap="square" rtlCol="0">
            <a:spAutoFit/>
          </a:bodyPr>
          <a:lstStyle/>
          <a:p>
            <a:r>
              <a:rPr lang="en-GB" sz="4400" dirty="0"/>
              <a:t>At that time in Germany, the people in charge treated Jewish people very badly indeed.</a:t>
            </a:r>
          </a:p>
        </p:txBody>
      </p:sp>
      <p:pic>
        <p:nvPicPr>
          <p:cNvPr id="5" name="Picture 4" descr="A group of people wearing a yellow star on their coats.">
            <a:extLst>
              <a:ext uri="{FF2B5EF4-FFF2-40B4-BE49-F238E27FC236}">
                <a16:creationId xmlns:a16="http://schemas.microsoft.com/office/drawing/2014/main" id="{06FD1AB8-D6EC-4ED4-A31F-A166754C324B}"/>
              </a:ext>
            </a:extLst>
          </p:cNvPr>
          <p:cNvPicPr>
            <a:picLocks noChangeAspect="1"/>
          </p:cNvPicPr>
          <p:nvPr/>
        </p:nvPicPr>
        <p:blipFill>
          <a:blip r:embed="rId3"/>
          <a:stretch>
            <a:fillRect/>
          </a:stretch>
        </p:blipFill>
        <p:spPr>
          <a:xfrm>
            <a:off x="4466491" y="2004446"/>
            <a:ext cx="3992865" cy="2888777"/>
          </a:xfrm>
          <a:prstGeom prst="rect">
            <a:avLst/>
          </a:prstGeom>
        </p:spPr>
      </p:pic>
      <p:sp>
        <p:nvSpPr>
          <p:cNvPr id="8" name="TextBox 7">
            <a:extLst>
              <a:ext uri="{FF2B5EF4-FFF2-40B4-BE49-F238E27FC236}">
                <a16:creationId xmlns:a16="http://schemas.microsoft.com/office/drawing/2014/main" id="{4CD4566D-763B-4DF7-8144-50065A8A528E}"/>
              </a:ext>
            </a:extLst>
          </p:cNvPr>
          <p:cNvSpPr txBox="1"/>
          <p:nvPr/>
        </p:nvSpPr>
        <p:spPr>
          <a:xfrm>
            <a:off x="165889" y="407669"/>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ask questions about events from the past</a:t>
            </a:r>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5899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419BBD-5ABF-4051-A964-CD6FAB7AF1E0}"/>
              </a:ext>
            </a:extLst>
          </p:cNvPr>
          <p:cNvSpPr txBox="1"/>
          <p:nvPr/>
        </p:nvSpPr>
        <p:spPr>
          <a:xfrm>
            <a:off x="324158" y="1363828"/>
            <a:ext cx="3992865" cy="4832092"/>
          </a:xfrm>
          <a:prstGeom prst="rect">
            <a:avLst/>
          </a:prstGeom>
          <a:noFill/>
        </p:spPr>
        <p:txBody>
          <a:bodyPr wrap="square" rtlCol="0">
            <a:spAutoFit/>
          </a:bodyPr>
          <a:lstStyle/>
          <a:p>
            <a:r>
              <a:rPr lang="en-GB" sz="4400" dirty="0"/>
              <a:t>Catherine and Lina helped Jewish people to escape and live in a country where they would be safe.</a:t>
            </a:r>
          </a:p>
        </p:txBody>
      </p:sp>
      <p:pic>
        <p:nvPicPr>
          <p:cNvPr id="6" name="Picture 5" descr="A couple handing paperwork to a man behind a desk.">
            <a:extLst>
              <a:ext uri="{FF2B5EF4-FFF2-40B4-BE49-F238E27FC236}">
                <a16:creationId xmlns:a16="http://schemas.microsoft.com/office/drawing/2014/main" id="{C3F0F994-E0A9-46E3-9578-C44EC2BBEB11}"/>
              </a:ext>
            </a:extLst>
          </p:cNvPr>
          <p:cNvPicPr>
            <a:picLocks noChangeAspect="1"/>
          </p:cNvPicPr>
          <p:nvPr/>
        </p:nvPicPr>
        <p:blipFill>
          <a:blip r:embed="rId3"/>
          <a:stretch>
            <a:fillRect/>
          </a:stretch>
        </p:blipFill>
        <p:spPr>
          <a:xfrm>
            <a:off x="4468690" y="1840157"/>
            <a:ext cx="4286250" cy="3019425"/>
          </a:xfrm>
          <a:prstGeom prst="rect">
            <a:avLst/>
          </a:prstGeom>
        </p:spPr>
      </p:pic>
      <p:sp>
        <p:nvSpPr>
          <p:cNvPr id="8" name="TextBox 7">
            <a:extLst>
              <a:ext uri="{FF2B5EF4-FFF2-40B4-BE49-F238E27FC236}">
                <a16:creationId xmlns:a16="http://schemas.microsoft.com/office/drawing/2014/main" id="{191C6A28-CC93-4669-8F24-05AB5D287913}"/>
              </a:ext>
            </a:extLst>
          </p:cNvPr>
          <p:cNvSpPr txBox="1"/>
          <p:nvPr/>
        </p:nvSpPr>
        <p:spPr>
          <a:xfrm>
            <a:off x="165889" y="407669"/>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ask questions about events from the past</a:t>
            </a:r>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73686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419BBD-5ABF-4051-A964-CD6FAB7AF1E0}"/>
              </a:ext>
            </a:extLst>
          </p:cNvPr>
          <p:cNvSpPr txBox="1"/>
          <p:nvPr/>
        </p:nvSpPr>
        <p:spPr>
          <a:xfrm>
            <a:off x="324158" y="1363828"/>
            <a:ext cx="3992865" cy="4154984"/>
          </a:xfrm>
          <a:prstGeom prst="rect">
            <a:avLst/>
          </a:prstGeom>
          <a:noFill/>
        </p:spPr>
        <p:txBody>
          <a:bodyPr wrap="square" rtlCol="0">
            <a:spAutoFit/>
          </a:bodyPr>
          <a:lstStyle/>
          <a:p>
            <a:r>
              <a:rPr lang="en-GB" sz="4400" dirty="0"/>
              <a:t>If they had been caught, Catherine and Lina could have been in danger themselves.</a:t>
            </a:r>
          </a:p>
        </p:txBody>
      </p:sp>
      <p:pic>
        <p:nvPicPr>
          <p:cNvPr id="8" name="Picture 2" descr="Photo of Catherine and Lina">
            <a:extLst>
              <a:ext uri="{FF2B5EF4-FFF2-40B4-BE49-F238E27FC236}">
                <a16:creationId xmlns:a16="http://schemas.microsoft.com/office/drawing/2014/main" id="{E8BFC3BB-3892-447C-96A3-604F18B4CFFF}"/>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4630963" y="1916122"/>
            <a:ext cx="3992865" cy="305039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A9FF70F2-4498-4B1C-9979-0E821319064D}"/>
              </a:ext>
            </a:extLst>
          </p:cNvPr>
          <p:cNvSpPr txBox="1"/>
          <p:nvPr/>
        </p:nvSpPr>
        <p:spPr>
          <a:xfrm>
            <a:off x="165889" y="407669"/>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ask questions about events from the past</a:t>
            </a:r>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2235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3349018C-CE53-4718-8045-7CBF94F85FC6}"/>
              </a:ext>
            </a:extLst>
          </p:cNvPr>
          <p:cNvSpPr txBox="1"/>
          <p:nvPr/>
        </p:nvSpPr>
        <p:spPr>
          <a:xfrm>
            <a:off x="165889" y="407669"/>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ask questions about events from the past</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F1419BBD-5ABF-4051-A964-CD6FAB7AF1E0}"/>
              </a:ext>
            </a:extLst>
          </p:cNvPr>
          <p:cNvSpPr txBox="1"/>
          <p:nvPr/>
        </p:nvSpPr>
        <p:spPr>
          <a:xfrm>
            <a:off x="2927839" y="2416757"/>
            <a:ext cx="2962606" cy="1569660"/>
          </a:xfrm>
          <a:prstGeom prst="rect">
            <a:avLst/>
          </a:prstGeom>
          <a:noFill/>
        </p:spPr>
        <p:txBody>
          <a:bodyPr wrap="none" rtlCol="0">
            <a:spAutoFit/>
          </a:bodyPr>
          <a:lstStyle/>
          <a:p>
            <a:r>
              <a:rPr lang="en-GB" sz="9600" dirty="0"/>
              <a:t>brave</a:t>
            </a:r>
            <a:endParaRPr lang="en-GB" dirty="0"/>
          </a:p>
        </p:txBody>
      </p:sp>
    </p:spTree>
    <p:extLst>
      <p:ext uri="{BB962C8B-B14F-4D97-AF65-F5344CB8AC3E}">
        <p14:creationId xmlns:p14="http://schemas.microsoft.com/office/powerpoint/2010/main" val="30643089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419BBD-5ABF-4051-A964-CD6FAB7AF1E0}"/>
              </a:ext>
            </a:extLst>
          </p:cNvPr>
          <p:cNvSpPr txBox="1"/>
          <p:nvPr/>
        </p:nvSpPr>
        <p:spPr>
          <a:xfrm>
            <a:off x="324158" y="1363828"/>
            <a:ext cx="3992865" cy="2123658"/>
          </a:xfrm>
          <a:prstGeom prst="rect">
            <a:avLst/>
          </a:prstGeom>
          <a:noFill/>
        </p:spPr>
        <p:txBody>
          <a:bodyPr wrap="square" rtlCol="0">
            <a:spAutoFit/>
          </a:bodyPr>
          <a:lstStyle/>
          <a:p>
            <a:r>
              <a:rPr lang="en-GB" sz="4400" dirty="0"/>
              <a:t>What did Catherine do that was brave?</a:t>
            </a:r>
          </a:p>
        </p:txBody>
      </p:sp>
      <p:pic>
        <p:nvPicPr>
          <p:cNvPr id="9" name="Picture 8" descr="Catherine Duleep Singh wearing a frilly dress">
            <a:extLst>
              <a:ext uri="{FF2B5EF4-FFF2-40B4-BE49-F238E27FC236}">
                <a16:creationId xmlns:a16="http://schemas.microsoft.com/office/drawing/2014/main" id="{D473697C-E8C8-4C6F-B451-550CF20CDB2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859157" y="1642701"/>
            <a:ext cx="3071505" cy="3860830"/>
          </a:xfrm>
          <a:prstGeom prst="rect">
            <a:avLst/>
          </a:prstGeom>
        </p:spPr>
      </p:pic>
      <p:sp>
        <p:nvSpPr>
          <p:cNvPr id="8" name="TextBox 7">
            <a:extLst>
              <a:ext uri="{FF2B5EF4-FFF2-40B4-BE49-F238E27FC236}">
                <a16:creationId xmlns:a16="http://schemas.microsoft.com/office/drawing/2014/main" id="{EFD3D283-D5A0-4184-9E7F-CB3E353DBDE4}"/>
              </a:ext>
            </a:extLst>
          </p:cNvPr>
          <p:cNvSpPr txBox="1"/>
          <p:nvPr/>
        </p:nvSpPr>
        <p:spPr>
          <a:xfrm>
            <a:off x="165889" y="407669"/>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ask questions about events from the past</a:t>
            </a:r>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1126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419BBD-5ABF-4051-A964-CD6FAB7AF1E0}"/>
              </a:ext>
            </a:extLst>
          </p:cNvPr>
          <p:cNvSpPr txBox="1"/>
          <p:nvPr/>
        </p:nvSpPr>
        <p:spPr>
          <a:xfrm>
            <a:off x="245027" y="1637483"/>
            <a:ext cx="6182150" cy="1323439"/>
          </a:xfrm>
          <a:prstGeom prst="rect">
            <a:avLst/>
          </a:prstGeom>
          <a:noFill/>
        </p:spPr>
        <p:txBody>
          <a:bodyPr wrap="square" rtlCol="0">
            <a:spAutoFit/>
          </a:bodyPr>
          <a:lstStyle/>
          <a:p>
            <a:r>
              <a:rPr lang="en-GB" sz="4000" dirty="0"/>
              <a:t>If you met Catherine, what would you ask her?</a:t>
            </a:r>
          </a:p>
        </p:txBody>
      </p:sp>
      <p:pic>
        <p:nvPicPr>
          <p:cNvPr id="8" name="Picture 7" descr="Catherine Duleep Singh wearing a dress and a veil in her hair.">
            <a:extLst>
              <a:ext uri="{FF2B5EF4-FFF2-40B4-BE49-F238E27FC236}">
                <a16:creationId xmlns:a16="http://schemas.microsoft.com/office/drawing/2014/main" id="{3A94A30F-902F-450A-8938-3D5A84DCCB74}"/>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1"/>
          <a:stretch/>
        </p:blipFill>
        <p:spPr>
          <a:xfrm>
            <a:off x="6137031" y="1636463"/>
            <a:ext cx="2400610" cy="3585074"/>
          </a:xfrm>
          <a:prstGeom prst="rect">
            <a:avLst/>
          </a:prstGeom>
        </p:spPr>
      </p:pic>
      <p:sp>
        <p:nvSpPr>
          <p:cNvPr id="9" name="TextBox 8">
            <a:extLst>
              <a:ext uri="{FF2B5EF4-FFF2-40B4-BE49-F238E27FC236}">
                <a16:creationId xmlns:a16="http://schemas.microsoft.com/office/drawing/2014/main" id="{EBD9000A-67F3-4647-89CB-8877A237D9B8}"/>
              </a:ext>
            </a:extLst>
          </p:cNvPr>
          <p:cNvSpPr txBox="1"/>
          <p:nvPr/>
        </p:nvSpPr>
        <p:spPr>
          <a:xfrm>
            <a:off x="165889" y="407669"/>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ask questions about events from the past</a:t>
            </a:r>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33703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419BBD-5ABF-4051-A964-CD6FAB7AF1E0}"/>
              </a:ext>
            </a:extLst>
          </p:cNvPr>
          <p:cNvSpPr txBox="1"/>
          <p:nvPr/>
        </p:nvSpPr>
        <p:spPr>
          <a:xfrm>
            <a:off x="245027" y="1636463"/>
            <a:ext cx="6182150" cy="1323439"/>
          </a:xfrm>
          <a:prstGeom prst="rect">
            <a:avLst/>
          </a:prstGeom>
          <a:noFill/>
        </p:spPr>
        <p:txBody>
          <a:bodyPr wrap="square" rtlCol="0">
            <a:spAutoFit/>
          </a:bodyPr>
          <a:lstStyle/>
          <a:p>
            <a:r>
              <a:rPr lang="en-GB" sz="4000" dirty="0"/>
              <a:t>How did asking questions help you to learn?</a:t>
            </a:r>
          </a:p>
        </p:txBody>
      </p:sp>
      <p:pic>
        <p:nvPicPr>
          <p:cNvPr id="11" name="Picture 10" descr="Catherine as a child sitting on a fancy throne">
            <a:extLst>
              <a:ext uri="{FF2B5EF4-FFF2-40B4-BE49-F238E27FC236}">
                <a16:creationId xmlns:a16="http://schemas.microsoft.com/office/drawing/2014/main" id="{1F68CA91-48BB-4C14-8810-F885FE79882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427177" y="1636463"/>
            <a:ext cx="2130748" cy="3425640"/>
          </a:xfrm>
          <a:prstGeom prst="rect">
            <a:avLst/>
          </a:prstGeom>
        </p:spPr>
      </p:pic>
      <p:sp>
        <p:nvSpPr>
          <p:cNvPr id="8" name="TextBox 7">
            <a:extLst>
              <a:ext uri="{FF2B5EF4-FFF2-40B4-BE49-F238E27FC236}">
                <a16:creationId xmlns:a16="http://schemas.microsoft.com/office/drawing/2014/main" id="{6221CD29-6FCD-47F8-9130-6076ACD54C23}"/>
              </a:ext>
            </a:extLst>
          </p:cNvPr>
          <p:cNvSpPr txBox="1"/>
          <p:nvPr/>
        </p:nvSpPr>
        <p:spPr>
          <a:xfrm>
            <a:off x="165889" y="407669"/>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ask questions about events from the past</a:t>
            </a:r>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15641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419BBD-5ABF-4051-A964-CD6FAB7AF1E0}"/>
              </a:ext>
            </a:extLst>
          </p:cNvPr>
          <p:cNvSpPr txBox="1"/>
          <p:nvPr/>
        </p:nvSpPr>
        <p:spPr>
          <a:xfrm>
            <a:off x="998808" y="4518177"/>
            <a:ext cx="7506479" cy="1015663"/>
          </a:xfrm>
          <a:prstGeom prst="rect">
            <a:avLst/>
          </a:prstGeom>
          <a:noFill/>
        </p:spPr>
        <p:txBody>
          <a:bodyPr wrap="none" rtlCol="0">
            <a:spAutoFit/>
          </a:bodyPr>
          <a:lstStyle/>
          <a:p>
            <a:r>
              <a:rPr lang="en-GB" sz="6000" dirty="0"/>
              <a:t>Catherine </a:t>
            </a:r>
            <a:r>
              <a:rPr lang="en-GB" sz="6000" dirty="0" err="1"/>
              <a:t>Duleep</a:t>
            </a:r>
            <a:r>
              <a:rPr lang="en-GB" sz="6000" dirty="0"/>
              <a:t> Singh</a:t>
            </a:r>
            <a:endParaRPr lang="en-GB" sz="1050" dirty="0"/>
          </a:p>
        </p:txBody>
      </p:sp>
      <p:pic>
        <p:nvPicPr>
          <p:cNvPr id="6" name="Picture 5" descr="Catherine as a teenager. She looks very serious.">
            <a:extLst>
              <a:ext uri="{FF2B5EF4-FFF2-40B4-BE49-F238E27FC236}">
                <a16:creationId xmlns:a16="http://schemas.microsoft.com/office/drawing/2014/main" id="{A99FC22A-EC7C-4144-95D6-288BEC30CC6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05644" y="957078"/>
            <a:ext cx="2732712" cy="3576848"/>
          </a:xfrm>
          <a:prstGeom prst="rect">
            <a:avLst/>
          </a:prstGeom>
        </p:spPr>
      </p:pic>
      <p:sp>
        <p:nvSpPr>
          <p:cNvPr id="8" name="TextBox 7">
            <a:extLst>
              <a:ext uri="{FF2B5EF4-FFF2-40B4-BE49-F238E27FC236}">
                <a16:creationId xmlns:a16="http://schemas.microsoft.com/office/drawing/2014/main" id="{1611AF39-7946-40FF-99C7-40F180332C16}"/>
              </a:ext>
            </a:extLst>
          </p:cNvPr>
          <p:cNvSpPr txBox="1"/>
          <p:nvPr/>
        </p:nvSpPr>
        <p:spPr>
          <a:xfrm>
            <a:off x="165889" y="407669"/>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ask questions about events from the past</a:t>
            </a:r>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7422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419BBD-5ABF-4051-A964-CD6FAB7AF1E0}"/>
              </a:ext>
            </a:extLst>
          </p:cNvPr>
          <p:cNvSpPr txBox="1"/>
          <p:nvPr/>
        </p:nvSpPr>
        <p:spPr>
          <a:xfrm>
            <a:off x="3371425" y="1460035"/>
            <a:ext cx="5559086" cy="769441"/>
          </a:xfrm>
          <a:prstGeom prst="rect">
            <a:avLst/>
          </a:prstGeom>
          <a:noFill/>
        </p:spPr>
        <p:txBody>
          <a:bodyPr wrap="none" rtlCol="0">
            <a:spAutoFit/>
          </a:bodyPr>
          <a:lstStyle/>
          <a:p>
            <a:r>
              <a:rPr lang="en-GB" sz="4400" dirty="0"/>
              <a:t>Catherine </a:t>
            </a:r>
            <a:r>
              <a:rPr lang="en-GB" sz="4400" dirty="0" err="1"/>
              <a:t>Duleep</a:t>
            </a:r>
            <a:r>
              <a:rPr lang="en-GB" sz="4400" dirty="0"/>
              <a:t> Singh</a:t>
            </a:r>
            <a:endParaRPr lang="en-GB" sz="800" dirty="0"/>
          </a:p>
        </p:txBody>
      </p:sp>
      <p:pic>
        <p:nvPicPr>
          <p:cNvPr id="6" name="Picture 5" descr="Catherine as a teenager. She looks very serious.">
            <a:extLst>
              <a:ext uri="{FF2B5EF4-FFF2-40B4-BE49-F238E27FC236}">
                <a16:creationId xmlns:a16="http://schemas.microsoft.com/office/drawing/2014/main" id="{A99FC22A-EC7C-4144-95D6-288BEC30CC6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8713" y="1497535"/>
            <a:ext cx="2732712" cy="3576848"/>
          </a:xfrm>
          <a:prstGeom prst="rect">
            <a:avLst/>
          </a:prstGeom>
        </p:spPr>
      </p:pic>
      <p:sp>
        <p:nvSpPr>
          <p:cNvPr id="8" name="TextBox 7">
            <a:extLst>
              <a:ext uri="{FF2B5EF4-FFF2-40B4-BE49-F238E27FC236}">
                <a16:creationId xmlns:a16="http://schemas.microsoft.com/office/drawing/2014/main" id="{1611AF39-7946-40FF-99C7-40F180332C16}"/>
              </a:ext>
            </a:extLst>
          </p:cNvPr>
          <p:cNvSpPr txBox="1"/>
          <p:nvPr/>
        </p:nvSpPr>
        <p:spPr>
          <a:xfrm>
            <a:off x="165889" y="407669"/>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ask questions about events from the past</a:t>
            </a:r>
            <a:endParaRPr lang="en-GB" sz="2400" u="sng"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0E3F3DD7-4150-4490-9E2F-7EEA08620F7A}"/>
              </a:ext>
            </a:extLst>
          </p:cNvPr>
          <p:cNvSpPr txBox="1"/>
          <p:nvPr/>
        </p:nvSpPr>
        <p:spPr>
          <a:xfrm>
            <a:off x="3454721" y="2313101"/>
            <a:ext cx="5392493" cy="2677656"/>
          </a:xfrm>
          <a:prstGeom prst="rect">
            <a:avLst/>
          </a:prstGeom>
          <a:noFill/>
        </p:spPr>
        <p:txBody>
          <a:bodyPr wrap="square" rtlCol="0">
            <a:spAutoFit/>
          </a:bodyPr>
          <a:lstStyle/>
          <a:p>
            <a:pPr marL="285750" indent="-285750">
              <a:buFont typeface="Arial" panose="020B0604020202020204" pitchFamily="34" charset="0"/>
              <a:buChar char="•"/>
            </a:pPr>
            <a:r>
              <a:rPr lang="en-GB" sz="2800" dirty="0"/>
              <a:t>Who was she?</a:t>
            </a:r>
          </a:p>
          <a:p>
            <a:pPr marL="285750" indent="-285750">
              <a:buFont typeface="Arial" panose="020B0604020202020204" pitchFamily="34" charset="0"/>
              <a:buChar char="•"/>
            </a:pPr>
            <a:r>
              <a:rPr lang="en-GB" sz="2800" dirty="0"/>
              <a:t>When did she live?</a:t>
            </a:r>
          </a:p>
          <a:p>
            <a:pPr marL="285750" indent="-285750">
              <a:buFont typeface="Arial" panose="020B0604020202020204" pitchFamily="34" charset="0"/>
              <a:buChar char="•"/>
            </a:pPr>
            <a:r>
              <a:rPr lang="en-GB" sz="2800" dirty="0"/>
              <a:t>What might she have done that was brave?</a:t>
            </a:r>
          </a:p>
          <a:p>
            <a:pPr marL="285750" indent="-285750">
              <a:buFont typeface="Arial" panose="020B0604020202020204" pitchFamily="34" charset="0"/>
              <a:buChar char="•"/>
            </a:pPr>
            <a:r>
              <a:rPr lang="en-GB" sz="2800" dirty="0"/>
              <a:t>What can you find out about Catherine?</a:t>
            </a:r>
          </a:p>
        </p:txBody>
      </p:sp>
    </p:spTree>
    <p:extLst>
      <p:ext uri="{BB962C8B-B14F-4D97-AF65-F5344CB8AC3E}">
        <p14:creationId xmlns:p14="http://schemas.microsoft.com/office/powerpoint/2010/main" val="2714645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419BBD-5ABF-4051-A964-CD6FAB7AF1E0}"/>
              </a:ext>
            </a:extLst>
          </p:cNvPr>
          <p:cNvSpPr txBox="1"/>
          <p:nvPr/>
        </p:nvSpPr>
        <p:spPr>
          <a:xfrm>
            <a:off x="542133" y="2536940"/>
            <a:ext cx="6039737" cy="1446550"/>
          </a:xfrm>
          <a:prstGeom prst="rect">
            <a:avLst/>
          </a:prstGeom>
          <a:noFill/>
        </p:spPr>
        <p:txBody>
          <a:bodyPr wrap="square" rtlCol="0">
            <a:spAutoFit/>
          </a:bodyPr>
          <a:lstStyle/>
          <a:p>
            <a:r>
              <a:rPr lang="en-GB" sz="4400" dirty="0"/>
              <a:t>Catherine was born on 27</a:t>
            </a:r>
            <a:r>
              <a:rPr lang="en-GB" sz="4400" baseline="30000" dirty="0"/>
              <a:t>th</a:t>
            </a:r>
            <a:r>
              <a:rPr lang="en-GB" sz="4400" dirty="0"/>
              <a:t> October 1871.</a:t>
            </a:r>
            <a:endParaRPr lang="en-GB" sz="800" dirty="0"/>
          </a:p>
        </p:txBody>
      </p:sp>
      <p:pic>
        <p:nvPicPr>
          <p:cNvPr id="6" name="Picture 5" descr="Catherine as a small girl sitting on a fancy throne.&#10;&#10;Description automatically generated">
            <a:extLst>
              <a:ext uri="{FF2B5EF4-FFF2-40B4-BE49-F238E27FC236}">
                <a16:creationId xmlns:a16="http://schemas.microsoft.com/office/drawing/2014/main" id="{FA5867F1-E172-43A1-8E71-C505CCEC5A1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53585" y="1677587"/>
            <a:ext cx="2130748" cy="3425640"/>
          </a:xfrm>
          <a:prstGeom prst="rect">
            <a:avLst/>
          </a:prstGeom>
        </p:spPr>
      </p:pic>
      <p:sp>
        <p:nvSpPr>
          <p:cNvPr id="8" name="TextBox 7">
            <a:extLst>
              <a:ext uri="{FF2B5EF4-FFF2-40B4-BE49-F238E27FC236}">
                <a16:creationId xmlns:a16="http://schemas.microsoft.com/office/drawing/2014/main" id="{76F3D34A-9850-4879-B5DD-515623450D6C}"/>
              </a:ext>
            </a:extLst>
          </p:cNvPr>
          <p:cNvSpPr txBox="1"/>
          <p:nvPr/>
        </p:nvSpPr>
        <p:spPr>
          <a:xfrm>
            <a:off x="165889" y="407669"/>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ask questions about events from the past</a:t>
            </a:r>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3363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descr="Maharajah Duleep Singh, who is wearing a turban and lots of jewels. He is holding a sword.">
            <a:extLst>
              <a:ext uri="{FF2B5EF4-FFF2-40B4-BE49-F238E27FC236}">
                <a16:creationId xmlns:a16="http://schemas.microsoft.com/office/drawing/2014/main" id="{F1419BBD-5ABF-4051-A964-CD6FAB7AF1E0}"/>
              </a:ext>
            </a:extLst>
          </p:cNvPr>
          <p:cNvSpPr txBox="1"/>
          <p:nvPr/>
        </p:nvSpPr>
        <p:spPr>
          <a:xfrm>
            <a:off x="520172" y="1377376"/>
            <a:ext cx="5161550" cy="4832092"/>
          </a:xfrm>
          <a:prstGeom prst="rect">
            <a:avLst/>
          </a:prstGeom>
          <a:noFill/>
        </p:spPr>
        <p:txBody>
          <a:bodyPr wrap="square" rtlCol="0">
            <a:spAutoFit/>
          </a:bodyPr>
          <a:lstStyle/>
          <a:p>
            <a:r>
              <a:rPr lang="en-GB" sz="4400" dirty="0"/>
              <a:t>Catherine’s dad had been a member of a royal family in India.</a:t>
            </a:r>
          </a:p>
          <a:p>
            <a:endParaRPr lang="en-GB" sz="4400" dirty="0"/>
          </a:p>
          <a:p>
            <a:r>
              <a:rPr lang="en-GB" sz="4400" dirty="0"/>
              <a:t>He was called Maharajah </a:t>
            </a:r>
            <a:r>
              <a:rPr lang="en-GB" sz="4400" dirty="0" err="1"/>
              <a:t>Duleep</a:t>
            </a:r>
            <a:r>
              <a:rPr lang="en-GB" sz="4400" dirty="0"/>
              <a:t> Singh.</a:t>
            </a:r>
            <a:endParaRPr lang="en-GB" sz="800" dirty="0"/>
          </a:p>
        </p:txBody>
      </p:sp>
      <p:pic>
        <p:nvPicPr>
          <p:cNvPr id="1026" name="Picture 2">
            <a:extLst>
              <a:ext uri="{FF2B5EF4-FFF2-40B4-BE49-F238E27FC236}">
                <a16:creationId xmlns:a16="http://schemas.microsoft.com/office/drawing/2014/main" id="{53E37105-3665-4704-A853-75B1196B5259}"/>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37332" y="1599886"/>
            <a:ext cx="2453663" cy="3750822"/>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1EE79E50-8448-4862-9739-50315F39CD07}"/>
              </a:ext>
            </a:extLst>
          </p:cNvPr>
          <p:cNvSpPr txBox="1"/>
          <p:nvPr/>
        </p:nvSpPr>
        <p:spPr>
          <a:xfrm>
            <a:off x="165889" y="407669"/>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ask questions about events from the past</a:t>
            </a:r>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0103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descr="Maharajah Duleep Singh, who is wearing a turban and lots of jewels. He is holding a sword.">
            <a:extLst>
              <a:ext uri="{FF2B5EF4-FFF2-40B4-BE49-F238E27FC236}">
                <a16:creationId xmlns:a16="http://schemas.microsoft.com/office/drawing/2014/main" id="{F1419BBD-5ABF-4051-A964-CD6FAB7AF1E0}"/>
              </a:ext>
            </a:extLst>
          </p:cNvPr>
          <p:cNvSpPr txBox="1"/>
          <p:nvPr/>
        </p:nvSpPr>
        <p:spPr>
          <a:xfrm>
            <a:off x="520172" y="1377376"/>
            <a:ext cx="5161550" cy="4832092"/>
          </a:xfrm>
          <a:prstGeom prst="rect">
            <a:avLst/>
          </a:prstGeom>
          <a:noFill/>
        </p:spPr>
        <p:txBody>
          <a:bodyPr wrap="square" rtlCol="0">
            <a:spAutoFit/>
          </a:bodyPr>
          <a:lstStyle/>
          <a:p>
            <a:r>
              <a:rPr lang="en-GB" sz="4400" dirty="0"/>
              <a:t>Maharajah </a:t>
            </a:r>
            <a:r>
              <a:rPr lang="en-GB" sz="4400" dirty="0" err="1"/>
              <a:t>Duleep</a:t>
            </a:r>
            <a:r>
              <a:rPr lang="en-GB" sz="4400" dirty="0"/>
              <a:t> Singh was friends with Queen Victoria.</a:t>
            </a:r>
          </a:p>
          <a:p>
            <a:endParaRPr lang="en-GB" sz="4400" dirty="0"/>
          </a:p>
          <a:p>
            <a:r>
              <a:rPr lang="en-GB" sz="4400" dirty="0"/>
              <a:t>Queen Victoria was Catherine’s godmother.</a:t>
            </a:r>
            <a:endParaRPr lang="en-GB" sz="800" dirty="0"/>
          </a:p>
        </p:txBody>
      </p:sp>
      <p:sp>
        <p:nvSpPr>
          <p:cNvPr id="8" name="TextBox 7">
            <a:extLst>
              <a:ext uri="{FF2B5EF4-FFF2-40B4-BE49-F238E27FC236}">
                <a16:creationId xmlns:a16="http://schemas.microsoft.com/office/drawing/2014/main" id="{1EE79E50-8448-4862-9739-50315F39CD07}"/>
              </a:ext>
            </a:extLst>
          </p:cNvPr>
          <p:cNvSpPr txBox="1"/>
          <p:nvPr/>
        </p:nvSpPr>
        <p:spPr>
          <a:xfrm>
            <a:off x="165889" y="407669"/>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ask questions about events from the past</a:t>
            </a:r>
            <a:endParaRPr lang="en-GB" sz="2400" u="sng" dirty="0">
              <a:latin typeface="Arial" panose="020B0604020202020204" pitchFamily="34" charset="0"/>
              <a:cs typeface="Arial" panose="020B0604020202020204" pitchFamily="34" charset="0"/>
            </a:endParaRPr>
          </a:p>
        </p:txBody>
      </p:sp>
      <p:pic>
        <p:nvPicPr>
          <p:cNvPr id="5" name="Picture 4" descr="Queen Victoria, she's wearing a little crown and lots of jewellery.">
            <a:extLst>
              <a:ext uri="{FF2B5EF4-FFF2-40B4-BE49-F238E27FC236}">
                <a16:creationId xmlns:a16="http://schemas.microsoft.com/office/drawing/2014/main" id="{F57E076E-5E3C-4213-93F8-DA0AE4D5C9E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06643" y="1542121"/>
            <a:ext cx="2808657" cy="3913802"/>
          </a:xfrm>
          <a:prstGeom prst="rect">
            <a:avLst/>
          </a:prstGeom>
        </p:spPr>
      </p:pic>
    </p:spTree>
    <p:extLst>
      <p:ext uri="{BB962C8B-B14F-4D97-AF65-F5344CB8AC3E}">
        <p14:creationId xmlns:p14="http://schemas.microsoft.com/office/powerpoint/2010/main" val="2373515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419BBD-5ABF-4051-A964-CD6FAB7AF1E0}"/>
              </a:ext>
            </a:extLst>
          </p:cNvPr>
          <p:cNvSpPr txBox="1"/>
          <p:nvPr/>
        </p:nvSpPr>
        <p:spPr>
          <a:xfrm>
            <a:off x="542134" y="1719255"/>
            <a:ext cx="3774889" cy="2123658"/>
          </a:xfrm>
          <a:prstGeom prst="rect">
            <a:avLst/>
          </a:prstGeom>
          <a:noFill/>
        </p:spPr>
        <p:txBody>
          <a:bodyPr wrap="square" rtlCol="0">
            <a:spAutoFit/>
          </a:bodyPr>
          <a:lstStyle/>
          <a:p>
            <a:r>
              <a:rPr lang="en-GB" sz="4400" dirty="0"/>
              <a:t>The family lived in a big house in England.</a:t>
            </a:r>
            <a:endParaRPr lang="en-GB" sz="800" dirty="0"/>
          </a:p>
        </p:txBody>
      </p:sp>
      <p:pic>
        <p:nvPicPr>
          <p:cNvPr id="5" name="Picture 4" descr="Elvedon Hall, which has lots of columns and a big dome.">
            <a:extLst>
              <a:ext uri="{FF2B5EF4-FFF2-40B4-BE49-F238E27FC236}">
                <a16:creationId xmlns:a16="http://schemas.microsoft.com/office/drawing/2014/main" id="{A6C4A357-0153-4E10-8C9C-06CF5A6D0F6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572000" y="1840752"/>
            <a:ext cx="4407877" cy="3305908"/>
          </a:xfrm>
          <a:prstGeom prst="rect">
            <a:avLst/>
          </a:prstGeom>
        </p:spPr>
      </p:pic>
      <p:sp>
        <p:nvSpPr>
          <p:cNvPr id="8" name="TextBox 7">
            <a:extLst>
              <a:ext uri="{FF2B5EF4-FFF2-40B4-BE49-F238E27FC236}">
                <a16:creationId xmlns:a16="http://schemas.microsoft.com/office/drawing/2014/main" id="{DF284DFE-FB9C-4122-8CF8-5C906A71AB36}"/>
              </a:ext>
            </a:extLst>
          </p:cNvPr>
          <p:cNvSpPr txBox="1"/>
          <p:nvPr/>
        </p:nvSpPr>
        <p:spPr>
          <a:xfrm>
            <a:off x="165889" y="407669"/>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ask questions about events from the past</a:t>
            </a:r>
            <a:endParaRPr lang="en-GB" sz="2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9986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1419BBD-5ABF-4051-A964-CD6FAB7AF1E0}"/>
              </a:ext>
            </a:extLst>
          </p:cNvPr>
          <p:cNvSpPr txBox="1"/>
          <p:nvPr/>
        </p:nvSpPr>
        <p:spPr>
          <a:xfrm>
            <a:off x="287338" y="1719255"/>
            <a:ext cx="4759447" cy="4832092"/>
          </a:xfrm>
          <a:prstGeom prst="rect">
            <a:avLst/>
          </a:prstGeom>
          <a:noFill/>
        </p:spPr>
        <p:txBody>
          <a:bodyPr wrap="square" rtlCol="0">
            <a:spAutoFit/>
          </a:bodyPr>
          <a:lstStyle/>
          <a:p>
            <a:r>
              <a:rPr lang="en-GB" sz="4400" dirty="0"/>
              <a:t>Catherine’s dad went on a long trip to India. She went to live in a house near the queen at Hampton Court Palace.</a:t>
            </a:r>
            <a:endParaRPr lang="en-GB" sz="800" dirty="0"/>
          </a:p>
        </p:txBody>
      </p:sp>
      <p:sp>
        <p:nvSpPr>
          <p:cNvPr id="8" name="TextBox 7">
            <a:extLst>
              <a:ext uri="{FF2B5EF4-FFF2-40B4-BE49-F238E27FC236}">
                <a16:creationId xmlns:a16="http://schemas.microsoft.com/office/drawing/2014/main" id="{DF284DFE-FB9C-4122-8CF8-5C906A71AB36}"/>
              </a:ext>
            </a:extLst>
          </p:cNvPr>
          <p:cNvSpPr txBox="1"/>
          <p:nvPr/>
        </p:nvSpPr>
        <p:spPr>
          <a:xfrm>
            <a:off x="165889" y="407669"/>
            <a:ext cx="6781408"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ask questions about events from the past</a:t>
            </a:r>
            <a:endParaRPr lang="en-GB" sz="2400" u="sng" dirty="0">
              <a:latin typeface="Arial" panose="020B0604020202020204" pitchFamily="34" charset="0"/>
              <a:cs typeface="Arial" panose="020B0604020202020204" pitchFamily="34" charset="0"/>
            </a:endParaRPr>
          </a:p>
        </p:txBody>
      </p:sp>
      <p:pic>
        <p:nvPicPr>
          <p:cNvPr id="6" name="Picture 5" descr="Faraday House, a big Victorian house with large windows.">
            <a:extLst>
              <a:ext uri="{FF2B5EF4-FFF2-40B4-BE49-F238E27FC236}">
                <a16:creationId xmlns:a16="http://schemas.microsoft.com/office/drawing/2014/main" id="{AB377EA2-914C-414D-91AD-7BA0FAAAFCB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22172" y="1719255"/>
            <a:ext cx="3993436" cy="2995077"/>
          </a:xfrm>
          <a:prstGeom prst="rect">
            <a:avLst/>
          </a:prstGeom>
        </p:spPr>
      </p:pic>
    </p:spTree>
    <p:extLst>
      <p:ext uri="{BB962C8B-B14F-4D97-AF65-F5344CB8AC3E}">
        <p14:creationId xmlns:p14="http://schemas.microsoft.com/office/powerpoint/2010/main" val="2119944689"/>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1645</Words>
  <Application>Microsoft Office PowerPoint</Application>
  <PresentationFormat>On-screen Show (4:3)</PresentationFormat>
  <Paragraphs>160</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Symbol</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2021-01-05T16:07:22Z</dcterms:created>
  <dcterms:modified xsi:type="dcterms:W3CDTF">2022-09-27T11:03:08Z</dcterms:modified>
</cp:coreProperties>
</file>