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12"/>
  </p:notesMasterIdLst>
  <p:handoutMasterIdLst>
    <p:handoutMasterId r:id="rId13"/>
  </p:handoutMasterIdLst>
  <p:sldIdLst>
    <p:sldId id="256" r:id="rId2"/>
    <p:sldId id="260" r:id="rId3"/>
    <p:sldId id="259" r:id="rId4"/>
    <p:sldId id="261" r:id="rId5"/>
    <p:sldId id="262" r:id="rId6"/>
    <p:sldId id="263" r:id="rId7"/>
    <p:sldId id="264" r:id="rId8"/>
    <p:sldId id="265" r:id="rId9"/>
    <p:sldId id="266" r:id="rId10"/>
    <p:sldId id="267"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16175"/>
    <a:srgbClr val="0C0C0C"/>
    <a:srgbClr val="CD0920"/>
    <a:srgbClr val="2104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51C5C93-A99C-4F03-BA60-7DB66C226279}" v="8" dt="2022-09-26T15:05:34.97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2" autoAdjust="0"/>
    <p:restoredTop sz="94669" autoAdjust="0"/>
  </p:normalViewPr>
  <p:slideViewPr>
    <p:cSldViewPr snapToGrid="0" snapToObjects="1">
      <p:cViewPr varScale="1">
        <p:scale>
          <a:sx n="60" d="100"/>
          <a:sy n="60" d="100"/>
        </p:scale>
        <p:origin x="1460"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C0F6F06-5850-BA48-850E-FCFA4C54607A}" type="datetimeFigureOut">
              <a:rPr lang="en-US" smtClean="0"/>
              <a:t>9/26/2022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E7C9902-0054-9242-AD24-B46328C07A67}" type="slidenum">
              <a:rPr lang="en-US" smtClean="0"/>
              <a:t>‹#›</a:t>
            </a:fld>
            <a:endParaRPr lang="en-US"/>
          </a:p>
        </p:txBody>
      </p:sp>
    </p:spTree>
    <p:extLst>
      <p:ext uri="{BB962C8B-B14F-4D97-AF65-F5344CB8AC3E}">
        <p14:creationId xmlns:p14="http://schemas.microsoft.com/office/powerpoint/2010/main" val="288980458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B97147A-08AE-544F-8CBA-320E4A0D5078}" type="datetimeFigureOut">
              <a:rPr lang="en-US" smtClean="0"/>
              <a:t>9/26/2022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1ADB596-D218-9D43-A4EC-2B51BE929992}" type="slidenum">
              <a:rPr lang="en-US" smtClean="0"/>
              <a:t>‹#›</a:t>
            </a:fld>
            <a:endParaRPr lang="en-US"/>
          </a:p>
        </p:txBody>
      </p:sp>
    </p:spTree>
    <p:extLst>
      <p:ext uri="{BB962C8B-B14F-4D97-AF65-F5344CB8AC3E}">
        <p14:creationId xmlns:p14="http://schemas.microsoft.com/office/powerpoint/2010/main" val="242147548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xfrm>
            <a:off x="1143000" y="685800"/>
            <a:ext cx="4572000" cy="3429000"/>
          </a:xfrm>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pPr marL="0" marR="0" lvl="0" indent="0" defTabSz="914400" eaLnBrk="1" fontAlgn="auto" latinLnBrk="0" hangingPunct="1">
              <a:lnSpc>
                <a:spcPct val="100000"/>
              </a:lnSpc>
              <a:spcBef>
                <a:spcPts val="0"/>
              </a:spcBef>
              <a:spcAft>
                <a:spcPts val="0"/>
              </a:spcAft>
              <a:buClrTx/>
              <a:buSzTx/>
              <a:buFontTx/>
              <a:buNone/>
              <a:tabLst/>
              <a:defRPr/>
            </a:pPr>
            <a:r>
              <a:rPr lang="en-US"/>
              <a:t>Visit </a:t>
            </a:r>
            <a:r>
              <a:rPr lang="en-US" dirty="0"/>
              <a:t>our website for the lesson plan to accompany this PowerPoint.</a:t>
            </a:r>
          </a:p>
          <a:p>
            <a:endParaRPr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Children present their posters to the class.</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Discuss with the children that quite often we have certain ideas about jobs based on stereotypes, but that we don’t need to be held back by those stereotypes. No matter what your gender is, all careers are a possibility for you.</a:t>
            </a:r>
          </a:p>
        </p:txBody>
      </p:sp>
      <p:sp>
        <p:nvSpPr>
          <p:cNvPr id="4" name="Slide Number Placeholder 3"/>
          <p:cNvSpPr>
            <a:spLocks noGrp="1"/>
          </p:cNvSpPr>
          <p:nvPr>
            <p:ph type="sldNum" sz="quarter" idx="10"/>
          </p:nvPr>
        </p:nvSpPr>
        <p:spPr/>
        <p:txBody>
          <a:bodyPr/>
          <a:lstStyle/>
          <a:p>
            <a:fld id="{D1ADB596-D218-9D43-A4EC-2B51BE929992}" type="slidenum">
              <a:rPr lang="en-US" smtClean="0"/>
              <a:t>10</a:t>
            </a:fld>
            <a:endParaRPr lang="en-US"/>
          </a:p>
        </p:txBody>
      </p:sp>
    </p:spTree>
    <p:extLst>
      <p:ext uri="{BB962C8B-B14F-4D97-AF65-F5344CB8AC3E}">
        <p14:creationId xmlns:p14="http://schemas.microsoft.com/office/powerpoint/2010/main" val="14780690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2</a:t>
            </a:fld>
            <a:endParaRPr lang="en-US"/>
          </a:p>
        </p:txBody>
      </p:sp>
    </p:spTree>
    <p:extLst>
      <p:ext uri="{BB962C8B-B14F-4D97-AF65-F5344CB8AC3E}">
        <p14:creationId xmlns:p14="http://schemas.microsoft.com/office/powerpoint/2010/main" val="24035830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GB" sz="1200" kern="1200" dirty="0">
                <a:solidFill>
                  <a:schemeClr val="tx1"/>
                </a:solidFill>
                <a:effectLst/>
                <a:latin typeface="+mn-lt"/>
                <a:ea typeface="+mn-ea"/>
                <a:cs typeface="+mn-cs"/>
              </a:rPr>
              <a:t>In pairs or threes, children match the job titles to the explanations of the jobs.</a:t>
            </a:r>
          </a:p>
        </p:txBody>
      </p:sp>
      <p:sp>
        <p:nvSpPr>
          <p:cNvPr id="4" name="Slide Number Placeholder 3"/>
          <p:cNvSpPr>
            <a:spLocks noGrp="1"/>
          </p:cNvSpPr>
          <p:nvPr>
            <p:ph type="sldNum" sz="quarter" idx="10"/>
          </p:nvPr>
        </p:nvSpPr>
        <p:spPr/>
        <p:txBody>
          <a:bodyPr/>
          <a:lstStyle/>
          <a:p>
            <a:fld id="{D1ADB596-D218-9D43-A4EC-2B51BE929992}" type="slidenum">
              <a:rPr lang="en-US" smtClean="0"/>
              <a:t>3</a:t>
            </a:fld>
            <a:endParaRPr lang="en-US"/>
          </a:p>
        </p:txBody>
      </p:sp>
    </p:spTree>
    <p:extLst>
      <p:ext uri="{BB962C8B-B14F-4D97-AF65-F5344CB8AC3E}">
        <p14:creationId xmlns:p14="http://schemas.microsoft.com/office/powerpoint/2010/main" val="390254951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Ask children to draw a civil engineer on their whiteboard. Give them a few minutes to do it and then ask them to hold their board up.</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 a class discuss what the civil engineers all had in common. Encourage children to explain why they chose to represent the engineer in that way. Use questioning to draw out discussion: For example, “You drew the engineer wearing trousers, do you think all engineers wear trousers?”</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Repeat for:</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Racing Driver</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Helicopter Pilot</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Chief executive</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Discuss any stereotyped views of gender that arise from the discussion.</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4</a:t>
            </a:fld>
            <a:endParaRPr lang="en-US"/>
          </a:p>
        </p:txBody>
      </p:sp>
    </p:spTree>
    <p:extLst>
      <p:ext uri="{BB962C8B-B14F-4D97-AF65-F5344CB8AC3E}">
        <p14:creationId xmlns:p14="http://schemas.microsoft.com/office/powerpoint/2010/main" val="20593458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Ask children to draw a civil engineer on their whiteboard. Give them a few minutes to do it and then ask them to hold their board up.</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 a class discuss what the civil engineers all had in common. Encourage children to explain why they chose to represent the engineer in that way. Use questioning to draw out discussion: For example, “You drew the engineer wearing trousers, do you think all engineers wear trousers?”</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Repeat for:</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Racing Driver</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Helicopter Pilot</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Chief executive</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Discuss any stereotyped views of gender that arise from the discussion.</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5</a:t>
            </a:fld>
            <a:endParaRPr lang="en-US"/>
          </a:p>
        </p:txBody>
      </p:sp>
    </p:spTree>
    <p:extLst>
      <p:ext uri="{BB962C8B-B14F-4D97-AF65-F5344CB8AC3E}">
        <p14:creationId xmlns:p14="http://schemas.microsoft.com/office/powerpoint/2010/main" val="17605354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Ask children to draw a civil engineer on their whiteboard. Give them a few minutes to do it and then ask them to hold their board up.</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 a class discuss what the civil engineers all had in common. Encourage children to explain why they chose to represent the engineer in that way. Use questioning to draw out discussion: For example, “You drew the engineer wearing trousers, do you think all engineers wear trousers?”</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Repeat for:</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Racing Driver</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Helicopter Pilot</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Chief executive</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Discuss any stereotyped views of gender that arise from the discussion.</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6</a:t>
            </a:fld>
            <a:endParaRPr lang="en-US"/>
          </a:p>
        </p:txBody>
      </p:sp>
    </p:spTree>
    <p:extLst>
      <p:ext uri="{BB962C8B-B14F-4D97-AF65-F5344CB8AC3E}">
        <p14:creationId xmlns:p14="http://schemas.microsoft.com/office/powerpoint/2010/main" val="2945180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Ask children to draw a civil engineer on their whiteboard. Give them a few minutes to do it and then ask them to hold their board up.</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As a class discuss what the civil engineers all had in common. Encourage children to explain why they chose to represent the engineer in that way. Use questioning to draw out discussion: For example, “You drew the engineer wearing trousers, do you think all engineers wear trousers?”</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Repeat for:</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Racing Driver</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Helicopter Pilot</a:t>
            </a:r>
            <a:endParaRPr lang="en-GB" sz="1200" kern="1200" dirty="0">
              <a:solidFill>
                <a:schemeClr val="tx1"/>
              </a:solidFill>
              <a:effectLst/>
              <a:latin typeface="+mn-lt"/>
              <a:ea typeface="+mn-ea"/>
              <a:cs typeface="+mn-cs"/>
            </a:endParaRPr>
          </a:p>
          <a:p>
            <a:pPr lvl="0"/>
            <a:r>
              <a:rPr lang="en-US" sz="1200" kern="1200" dirty="0">
                <a:solidFill>
                  <a:schemeClr val="tx1"/>
                </a:solidFill>
                <a:effectLst/>
                <a:latin typeface="+mn-lt"/>
                <a:ea typeface="+mn-ea"/>
                <a:cs typeface="+mn-cs"/>
              </a:rPr>
              <a:t>Chief executive</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 </a:t>
            </a:r>
            <a:endParaRPr lang="en-GB"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Discuss any stereotyped views of gender that arise from the discussion.</a:t>
            </a:r>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7</a:t>
            </a:fld>
            <a:endParaRPr lang="en-US"/>
          </a:p>
        </p:txBody>
      </p:sp>
    </p:spTree>
    <p:extLst>
      <p:ext uri="{BB962C8B-B14F-4D97-AF65-F5344CB8AC3E}">
        <p14:creationId xmlns:p14="http://schemas.microsoft.com/office/powerpoint/2010/main" val="3199130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Give each group of children a different poster from the </a:t>
            </a:r>
            <a:r>
              <a:rPr lang="en-GB" sz="1200" i="1" kern="1200" dirty="0">
                <a:solidFill>
                  <a:schemeClr val="tx1"/>
                </a:solidFill>
                <a:effectLst/>
                <a:latin typeface="+mn-lt"/>
                <a:ea typeface="+mn-ea"/>
                <a:cs typeface="+mn-cs"/>
              </a:rPr>
              <a:t>Challenging Gender Stereotypes</a:t>
            </a:r>
            <a:r>
              <a:rPr lang="en-GB" sz="1200" kern="1200" dirty="0">
                <a:solidFill>
                  <a:schemeClr val="tx1"/>
                </a:solidFill>
                <a:effectLst/>
                <a:latin typeface="+mn-lt"/>
                <a:ea typeface="+mn-ea"/>
                <a:cs typeface="+mn-cs"/>
              </a:rPr>
              <a:t> poster set (only give out: racing driver, helicopter pilot, CEO and civil engineer posters) – place it face down on the table.</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Tell children the profession they have been given – give them 5 minutes to discuss who they had each drawn for that profession. They can use the definition that matched the job title from the starter activity to remind them what the job entails.</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Each group should nominate a chairperson to lead the discussion, a scribe to make notes and a spokesperson to feed back to the class.</a:t>
            </a:r>
          </a:p>
          <a:p>
            <a:r>
              <a:rPr lang="en-GB" sz="1200" kern="1200" dirty="0">
                <a:solidFill>
                  <a:schemeClr val="tx1"/>
                </a:solidFill>
                <a:effectLst/>
                <a:latin typeface="+mn-lt"/>
                <a:ea typeface="+mn-ea"/>
                <a:cs typeface="+mn-cs"/>
              </a:rPr>
              <a:t> </a:t>
            </a:r>
          </a:p>
          <a:p>
            <a:r>
              <a:rPr lang="en-GB" sz="1200" kern="1200" dirty="0">
                <a:solidFill>
                  <a:schemeClr val="tx1"/>
                </a:solidFill>
                <a:effectLst/>
                <a:latin typeface="+mn-lt"/>
                <a:ea typeface="+mn-ea"/>
                <a:cs typeface="+mn-cs"/>
              </a:rPr>
              <a:t>Children to then look at the poster and answer the questions as a group:</a:t>
            </a:r>
          </a:p>
          <a:p>
            <a:pPr lvl="0"/>
            <a:r>
              <a:rPr lang="en-GB" sz="1200" kern="1200" dirty="0">
                <a:solidFill>
                  <a:schemeClr val="tx1"/>
                </a:solidFill>
                <a:effectLst/>
                <a:latin typeface="+mn-lt"/>
                <a:ea typeface="+mn-ea"/>
                <a:cs typeface="+mn-cs"/>
              </a:rPr>
              <a:t>Does anything surprise you about this poster?</a:t>
            </a:r>
          </a:p>
          <a:p>
            <a:pPr lvl="0"/>
            <a:r>
              <a:rPr lang="en-GB" sz="1200" kern="1200" dirty="0">
                <a:solidFill>
                  <a:schemeClr val="tx1"/>
                </a:solidFill>
                <a:effectLst/>
                <a:latin typeface="+mn-lt"/>
                <a:ea typeface="+mn-ea"/>
                <a:cs typeface="+mn-cs"/>
              </a:rPr>
              <a:t>Did the person look like you expected?</a:t>
            </a:r>
          </a:p>
          <a:p>
            <a:pPr lvl="0"/>
            <a:r>
              <a:rPr lang="en-GB" sz="1200" kern="1200" dirty="0">
                <a:solidFill>
                  <a:schemeClr val="tx1"/>
                </a:solidFill>
                <a:effectLst/>
                <a:latin typeface="+mn-lt"/>
                <a:ea typeface="+mn-ea"/>
                <a:cs typeface="+mn-cs"/>
              </a:rPr>
              <a:t>How are they different to what you expected?</a:t>
            </a:r>
          </a:p>
          <a:p>
            <a:pPr lvl="0"/>
            <a:r>
              <a:rPr lang="en-GB" sz="1200" kern="1200" dirty="0">
                <a:solidFill>
                  <a:schemeClr val="tx1"/>
                </a:solidFill>
                <a:effectLst/>
                <a:latin typeface="+mn-lt"/>
                <a:ea typeface="+mn-ea"/>
                <a:cs typeface="+mn-cs"/>
              </a:rPr>
              <a:t>Has this poster helped you to learn anything?</a:t>
            </a:r>
          </a:p>
          <a:p>
            <a:pPr lvl="0"/>
            <a:r>
              <a:rPr lang="en-GB" sz="1200" kern="1200" dirty="0">
                <a:solidFill>
                  <a:schemeClr val="tx1"/>
                </a:solidFill>
                <a:effectLst/>
                <a:latin typeface="+mn-lt"/>
                <a:ea typeface="+mn-ea"/>
                <a:cs typeface="+mn-cs"/>
              </a:rPr>
              <a:t>What skills would you need to do this job?</a:t>
            </a:r>
          </a:p>
          <a:p>
            <a:pPr lvl="0"/>
            <a:r>
              <a:rPr lang="en-GB" sz="1200" kern="1200" dirty="0">
                <a:solidFill>
                  <a:schemeClr val="tx1"/>
                </a:solidFill>
                <a:effectLst/>
                <a:latin typeface="+mn-lt"/>
                <a:ea typeface="+mn-ea"/>
                <a:cs typeface="+mn-cs"/>
              </a:rPr>
              <a:t>Would you like to do this job?</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8</a:t>
            </a:fld>
            <a:endParaRPr lang="en-US"/>
          </a:p>
        </p:txBody>
      </p:sp>
    </p:spTree>
    <p:extLst>
      <p:ext uri="{BB962C8B-B14F-4D97-AF65-F5344CB8AC3E}">
        <p14:creationId xmlns:p14="http://schemas.microsoft.com/office/powerpoint/2010/main" val="9251136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kern="1200" dirty="0">
                <a:solidFill>
                  <a:schemeClr val="tx1"/>
                </a:solidFill>
                <a:effectLst/>
                <a:latin typeface="+mn-lt"/>
                <a:ea typeface="+mn-ea"/>
                <a:cs typeface="+mn-cs"/>
              </a:rPr>
              <a:t>Once they have completed their discussion, they should work together to make a poster. They should stick their poster in the middle of a sheet of A3 paper and write their answers to the questions around the outside of the poster.</a:t>
            </a:r>
          </a:p>
          <a:p>
            <a:endParaRPr lang="en-GB"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D1ADB596-D218-9D43-A4EC-2B51BE929992}" type="slidenum">
              <a:rPr lang="en-US" smtClean="0"/>
              <a:t>9</a:t>
            </a:fld>
            <a:endParaRPr lang="en-US"/>
          </a:p>
        </p:txBody>
      </p:sp>
    </p:spTree>
    <p:extLst>
      <p:ext uri="{BB962C8B-B14F-4D97-AF65-F5344CB8AC3E}">
        <p14:creationId xmlns:p14="http://schemas.microsoft.com/office/powerpoint/2010/main" val="1016872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BDF3A28-B259-DC42-8C10-1F43EA05D7FC}"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345784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BA729C6-720C-CD4A-80B4-454A0ED44C0B}"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813283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8781F29-62E0-D24B-95F3-AC826BB0C4B7}"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558578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78E4B3A-F2EA-B846-BCE5-6613D2067B0F}"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1177912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5415AF7-02B2-284E-982F-99996CD86E97}" type="datetime1">
              <a:rPr lang="en-GB" smtClean="0"/>
              <a:t>26/09/2022</a:t>
            </a:fld>
            <a:endParaRPr lang="en-US"/>
          </a:p>
        </p:txBody>
      </p:sp>
      <p:sp>
        <p:nvSpPr>
          <p:cNvPr id="5" name="Footer Placeholder 4"/>
          <p:cNvSpPr>
            <a:spLocks noGrp="1"/>
          </p:cNvSpPr>
          <p:nvPr>
            <p:ph type="ftr" sz="quarter" idx="11"/>
          </p:nvPr>
        </p:nvSpPr>
        <p:spPr/>
        <p:txBody>
          <a:bodyPr/>
          <a:lstStyle/>
          <a:p>
            <a:r>
              <a:rPr lang="en-US"/>
              <a:t>Presentation name here</a:t>
            </a:r>
          </a:p>
        </p:txBody>
      </p:sp>
      <p:sp>
        <p:nvSpPr>
          <p:cNvPr id="6" name="Slide Number Placeholder 5"/>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810658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AD8DF7B-F1BE-F642-9184-3ABB55409E1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55004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78F669F-901A-0545-8E2D-3061FF532DF1}" type="datetime1">
              <a:rPr lang="en-GB" smtClean="0"/>
              <a:t>26/09/2022</a:t>
            </a:fld>
            <a:endParaRPr lang="en-US"/>
          </a:p>
        </p:txBody>
      </p:sp>
      <p:sp>
        <p:nvSpPr>
          <p:cNvPr id="8" name="Footer Placeholder 7"/>
          <p:cNvSpPr>
            <a:spLocks noGrp="1"/>
          </p:cNvSpPr>
          <p:nvPr>
            <p:ph type="ftr" sz="quarter" idx="11"/>
          </p:nvPr>
        </p:nvSpPr>
        <p:spPr/>
        <p:txBody>
          <a:bodyPr/>
          <a:lstStyle/>
          <a:p>
            <a:r>
              <a:rPr lang="en-US"/>
              <a:t>Presentation name here</a:t>
            </a:r>
          </a:p>
        </p:txBody>
      </p:sp>
      <p:sp>
        <p:nvSpPr>
          <p:cNvPr id="9" name="Slide Number Placeholder 8"/>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009367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97D41A3-5C84-AE48-80D5-CECD255030C9}" type="datetime1">
              <a:rPr lang="en-GB" smtClean="0"/>
              <a:t>26/09/2022</a:t>
            </a:fld>
            <a:endParaRPr lang="en-US"/>
          </a:p>
        </p:txBody>
      </p:sp>
      <p:sp>
        <p:nvSpPr>
          <p:cNvPr id="4" name="Footer Placeholder 3"/>
          <p:cNvSpPr>
            <a:spLocks noGrp="1"/>
          </p:cNvSpPr>
          <p:nvPr>
            <p:ph type="ftr" sz="quarter" idx="11"/>
          </p:nvPr>
        </p:nvSpPr>
        <p:spPr/>
        <p:txBody>
          <a:bodyPr/>
          <a:lstStyle/>
          <a:p>
            <a:r>
              <a:rPr lang="en-US"/>
              <a:t>Presentation name here</a:t>
            </a:r>
          </a:p>
        </p:txBody>
      </p:sp>
      <p:sp>
        <p:nvSpPr>
          <p:cNvPr id="5" name="Slide Number Placeholder 4"/>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35716195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0265686-31EB-BA46-AF93-7633D4C61FF4}" type="datetime1">
              <a:rPr lang="en-GB" smtClean="0"/>
              <a:t>26/09/2022</a:t>
            </a:fld>
            <a:endParaRPr lang="en-US"/>
          </a:p>
        </p:txBody>
      </p:sp>
      <p:sp>
        <p:nvSpPr>
          <p:cNvPr id="3" name="Footer Placeholder 2"/>
          <p:cNvSpPr>
            <a:spLocks noGrp="1"/>
          </p:cNvSpPr>
          <p:nvPr>
            <p:ph type="ftr" sz="quarter" idx="11"/>
          </p:nvPr>
        </p:nvSpPr>
        <p:spPr/>
        <p:txBody>
          <a:bodyPr/>
          <a:lstStyle/>
          <a:p>
            <a:r>
              <a:rPr lang="en-US"/>
              <a:t>Presentation name here</a:t>
            </a:r>
          </a:p>
        </p:txBody>
      </p:sp>
      <p:sp>
        <p:nvSpPr>
          <p:cNvPr id="4" name="Slide Number Placeholder 3"/>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41946211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4458FB5-4CE1-7A43-B078-AB770DC5DE9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8256884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Drag picture to placeholder or click icon to add</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C52335-70CD-774C-B910-55CAAA9A0365}" type="datetime1">
              <a:rPr lang="en-GB" smtClean="0"/>
              <a:t>26/09/2022</a:t>
            </a:fld>
            <a:endParaRPr lang="en-US"/>
          </a:p>
        </p:txBody>
      </p:sp>
      <p:sp>
        <p:nvSpPr>
          <p:cNvPr id="6" name="Footer Placeholder 5"/>
          <p:cNvSpPr>
            <a:spLocks noGrp="1"/>
          </p:cNvSpPr>
          <p:nvPr>
            <p:ph type="ftr" sz="quarter" idx="11"/>
          </p:nvPr>
        </p:nvSpPr>
        <p:spPr/>
        <p:txBody>
          <a:bodyPr/>
          <a:lstStyle/>
          <a:p>
            <a:r>
              <a:rPr lang="en-US"/>
              <a:t>Presentation name here</a:t>
            </a:r>
          </a:p>
        </p:txBody>
      </p:sp>
      <p:sp>
        <p:nvSpPr>
          <p:cNvPr id="7" name="Slide Number Placeholder 6"/>
          <p:cNvSpPr>
            <a:spLocks noGrp="1"/>
          </p:cNvSpPr>
          <p:nvPr>
            <p:ph type="sldNum" sz="quarter" idx="12"/>
          </p:nvPr>
        </p:nvSpPr>
        <p:spPr/>
        <p:txBody>
          <a:bodyPr/>
          <a:lstStyle/>
          <a:p>
            <a:fld id="{C60CF922-CD15-2B46-8BE2-C98E4FA1F969}" type="slidenum">
              <a:rPr lang="en-US" smtClean="0"/>
              <a:t>‹#›</a:t>
            </a:fld>
            <a:endParaRPr lang="en-US"/>
          </a:p>
        </p:txBody>
      </p:sp>
    </p:spTree>
    <p:extLst>
      <p:ext uri="{BB962C8B-B14F-4D97-AF65-F5344CB8AC3E}">
        <p14:creationId xmlns:p14="http://schemas.microsoft.com/office/powerpoint/2010/main" val="246155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A5A77A-91C6-0946-A8E3-AA51554AE327}" type="datetime1">
              <a:rPr lang="en-GB" smtClean="0"/>
              <a:t>26/09/2022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Presentation name here</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0CF922-CD15-2B46-8BE2-C98E4FA1F969}" type="slidenum">
              <a:rPr lang="en-US" smtClean="0"/>
              <a:t>‹#›</a:t>
            </a:fld>
            <a:endParaRPr lang="en-US"/>
          </a:p>
        </p:txBody>
      </p:sp>
    </p:spTree>
    <p:extLst>
      <p:ext uri="{BB962C8B-B14F-4D97-AF65-F5344CB8AC3E}">
        <p14:creationId xmlns:p14="http://schemas.microsoft.com/office/powerpoint/2010/main" val="32527497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16175"/>
        </a:solidFill>
        <a:effectLst/>
      </p:bgPr>
    </p:bg>
    <p:spTree>
      <p:nvGrpSpPr>
        <p:cNvPr id="1" name=""/>
        <p:cNvGrpSpPr/>
        <p:nvPr/>
      </p:nvGrpSpPr>
      <p:grpSpPr>
        <a:xfrm>
          <a:off x="0" y="0"/>
          <a:ext cx="0" cy="0"/>
          <a:chOff x="0" y="0"/>
          <a:chExt cx="0" cy="0"/>
        </a:xfrm>
      </p:grpSpPr>
      <p:sp>
        <p:nvSpPr>
          <p:cNvPr id="123" name="Shape 123"/>
          <p:cNvSpPr/>
          <p:nvPr/>
        </p:nvSpPr>
        <p:spPr>
          <a:xfrm>
            <a:off x="288991" y="940459"/>
            <a:ext cx="8566019" cy="5055230"/>
          </a:xfrm>
          <a:prstGeom prst="rect">
            <a:avLst/>
          </a:prstGeom>
          <a:ln w="12700">
            <a:miter lim="400000"/>
          </a:ln>
          <a:extLst>
            <a:ext uri="{C572A759-6A51-4108-AA02-DFA0A04FC94B}">
              <ma14:wrappingTextBoxFlag xmlns="" xmlns:ma14="http://schemas.microsoft.com/office/mac/drawingml/2011/main" val="1"/>
            </a:ext>
          </a:extLst>
        </p:spPr>
        <p:txBody>
          <a:bodyPr wrap="square" lIns="34289" rIns="34289">
            <a:spAutoFit/>
          </a:bodyPr>
          <a:lstStyle/>
          <a:p>
            <a:r>
              <a:rPr lang="en-GB" sz="2700" b="1" dirty="0">
                <a:solidFill>
                  <a:schemeClr val="bg1"/>
                </a:solidFill>
                <a:latin typeface="Arial" panose="020B0604020202020204" pitchFamily="34" charset="0"/>
                <a:cs typeface="Arial" panose="020B0604020202020204" pitchFamily="34" charset="0"/>
              </a:rPr>
              <a:t>PowerPoint template to accompany the Challenging Gender Stereotypes lesson pack for:</a:t>
            </a:r>
          </a:p>
          <a:p>
            <a:endParaRPr lang="en-GB" sz="1500" dirty="0">
              <a:solidFill>
                <a:schemeClr val="bg1"/>
              </a:solidFill>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solidFill>
                  <a:schemeClr val="bg1"/>
                </a:solidFill>
                <a:latin typeface="Arial" panose="020B0604020202020204" pitchFamily="34" charset="0"/>
                <a:cs typeface="Arial" panose="020B0604020202020204" pitchFamily="34" charset="0"/>
              </a:rPr>
              <a:t>Year 3 and 4 – England and Wales</a:t>
            </a:r>
          </a:p>
          <a:p>
            <a:pPr marL="171450" indent="-171450">
              <a:buFont typeface="Arial" panose="020B0604020202020204" pitchFamily="34" charset="0"/>
              <a:buChar char="•"/>
            </a:pPr>
            <a:r>
              <a:rPr lang="en-GB" sz="1200" dirty="0">
                <a:solidFill>
                  <a:schemeClr val="bg1"/>
                </a:solidFill>
                <a:latin typeface="Arial" panose="020B0604020202020204" pitchFamily="34" charset="0"/>
                <a:cs typeface="Arial" panose="020B0604020202020204" pitchFamily="34" charset="0"/>
              </a:rPr>
              <a:t>P4 and P5 - Scotland</a:t>
            </a:r>
          </a:p>
          <a:p>
            <a:endParaRPr lang="en-US" sz="150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We know that good teaching is tailored to meet the needs of the children or young people in each individual class. </a:t>
            </a:r>
            <a:r>
              <a:rPr lang="en-US" sz="1050" dirty="0">
                <a:solidFill>
                  <a:schemeClr val="bg1"/>
                </a:solidFill>
                <a:latin typeface="Arial" panose="020B0604020202020204" pitchFamily="34" charset="0"/>
                <a:cs typeface="Arial" panose="020B0604020202020204" pitchFamily="34" charset="0"/>
              </a:rPr>
              <a:t>That’s why we’ve created this editable PowerPoint template – feel free to adapt it to suit your teaching context or to add your school or college slide template to the background.</a:t>
            </a:r>
          </a:p>
          <a:p>
            <a:endParaRPr lang="en-US" sz="1500" dirty="0">
              <a:solidFill>
                <a:schemeClr val="bg1"/>
              </a:solidFill>
              <a:latin typeface="Arial" panose="020B0604020202020204" pitchFamily="34" charset="0"/>
              <a:cs typeface="Arial" panose="020B0604020202020204" pitchFamily="34" charset="0"/>
            </a:endParaRPr>
          </a:p>
          <a:p>
            <a:r>
              <a:rPr lang="en-US" sz="1050" b="1" dirty="0">
                <a:solidFill>
                  <a:schemeClr val="bg1"/>
                </a:solidFill>
                <a:latin typeface="Arial" panose="020B0604020202020204" pitchFamily="34" charset="0"/>
                <a:cs typeface="Arial" panose="020B0604020202020204" pitchFamily="34" charset="0"/>
              </a:rPr>
              <a:t>Who are Stonewall?</a:t>
            </a:r>
          </a:p>
          <a:p>
            <a:r>
              <a:rPr lang="en-GB" sz="1050" dirty="0">
                <a:solidFill>
                  <a:schemeClr val="bg1"/>
                </a:solidFill>
                <a:latin typeface="Arial" panose="020B0604020202020204" pitchFamily="34" charset="0"/>
                <a:cs typeface="Arial" panose="020B0604020202020204" pitchFamily="34" charset="0"/>
              </a:rPr>
              <a:t>This resource is produced by Stonewall, a UK-based charity that stands for the freedom, equity and potential of all lesbian, gay, bi, trans, queer, questioning and ace (LGBTQ+) people. At Stonewall, we imagine a world where LGBTQ+ people everywhere can live our lives to the full. Founded in London in 1989, we now work in each nation of the UK and have established partnerships across the globe. Over the last three decades, we have created transformative change in the lives of LGBTQ+ people in the UK, helping win equal rights around marriage, having children and inclusive education.</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Our campaigns drive positive change for our communities, and our sustained change and empowerment programmes ensure that LGBTQ+ people can thrive throughout our lives. We make sure that the world hears and learns from our communities, and our work is grounded in evidence and expertise.</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Stonewall is proud to provide information, support and guidance on LGBTQ+ inclusion; working towards a world where we’re all free to be. This does not constitute legal advice, and is not intended to be a substitute for legal counsel on any subject matter. To find out more about our work, visit us at www.stonewall.org.uk.   </a:t>
            </a:r>
          </a:p>
          <a:p>
            <a:endParaRPr lang="en-GB" sz="1050" dirty="0">
              <a:solidFill>
                <a:schemeClr val="bg1"/>
              </a:solidFill>
              <a:latin typeface="Arial" panose="020B0604020202020204" pitchFamily="34" charset="0"/>
              <a:cs typeface="Arial" panose="020B0604020202020204" pitchFamily="34" charset="0"/>
            </a:endParaRPr>
          </a:p>
          <a:p>
            <a:r>
              <a:rPr lang="en-GB" sz="1050" dirty="0">
                <a:solidFill>
                  <a:schemeClr val="bg1"/>
                </a:solidFill>
                <a:latin typeface="Arial" panose="020B0604020202020204" pitchFamily="34" charset="0"/>
                <a:cs typeface="Arial" panose="020B0604020202020204" pitchFamily="34" charset="0"/>
              </a:rPr>
              <a:t>Registered Charity No 1101255 (England and Wales) and SC039681 (Scotland)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7F2C2EE-3638-4B24-8A00-D07DCFF5B7AB}"/>
              </a:ext>
            </a:extLst>
          </p:cNvPr>
          <p:cNvSpPr txBox="1"/>
          <p:nvPr/>
        </p:nvSpPr>
        <p:spPr>
          <a:xfrm>
            <a:off x="329651" y="322483"/>
            <a:ext cx="5107873"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share my opinions</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AFD6EE73-2ED5-4F08-9C26-DF466CBE6E10}"/>
              </a:ext>
            </a:extLst>
          </p:cNvPr>
          <p:cNvSpPr txBox="1"/>
          <p:nvPr/>
        </p:nvSpPr>
        <p:spPr>
          <a:xfrm>
            <a:off x="3511255" y="1640264"/>
            <a:ext cx="4648317" cy="800219"/>
          </a:xfrm>
          <a:prstGeom prst="rect">
            <a:avLst/>
          </a:prstGeom>
          <a:noFill/>
        </p:spPr>
        <p:txBody>
          <a:bodyPr wrap="square" rtlCol="0">
            <a:spAutoFit/>
          </a:bodyPr>
          <a:lstStyle/>
          <a:p>
            <a:endParaRPr lang="en-GB" sz="2800" dirty="0">
              <a:latin typeface="Arial" panose="020B0604020202020204" pitchFamily="34" charset="0"/>
              <a:cs typeface="Arial" panose="020B0604020202020204" pitchFamily="34" charset="0"/>
            </a:endParaRPr>
          </a:p>
          <a:p>
            <a:endParaRPr lang="en-GB" dirty="0"/>
          </a:p>
        </p:txBody>
      </p:sp>
      <p:sp>
        <p:nvSpPr>
          <p:cNvPr id="8" name="TextBox 7">
            <a:extLst>
              <a:ext uri="{FF2B5EF4-FFF2-40B4-BE49-F238E27FC236}">
                <a16:creationId xmlns:a16="http://schemas.microsoft.com/office/drawing/2014/main" id="{11BD29C9-DAC6-4C1E-9F34-0681844F5A5F}"/>
              </a:ext>
            </a:extLst>
          </p:cNvPr>
          <p:cNvSpPr txBox="1"/>
          <p:nvPr/>
        </p:nvSpPr>
        <p:spPr>
          <a:xfrm>
            <a:off x="1237992" y="1715678"/>
            <a:ext cx="1005403" cy="2215991"/>
          </a:xfrm>
          <a:prstGeom prst="rect">
            <a:avLst/>
          </a:prstGeom>
          <a:noFill/>
        </p:spPr>
        <p:txBody>
          <a:bodyPr wrap="none" rtlCol="0">
            <a:spAutoFit/>
          </a:bodyPr>
          <a:lstStyle/>
          <a:p>
            <a:r>
              <a:rPr lang="en-US" sz="13800" b="1" dirty="0">
                <a:solidFill>
                  <a:srgbClr val="7030A0"/>
                </a:solidFill>
                <a:latin typeface="Yu Gothic UI Semibold" panose="020B0700000000000000" pitchFamily="34" charset="-128"/>
                <a:ea typeface="Yu Gothic UI Semibold" panose="020B0700000000000000" pitchFamily="34" charset="-128"/>
              </a:rPr>
              <a:t>?</a:t>
            </a:r>
            <a:endParaRPr lang="en-GB" sz="13800" b="1" dirty="0">
              <a:solidFill>
                <a:srgbClr val="7030A0"/>
              </a:solidFill>
              <a:latin typeface="Yu Gothic UI Semibold" panose="020B0700000000000000" pitchFamily="34" charset="-128"/>
              <a:ea typeface="Yu Gothic UI Semibold" panose="020B0700000000000000" pitchFamily="34" charset="-128"/>
            </a:endParaRPr>
          </a:p>
        </p:txBody>
      </p:sp>
      <p:sp>
        <p:nvSpPr>
          <p:cNvPr id="9" name="TextBox 8">
            <a:extLst>
              <a:ext uri="{FF2B5EF4-FFF2-40B4-BE49-F238E27FC236}">
                <a16:creationId xmlns:a16="http://schemas.microsoft.com/office/drawing/2014/main" id="{D5ABD87C-2138-4E3F-B143-083517793274}"/>
              </a:ext>
            </a:extLst>
          </p:cNvPr>
          <p:cNvSpPr txBox="1"/>
          <p:nvPr/>
        </p:nvSpPr>
        <p:spPr>
          <a:xfrm>
            <a:off x="3389010" y="1099213"/>
            <a:ext cx="1151277" cy="2215991"/>
          </a:xfrm>
          <a:prstGeom prst="rect">
            <a:avLst/>
          </a:prstGeom>
          <a:noFill/>
        </p:spPr>
        <p:txBody>
          <a:bodyPr wrap="none" rtlCol="0">
            <a:spAutoFit/>
          </a:bodyPr>
          <a:lstStyle/>
          <a:p>
            <a:r>
              <a:rPr lang="en-US" sz="13800" dirty="0">
                <a:solidFill>
                  <a:srgbClr val="00B050"/>
                </a:solidFill>
                <a:latin typeface="Goudy Stout" panose="0202090407030B020401" pitchFamily="18" charset="0"/>
              </a:rPr>
              <a:t>?</a:t>
            </a:r>
            <a:endParaRPr lang="en-GB" sz="13800" dirty="0">
              <a:solidFill>
                <a:srgbClr val="00B050"/>
              </a:solidFill>
              <a:latin typeface="Goudy Stout" panose="0202090407030B020401" pitchFamily="18" charset="0"/>
            </a:endParaRPr>
          </a:p>
        </p:txBody>
      </p:sp>
      <p:sp>
        <p:nvSpPr>
          <p:cNvPr id="11" name="TextBox 10">
            <a:extLst>
              <a:ext uri="{FF2B5EF4-FFF2-40B4-BE49-F238E27FC236}">
                <a16:creationId xmlns:a16="http://schemas.microsoft.com/office/drawing/2014/main" id="{8C876887-505B-4403-BB6C-1881A865D3B8}"/>
              </a:ext>
            </a:extLst>
          </p:cNvPr>
          <p:cNvSpPr txBox="1"/>
          <p:nvPr/>
        </p:nvSpPr>
        <p:spPr>
          <a:xfrm>
            <a:off x="5470031" y="2613235"/>
            <a:ext cx="872355" cy="2215991"/>
          </a:xfrm>
          <a:prstGeom prst="rect">
            <a:avLst/>
          </a:prstGeom>
          <a:noFill/>
        </p:spPr>
        <p:txBody>
          <a:bodyPr wrap="none" rtlCol="0">
            <a:spAutoFit/>
          </a:bodyPr>
          <a:lstStyle/>
          <a:p>
            <a:r>
              <a:rPr lang="en-US" sz="13800" b="1" dirty="0">
                <a:solidFill>
                  <a:srgbClr val="C00000"/>
                </a:solidFill>
                <a:latin typeface="High Tower Text" panose="02040502050506030303" pitchFamily="18" charset="0"/>
                <a:ea typeface="Ebrima" panose="02000000000000000000" pitchFamily="2" charset="0"/>
                <a:cs typeface="Ebrima" panose="02000000000000000000" pitchFamily="2" charset="0"/>
              </a:rPr>
              <a:t>?</a:t>
            </a:r>
            <a:endParaRPr lang="en-GB" sz="13800" b="1" dirty="0">
              <a:solidFill>
                <a:srgbClr val="C00000"/>
              </a:solidFill>
              <a:latin typeface="High Tower Text" panose="02040502050506030303" pitchFamily="18" charset="0"/>
              <a:ea typeface="Ebrima" panose="02000000000000000000" pitchFamily="2" charset="0"/>
              <a:cs typeface="Ebrima" panose="02000000000000000000" pitchFamily="2" charset="0"/>
            </a:endParaRPr>
          </a:p>
        </p:txBody>
      </p:sp>
      <p:sp>
        <p:nvSpPr>
          <p:cNvPr id="12" name="TextBox 11">
            <a:extLst>
              <a:ext uri="{FF2B5EF4-FFF2-40B4-BE49-F238E27FC236}">
                <a16:creationId xmlns:a16="http://schemas.microsoft.com/office/drawing/2014/main" id="{5077F872-38F4-43D6-A246-84453807118A}"/>
              </a:ext>
            </a:extLst>
          </p:cNvPr>
          <p:cNvSpPr txBox="1"/>
          <p:nvPr/>
        </p:nvSpPr>
        <p:spPr>
          <a:xfrm>
            <a:off x="1102936" y="4091233"/>
            <a:ext cx="184731" cy="369332"/>
          </a:xfrm>
          <a:prstGeom prst="rect">
            <a:avLst/>
          </a:prstGeom>
          <a:noFill/>
        </p:spPr>
        <p:txBody>
          <a:bodyPr wrap="none" rtlCol="0">
            <a:spAutoFit/>
          </a:bodyPr>
          <a:lstStyle/>
          <a:p>
            <a:endParaRPr lang="en-GB" dirty="0"/>
          </a:p>
        </p:txBody>
      </p:sp>
      <p:sp>
        <p:nvSpPr>
          <p:cNvPr id="15" name="TextBox 14">
            <a:extLst>
              <a:ext uri="{FF2B5EF4-FFF2-40B4-BE49-F238E27FC236}">
                <a16:creationId xmlns:a16="http://schemas.microsoft.com/office/drawing/2014/main" id="{BD1F3C9C-D515-4DF4-BDB1-6A8F2C962924}"/>
              </a:ext>
            </a:extLst>
          </p:cNvPr>
          <p:cNvSpPr txBox="1"/>
          <p:nvPr/>
        </p:nvSpPr>
        <p:spPr>
          <a:xfrm>
            <a:off x="1237992" y="1715678"/>
            <a:ext cx="1005403" cy="2215991"/>
          </a:xfrm>
          <a:prstGeom prst="rect">
            <a:avLst/>
          </a:prstGeom>
          <a:noFill/>
        </p:spPr>
        <p:txBody>
          <a:bodyPr wrap="none" rtlCol="0">
            <a:spAutoFit/>
          </a:bodyPr>
          <a:lstStyle/>
          <a:p>
            <a:r>
              <a:rPr lang="en-US" sz="13800" b="1" dirty="0">
                <a:solidFill>
                  <a:srgbClr val="7030A0"/>
                </a:solidFill>
                <a:latin typeface="Yu Gothic UI Semibold" panose="020B0700000000000000" pitchFamily="34" charset="-128"/>
                <a:ea typeface="Yu Gothic UI Semibold" panose="020B0700000000000000" pitchFamily="34" charset="-128"/>
              </a:rPr>
              <a:t>?</a:t>
            </a:r>
            <a:endParaRPr lang="en-GB" sz="13800" b="1" dirty="0">
              <a:solidFill>
                <a:srgbClr val="7030A0"/>
              </a:solidFill>
              <a:latin typeface="Yu Gothic UI Semibold" panose="020B0700000000000000" pitchFamily="34" charset="-128"/>
              <a:ea typeface="Yu Gothic UI Semibold" panose="020B0700000000000000" pitchFamily="34" charset="-128"/>
            </a:endParaRPr>
          </a:p>
        </p:txBody>
      </p:sp>
      <p:sp>
        <p:nvSpPr>
          <p:cNvPr id="16" name="TextBox 15">
            <a:extLst>
              <a:ext uri="{FF2B5EF4-FFF2-40B4-BE49-F238E27FC236}">
                <a16:creationId xmlns:a16="http://schemas.microsoft.com/office/drawing/2014/main" id="{50277D53-ED02-44A9-84CF-C989234C87BD}"/>
              </a:ext>
            </a:extLst>
          </p:cNvPr>
          <p:cNvSpPr txBox="1"/>
          <p:nvPr/>
        </p:nvSpPr>
        <p:spPr>
          <a:xfrm>
            <a:off x="3389010" y="1099213"/>
            <a:ext cx="1151277" cy="2215991"/>
          </a:xfrm>
          <a:prstGeom prst="rect">
            <a:avLst/>
          </a:prstGeom>
          <a:noFill/>
        </p:spPr>
        <p:txBody>
          <a:bodyPr wrap="none" rtlCol="0">
            <a:spAutoFit/>
          </a:bodyPr>
          <a:lstStyle/>
          <a:p>
            <a:r>
              <a:rPr lang="en-US" sz="13800" dirty="0">
                <a:solidFill>
                  <a:srgbClr val="00B050"/>
                </a:solidFill>
                <a:latin typeface="Goudy Stout" panose="0202090407030B020401" pitchFamily="18" charset="0"/>
              </a:rPr>
              <a:t>?</a:t>
            </a:r>
            <a:endParaRPr lang="en-GB" sz="13800" dirty="0">
              <a:solidFill>
                <a:srgbClr val="00B050"/>
              </a:solidFill>
              <a:latin typeface="Goudy Stout" panose="0202090407030B020401" pitchFamily="18" charset="0"/>
            </a:endParaRPr>
          </a:p>
        </p:txBody>
      </p:sp>
      <p:sp>
        <p:nvSpPr>
          <p:cNvPr id="17" name="TextBox 16">
            <a:extLst>
              <a:ext uri="{FF2B5EF4-FFF2-40B4-BE49-F238E27FC236}">
                <a16:creationId xmlns:a16="http://schemas.microsoft.com/office/drawing/2014/main" id="{3E3F3A9C-0536-43C4-9C41-BC320EFBB4E0}"/>
              </a:ext>
            </a:extLst>
          </p:cNvPr>
          <p:cNvSpPr txBox="1"/>
          <p:nvPr/>
        </p:nvSpPr>
        <p:spPr>
          <a:xfrm>
            <a:off x="5470031" y="2613235"/>
            <a:ext cx="872355" cy="2215991"/>
          </a:xfrm>
          <a:prstGeom prst="rect">
            <a:avLst/>
          </a:prstGeom>
          <a:noFill/>
        </p:spPr>
        <p:txBody>
          <a:bodyPr wrap="none" rtlCol="0">
            <a:spAutoFit/>
          </a:bodyPr>
          <a:lstStyle/>
          <a:p>
            <a:r>
              <a:rPr lang="en-US" sz="13800" b="1" dirty="0">
                <a:solidFill>
                  <a:srgbClr val="C00000"/>
                </a:solidFill>
                <a:latin typeface="High Tower Text" panose="02040502050506030303" pitchFamily="18" charset="0"/>
                <a:ea typeface="Ebrima" panose="02000000000000000000" pitchFamily="2" charset="0"/>
                <a:cs typeface="Ebrima" panose="02000000000000000000" pitchFamily="2" charset="0"/>
              </a:rPr>
              <a:t>?</a:t>
            </a:r>
            <a:endParaRPr lang="en-GB" sz="13800" b="1" dirty="0">
              <a:solidFill>
                <a:srgbClr val="C00000"/>
              </a:solidFill>
              <a:latin typeface="High Tower Text" panose="02040502050506030303" pitchFamily="18" charset="0"/>
              <a:ea typeface="Ebrima" panose="02000000000000000000" pitchFamily="2" charset="0"/>
              <a:cs typeface="Ebrima" panose="02000000000000000000" pitchFamily="2" charset="0"/>
            </a:endParaRPr>
          </a:p>
        </p:txBody>
      </p:sp>
      <p:sp>
        <p:nvSpPr>
          <p:cNvPr id="18" name="TextBox 17">
            <a:extLst>
              <a:ext uri="{FF2B5EF4-FFF2-40B4-BE49-F238E27FC236}">
                <a16:creationId xmlns:a16="http://schemas.microsoft.com/office/drawing/2014/main" id="{D977534B-3E10-49C3-B2AA-B37C5330E0FC}"/>
              </a:ext>
            </a:extLst>
          </p:cNvPr>
          <p:cNvSpPr txBox="1"/>
          <p:nvPr/>
        </p:nvSpPr>
        <p:spPr>
          <a:xfrm>
            <a:off x="1102936" y="4091233"/>
            <a:ext cx="184731" cy="369332"/>
          </a:xfrm>
          <a:prstGeom prst="rect">
            <a:avLst/>
          </a:prstGeom>
          <a:noFill/>
        </p:spPr>
        <p:txBody>
          <a:bodyPr wrap="none" rtlCol="0">
            <a:spAutoFit/>
          </a:bodyPr>
          <a:lstStyle/>
          <a:p>
            <a:endParaRPr lang="en-GB" dirty="0"/>
          </a:p>
        </p:txBody>
      </p:sp>
      <p:sp>
        <p:nvSpPr>
          <p:cNvPr id="19" name="TextBox 18">
            <a:extLst>
              <a:ext uri="{FF2B5EF4-FFF2-40B4-BE49-F238E27FC236}">
                <a16:creationId xmlns:a16="http://schemas.microsoft.com/office/drawing/2014/main" id="{EACA4DD8-E1D3-48FE-AFD5-7A0E718B7657}"/>
              </a:ext>
            </a:extLst>
          </p:cNvPr>
          <p:cNvSpPr txBox="1"/>
          <p:nvPr/>
        </p:nvSpPr>
        <p:spPr>
          <a:xfrm>
            <a:off x="621692" y="4612381"/>
            <a:ext cx="6833922" cy="1077218"/>
          </a:xfrm>
          <a:prstGeom prst="rect">
            <a:avLst/>
          </a:prstGeom>
          <a:noFill/>
        </p:spPr>
        <p:txBody>
          <a:bodyPr wrap="none" rtlCol="0">
            <a:spAutoFit/>
          </a:bodyPr>
          <a:lstStyle/>
          <a:p>
            <a:r>
              <a:rPr lang="en-US" sz="3200" dirty="0">
                <a:latin typeface="Arial" panose="020B0604020202020204" pitchFamily="34" charset="0"/>
                <a:cs typeface="Arial" panose="020B0604020202020204" pitchFamily="34" charset="0"/>
              </a:rPr>
              <a:t>What have your learned?</a:t>
            </a:r>
          </a:p>
          <a:p>
            <a:r>
              <a:rPr lang="en-US" sz="3200" dirty="0">
                <a:latin typeface="Arial" panose="020B0604020202020204" pitchFamily="34" charset="0"/>
                <a:cs typeface="Arial" panose="020B0604020202020204" pitchFamily="34" charset="0"/>
              </a:rPr>
              <a:t>Have any of your opinions changed?</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365200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9DDD32A-E258-411D-9CC1-295226113825}"/>
              </a:ext>
            </a:extLst>
          </p:cNvPr>
          <p:cNvSpPr txBox="1"/>
          <p:nvPr/>
        </p:nvSpPr>
        <p:spPr>
          <a:xfrm>
            <a:off x="827899" y="1800519"/>
            <a:ext cx="7563096" cy="646331"/>
          </a:xfrm>
          <a:prstGeom prst="rect">
            <a:avLst/>
          </a:prstGeom>
          <a:noFill/>
        </p:spPr>
        <p:txBody>
          <a:bodyPr wrap="none" rtlCol="0">
            <a:spAutoFit/>
          </a:bodyPr>
          <a:lstStyle/>
          <a:p>
            <a:r>
              <a:rPr lang="en-US" sz="3600" dirty="0">
                <a:latin typeface="Arial" panose="020B0604020202020204" pitchFamily="34" charset="0"/>
                <a:cs typeface="Arial" panose="020B0604020202020204" pitchFamily="34" charset="0"/>
              </a:rPr>
              <a:t>LO: To be able to share my opinions</a:t>
            </a:r>
            <a:endParaRPr lang="en-GB" sz="3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655382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7F2C2EE-3638-4B24-8A00-D07DCFF5B7AB}"/>
              </a:ext>
            </a:extLst>
          </p:cNvPr>
          <p:cNvSpPr txBox="1"/>
          <p:nvPr/>
        </p:nvSpPr>
        <p:spPr>
          <a:xfrm>
            <a:off x="329651" y="322483"/>
            <a:ext cx="5107873"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share my opinions</a:t>
            </a:r>
            <a:endParaRPr lang="en-GB" sz="2400" u="sng" dirty="0">
              <a:latin typeface="Arial" panose="020B0604020202020204" pitchFamily="34" charset="0"/>
              <a:cs typeface="Arial" panose="020B0604020202020204" pitchFamily="34" charset="0"/>
            </a:endParaRPr>
          </a:p>
        </p:txBody>
      </p:sp>
      <p:sp>
        <p:nvSpPr>
          <p:cNvPr id="2" name="TextBox 1">
            <a:extLst>
              <a:ext uri="{FF2B5EF4-FFF2-40B4-BE49-F238E27FC236}">
                <a16:creationId xmlns:a16="http://schemas.microsoft.com/office/drawing/2014/main" id="{5B5A4CE3-0BB2-43BF-BE3D-360B8F94D7EA}"/>
              </a:ext>
            </a:extLst>
          </p:cNvPr>
          <p:cNvSpPr txBox="1"/>
          <p:nvPr/>
        </p:nvSpPr>
        <p:spPr>
          <a:xfrm>
            <a:off x="1237992" y="1715678"/>
            <a:ext cx="1005403" cy="2215991"/>
          </a:xfrm>
          <a:prstGeom prst="rect">
            <a:avLst/>
          </a:prstGeom>
          <a:noFill/>
        </p:spPr>
        <p:txBody>
          <a:bodyPr wrap="none" rtlCol="0">
            <a:spAutoFit/>
          </a:bodyPr>
          <a:lstStyle/>
          <a:p>
            <a:r>
              <a:rPr lang="en-US" sz="13800" b="1" dirty="0">
                <a:solidFill>
                  <a:srgbClr val="7030A0"/>
                </a:solidFill>
                <a:latin typeface="Yu Gothic UI Semibold" panose="020B0700000000000000" pitchFamily="34" charset="-128"/>
                <a:ea typeface="Yu Gothic UI Semibold" panose="020B0700000000000000" pitchFamily="34" charset="-128"/>
              </a:rPr>
              <a:t>?</a:t>
            </a:r>
            <a:endParaRPr lang="en-GB" sz="13800" b="1" dirty="0">
              <a:solidFill>
                <a:srgbClr val="7030A0"/>
              </a:solidFill>
              <a:latin typeface="Yu Gothic UI Semibold" panose="020B0700000000000000" pitchFamily="34" charset="-128"/>
              <a:ea typeface="Yu Gothic UI Semibold" panose="020B0700000000000000" pitchFamily="34" charset="-128"/>
            </a:endParaRPr>
          </a:p>
        </p:txBody>
      </p:sp>
      <p:sp>
        <p:nvSpPr>
          <p:cNvPr id="8" name="TextBox 7">
            <a:extLst>
              <a:ext uri="{FF2B5EF4-FFF2-40B4-BE49-F238E27FC236}">
                <a16:creationId xmlns:a16="http://schemas.microsoft.com/office/drawing/2014/main" id="{759EA456-44E4-47D7-87E1-6FF8A6258E0C}"/>
              </a:ext>
            </a:extLst>
          </p:cNvPr>
          <p:cNvSpPr txBox="1"/>
          <p:nvPr/>
        </p:nvSpPr>
        <p:spPr>
          <a:xfrm>
            <a:off x="3389010" y="1099213"/>
            <a:ext cx="1151277" cy="2215991"/>
          </a:xfrm>
          <a:prstGeom prst="rect">
            <a:avLst/>
          </a:prstGeom>
          <a:noFill/>
        </p:spPr>
        <p:txBody>
          <a:bodyPr wrap="none" rtlCol="0">
            <a:spAutoFit/>
          </a:bodyPr>
          <a:lstStyle/>
          <a:p>
            <a:r>
              <a:rPr lang="en-US" sz="13800" dirty="0">
                <a:solidFill>
                  <a:srgbClr val="00B050"/>
                </a:solidFill>
                <a:latin typeface="Goudy Stout" panose="0202090407030B020401" pitchFamily="18" charset="0"/>
              </a:rPr>
              <a:t>?</a:t>
            </a:r>
            <a:endParaRPr lang="en-GB" sz="13800" dirty="0">
              <a:solidFill>
                <a:srgbClr val="00B050"/>
              </a:solidFill>
              <a:latin typeface="Goudy Stout" panose="0202090407030B020401" pitchFamily="18" charset="0"/>
            </a:endParaRPr>
          </a:p>
        </p:txBody>
      </p:sp>
      <p:sp>
        <p:nvSpPr>
          <p:cNvPr id="9" name="TextBox 8">
            <a:extLst>
              <a:ext uri="{FF2B5EF4-FFF2-40B4-BE49-F238E27FC236}">
                <a16:creationId xmlns:a16="http://schemas.microsoft.com/office/drawing/2014/main" id="{E6194DF7-1696-48E0-8C2E-CF473FCBFF2A}"/>
              </a:ext>
            </a:extLst>
          </p:cNvPr>
          <p:cNvSpPr txBox="1"/>
          <p:nvPr/>
        </p:nvSpPr>
        <p:spPr>
          <a:xfrm>
            <a:off x="5470031" y="2613235"/>
            <a:ext cx="872355" cy="2215991"/>
          </a:xfrm>
          <a:prstGeom prst="rect">
            <a:avLst/>
          </a:prstGeom>
          <a:noFill/>
        </p:spPr>
        <p:txBody>
          <a:bodyPr wrap="none" rtlCol="0">
            <a:spAutoFit/>
          </a:bodyPr>
          <a:lstStyle/>
          <a:p>
            <a:r>
              <a:rPr lang="en-US" sz="13800" b="1" dirty="0">
                <a:solidFill>
                  <a:srgbClr val="C00000"/>
                </a:solidFill>
                <a:latin typeface="High Tower Text" panose="02040502050506030303" pitchFamily="18" charset="0"/>
                <a:ea typeface="Ebrima" panose="02000000000000000000" pitchFamily="2" charset="0"/>
                <a:cs typeface="Ebrima" panose="02000000000000000000" pitchFamily="2" charset="0"/>
              </a:rPr>
              <a:t>?</a:t>
            </a:r>
            <a:endParaRPr lang="en-GB" sz="13800" b="1" dirty="0">
              <a:solidFill>
                <a:srgbClr val="C00000"/>
              </a:solidFill>
              <a:latin typeface="High Tower Text" panose="02040502050506030303" pitchFamily="18" charset="0"/>
              <a:ea typeface="Ebrima" panose="02000000000000000000" pitchFamily="2" charset="0"/>
              <a:cs typeface="Ebrima" panose="02000000000000000000" pitchFamily="2" charset="0"/>
            </a:endParaRPr>
          </a:p>
        </p:txBody>
      </p:sp>
      <p:sp>
        <p:nvSpPr>
          <p:cNvPr id="3" name="TextBox 2">
            <a:extLst>
              <a:ext uri="{FF2B5EF4-FFF2-40B4-BE49-F238E27FC236}">
                <a16:creationId xmlns:a16="http://schemas.microsoft.com/office/drawing/2014/main" id="{BA6CF733-ADE9-4432-862E-505504ECFB6E}"/>
              </a:ext>
            </a:extLst>
          </p:cNvPr>
          <p:cNvSpPr txBox="1"/>
          <p:nvPr/>
        </p:nvSpPr>
        <p:spPr>
          <a:xfrm>
            <a:off x="1102936" y="4091233"/>
            <a:ext cx="184731" cy="369332"/>
          </a:xfrm>
          <a:prstGeom prst="rect">
            <a:avLst/>
          </a:prstGeom>
          <a:noFill/>
        </p:spPr>
        <p:txBody>
          <a:bodyPr wrap="none" rtlCol="0">
            <a:spAutoFit/>
          </a:bodyPr>
          <a:lstStyle/>
          <a:p>
            <a:endParaRPr lang="en-GB" dirty="0"/>
          </a:p>
        </p:txBody>
      </p:sp>
      <p:sp>
        <p:nvSpPr>
          <p:cNvPr id="6" name="TextBox 5">
            <a:extLst>
              <a:ext uri="{FF2B5EF4-FFF2-40B4-BE49-F238E27FC236}">
                <a16:creationId xmlns:a16="http://schemas.microsoft.com/office/drawing/2014/main" id="{AC5F4F2E-BA27-4D58-B4E3-6878E00FC28A}"/>
              </a:ext>
            </a:extLst>
          </p:cNvPr>
          <p:cNvSpPr txBox="1"/>
          <p:nvPr/>
        </p:nvSpPr>
        <p:spPr>
          <a:xfrm>
            <a:off x="621692" y="4677374"/>
            <a:ext cx="6104556" cy="584775"/>
          </a:xfrm>
          <a:prstGeom prst="rect">
            <a:avLst/>
          </a:prstGeom>
          <a:noFill/>
        </p:spPr>
        <p:txBody>
          <a:bodyPr wrap="none" rtlCol="0">
            <a:spAutoFit/>
          </a:bodyPr>
          <a:lstStyle/>
          <a:p>
            <a:r>
              <a:rPr lang="en-US" sz="3200" dirty="0">
                <a:latin typeface="Arial" panose="020B0604020202020204" pitchFamily="34" charset="0"/>
                <a:cs typeface="Arial" panose="020B0604020202020204" pitchFamily="34" charset="0"/>
              </a:rPr>
              <a:t>Match the job to the description. </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995176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7F2C2EE-3638-4B24-8A00-D07DCFF5B7AB}"/>
              </a:ext>
            </a:extLst>
          </p:cNvPr>
          <p:cNvSpPr txBox="1"/>
          <p:nvPr/>
        </p:nvSpPr>
        <p:spPr>
          <a:xfrm>
            <a:off x="329651" y="322483"/>
            <a:ext cx="5107873"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share my opinions</a:t>
            </a:r>
            <a:endParaRPr lang="en-GB" sz="2400" u="sng" dirty="0">
              <a:latin typeface="Arial" panose="020B0604020202020204" pitchFamily="34" charset="0"/>
              <a:cs typeface="Arial" panose="020B0604020202020204" pitchFamily="34" charset="0"/>
            </a:endParaRPr>
          </a:p>
        </p:txBody>
      </p:sp>
      <p:pic>
        <p:nvPicPr>
          <p:cNvPr id="3" name="Picture 2" descr="A hand holding a pencil&#10;&#10;Description automatically generated">
            <a:extLst>
              <a:ext uri="{FF2B5EF4-FFF2-40B4-BE49-F238E27FC236}">
                <a16:creationId xmlns:a16="http://schemas.microsoft.com/office/drawing/2014/main" id="{81DDEA0B-7F03-40B0-AD02-E26DCB50972F}"/>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2018063" y="1588829"/>
            <a:ext cx="5107874" cy="3405249"/>
          </a:xfrm>
          <a:prstGeom prst="rect">
            <a:avLst/>
          </a:prstGeom>
        </p:spPr>
      </p:pic>
      <p:sp>
        <p:nvSpPr>
          <p:cNvPr id="8" name="TextBox 7">
            <a:extLst>
              <a:ext uri="{FF2B5EF4-FFF2-40B4-BE49-F238E27FC236}">
                <a16:creationId xmlns:a16="http://schemas.microsoft.com/office/drawing/2014/main" id="{D394A00C-93F8-4B0D-9BB1-BB080E454E38}"/>
              </a:ext>
            </a:extLst>
          </p:cNvPr>
          <p:cNvSpPr txBox="1"/>
          <p:nvPr/>
        </p:nvSpPr>
        <p:spPr>
          <a:xfrm>
            <a:off x="329651" y="908184"/>
            <a:ext cx="1893467" cy="584775"/>
          </a:xfrm>
          <a:prstGeom prst="rect">
            <a:avLst/>
          </a:prstGeom>
          <a:noFill/>
        </p:spPr>
        <p:txBody>
          <a:bodyPr wrap="none" rtlCol="0">
            <a:spAutoFit/>
          </a:bodyPr>
          <a:lstStyle/>
          <a:p>
            <a:r>
              <a:rPr lang="en-US" sz="3200" dirty="0">
                <a:latin typeface="Arial" panose="020B0604020202020204" pitchFamily="34" charset="0"/>
                <a:cs typeface="Arial" panose="020B0604020202020204" pitchFamily="34" charset="0"/>
              </a:rPr>
              <a:t>Draw a…</a:t>
            </a:r>
            <a:endParaRPr lang="en-GB" sz="32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4AD8D464-1F30-4AF7-8DFF-BEA7CAAB3708}"/>
              </a:ext>
            </a:extLst>
          </p:cNvPr>
          <p:cNvSpPr txBox="1"/>
          <p:nvPr/>
        </p:nvSpPr>
        <p:spPr>
          <a:xfrm>
            <a:off x="2018063" y="5076106"/>
            <a:ext cx="5107873" cy="584775"/>
          </a:xfrm>
          <a:prstGeom prst="rect">
            <a:avLst/>
          </a:prstGeom>
          <a:noFill/>
        </p:spPr>
        <p:txBody>
          <a:bodyPr wrap="square" rtlCol="0">
            <a:spAutoFit/>
          </a:bodyPr>
          <a:lstStyle/>
          <a:p>
            <a:pPr algn="ctr"/>
            <a:r>
              <a:rPr lang="en-US" sz="3200" dirty="0">
                <a:latin typeface="Arial" panose="020B0604020202020204" pitchFamily="34" charset="0"/>
                <a:cs typeface="Arial" panose="020B0604020202020204" pitchFamily="34" charset="0"/>
              </a:rPr>
              <a:t>civil engineer</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236113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7F2C2EE-3638-4B24-8A00-D07DCFF5B7AB}"/>
              </a:ext>
            </a:extLst>
          </p:cNvPr>
          <p:cNvSpPr txBox="1"/>
          <p:nvPr/>
        </p:nvSpPr>
        <p:spPr>
          <a:xfrm>
            <a:off x="329651" y="322483"/>
            <a:ext cx="5107873"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share my opinions</a:t>
            </a:r>
            <a:endParaRPr lang="en-GB" sz="2400" u="sng" dirty="0">
              <a:latin typeface="Arial" panose="020B0604020202020204" pitchFamily="34" charset="0"/>
              <a:cs typeface="Arial" panose="020B0604020202020204" pitchFamily="34" charset="0"/>
            </a:endParaRPr>
          </a:p>
        </p:txBody>
      </p:sp>
      <p:pic>
        <p:nvPicPr>
          <p:cNvPr id="3" name="Picture 2" descr="A hand holding a pencil&#10;&#10;Description automatically generated">
            <a:extLst>
              <a:ext uri="{FF2B5EF4-FFF2-40B4-BE49-F238E27FC236}">
                <a16:creationId xmlns:a16="http://schemas.microsoft.com/office/drawing/2014/main" id="{81DDEA0B-7F03-40B0-AD02-E26DCB50972F}"/>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2018063" y="1588829"/>
            <a:ext cx="5107874" cy="3405249"/>
          </a:xfrm>
          <a:prstGeom prst="rect">
            <a:avLst/>
          </a:prstGeom>
        </p:spPr>
      </p:pic>
      <p:sp>
        <p:nvSpPr>
          <p:cNvPr id="8" name="TextBox 7">
            <a:extLst>
              <a:ext uri="{FF2B5EF4-FFF2-40B4-BE49-F238E27FC236}">
                <a16:creationId xmlns:a16="http://schemas.microsoft.com/office/drawing/2014/main" id="{D394A00C-93F8-4B0D-9BB1-BB080E454E38}"/>
              </a:ext>
            </a:extLst>
          </p:cNvPr>
          <p:cNvSpPr txBox="1"/>
          <p:nvPr/>
        </p:nvSpPr>
        <p:spPr>
          <a:xfrm>
            <a:off x="329651" y="908184"/>
            <a:ext cx="1893467" cy="584775"/>
          </a:xfrm>
          <a:prstGeom prst="rect">
            <a:avLst/>
          </a:prstGeom>
          <a:noFill/>
        </p:spPr>
        <p:txBody>
          <a:bodyPr wrap="none" rtlCol="0">
            <a:spAutoFit/>
          </a:bodyPr>
          <a:lstStyle/>
          <a:p>
            <a:r>
              <a:rPr lang="en-US" sz="3200" dirty="0">
                <a:latin typeface="Arial" panose="020B0604020202020204" pitchFamily="34" charset="0"/>
                <a:cs typeface="Arial" panose="020B0604020202020204" pitchFamily="34" charset="0"/>
              </a:rPr>
              <a:t>Draw a…</a:t>
            </a:r>
            <a:endParaRPr lang="en-GB" sz="32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4AD8D464-1F30-4AF7-8DFF-BEA7CAAB3708}"/>
              </a:ext>
            </a:extLst>
          </p:cNvPr>
          <p:cNvSpPr txBox="1"/>
          <p:nvPr/>
        </p:nvSpPr>
        <p:spPr>
          <a:xfrm>
            <a:off x="2018063" y="5076106"/>
            <a:ext cx="5107873" cy="584775"/>
          </a:xfrm>
          <a:prstGeom prst="rect">
            <a:avLst/>
          </a:prstGeom>
          <a:noFill/>
        </p:spPr>
        <p:txBody>
          <a:bodyPr wrap="square" rtlCol="0">
            <a:spAutoFit/>
          </a:bodyPr>
          <a:lstStyle/>
          <a:p>
            <a:pPr algn="ctr"/>
            <a:r>
              <a:rPr lang="en-US" sz="3200" dirty="0">
                <a:latin typeface="Arial" panose="020B0604020202020204" pitchFamily="34" charset="0"/>
                <a:cs typeface="Arial" panose="020B0604020202020204" pitchFamily="34" charset="0"/>
              </a:rPr>
              <a:t>racing driver</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773641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7F2C2EE-3638-4B24-8A00-D07DCFF5B7AB}"/>
              </a:ext>
            </a:extLst>
          </p:cNvPr>
          <p:cNvSpPr txBox="1"/>
          <p:nvPr/>
        </p:nvSpPr>
        <p:spPr>
          <a:xfrm>
            <a:off x="329651" y="322483"/>
            <a:ext cx="5107873"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share my opinions</a:t>
            </a:r>
            <a:endParaRPr lang="en-GB" sz="2400" u="sng" dirty="0">
              <a:latin typeface="Arial" panose="020B0604020202020204" pitchFamily="34" charset="0"/>
              <a:cs typeface="Arial" panose="020B0604020202020204" pitchFamily="34" charset="0"/>
            </a:endParaRPr>
          </a:p>
        </p:txBody>
      </p:sp>
      <p:pic>
        <p:nvPicPr>
          <p:cNvPr id="3" name="Picture 2" descr="A hand holding a pencil&#10;&#10;Description automatically generated">
            <a:extLst>
              <a:ext uri="{FF2B5EF4-FFF2-40B4-BE49-F238E27FC236}">
                <a16:creationId xmlns:a16="http://schemas.microsoft.com/office/drawing/2014/main" id="{81DDEA0B-7F03-40B0-AD02-E26DCB50972F}"/>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2018063" y="1588829"/>
            <a:ext cx="5107874" cy="3405249"/>
          </a:xfrm>
          <a:prstGeom prst="rect">
            <a:avLst/>
          </a:prstGeom>
        </p:spPr>
      </p:pic>
      <p:sp>
        <p:nvSpPr>
          <p:cNvPr id="8" name="TextBox 7">
            <a:extLst>
              <a:ext uri="{FF2B5EF4-FFF2-40B4-BE49-F238E27FC236}">
                <a16:creationId xmlns:a16="http://schemas.microsoft.com/office/drawing/2014/main" id="{D394A00C-93F8-4B0D-9BB1-BB080E454E38}"/>
              </a:ext>
            </a:extLst>
          </p:cNvPr>
          <p:cNvSpPr txBox="1"/>
          <p:nvPr/>
        </p:nvSpPr>
        <p:spPr>
          <a:xfrm>
            <a:off x="329651" y="908184"/>
            <a:ext cx="1893467" cy="584775"/>
          </a:xfrm>
          <a:prstGeom prst="rect">
            <a:avLst/>
          </a:prstGeom>
          <a:noFill/>
        </p:spPr>
        <p:txBody>
          <a:bodyPr wrap="none" rtlCol="0">
            <a:spAutoFit/>
          </a:bodyPr>
          <a:lstStyle/>
          <a:p>
            <a:r>
              <a:rPr lang="en-US" sz="3200" dirty="0">
                <a:latin typeface="Arial" panose="020B0604020202020204" pitchFamily="34" charset="0"/>
                <a:cs typeface="Arial" panose="020B0604020202020204" pitchFamily="34" charset="0"/>
              </a:rPr>
              <a:t>Draw a…</a:t>
            </a:r>
            <a:endParaRPr lang="en-GB" sz="32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4AD8D464-1F30-4AF7-8DFF-BEA7CAAB3708}"/>
              </a:ext>
            </a:extLst>
          </p:cNvPr>
          <p:cNvSpPr txBox="1"/>
          <p:nvPr/>
        </p:nvSpPr>
        <p:spPr>
          <a:xfrm>
            <a:off x="2018063" y="5076106"/>
            <a:ext cx="5107873" cy="584775"/>
          </a:xfrm>
          <a:prstGeom prst="rect">
            <a:avLst/>
          </a:prstGeom>
          <a:noFill/>
        </p:spPr>
        <p:txBody>
          <a:bodyPr wrap="square" rtlCol="0">
            <a:spAutoFit/>
          </a:bodyPr>
          <a:lstStyle/>
          <a:p>
            <a:pPr algn="ctr"/>
            <a:r>
              <a:rPr lang="en-US" sz="3200" dirty="0">
                <a:latin typeface="Arial" panose="020B0604020202020204" pitchFamily="34" charset="0"/>
                <a:cs typeface="Arial" panose="020B0604020202020204" pitchFamily="34" charset="0"/>
              </a:rPr>
              <a:t>chief executive</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59234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7F2C2EE-3638-4B24-8A00-D07DCFF5B7AB}"/>
              </a:ext>
            </a:extLst>
          </p:cNvPr>
          <p:cNvSpPr txBox="1"/>
          <p:nvPr/>
        </p:nvSpPr>
        <p:spPr>
          <a:xfrm>
            <a:off x="329651" y="322483"/>
            <a:ext cx="5107873"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share my opinions</a:t>
            </a:r>
            <a:endParaRPr lang="en-GB" sz="2400" u="sng" dirty="0">
              <a:latin typeface="Arial" panose="020B0604020202020204" pitchFamily="34" charset="0"/>
              <a:cs typeface="Arial" panose="020B0604020202020204" pitchFamily="34" charset="0"/>
            </a:endParaRPr>
          </a:p>
        </p:txBody>
      </p:sp>
      <p:pic>
        <p:nvPicPr>
          <p:cNvPr id="3" name="Picture 2" descr="A hand holding a pencil&#10;&#10;Description automatically generated">
            <a:extLst>
              <a:ext uri="{FF2B5EF4-FFF2-40B4-BE49-F238E27FC236}">
                <a16:creationId xmlns:a16="http://schemas.microsoft.com/office/drawing/2014/main" id="{81DDEA0B-7F03-40B0-AD02-E26DCB50972F}"/>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2018063" y="1588829"/>
            <a:ext cx="5107874" cy="3405249"/>
          </a:xfrm>
          <a:prstGeom prst="rect">
            <a:avLst/>
          </a:prstGeom>
        </p:spPr>
      </p:pic>
      <p:sp>
        <p:nvSpPr>
          <p:cNvPr id="8" name="TextBox 7">
            <a:extLst>
              <a:ext uri="{FF2B5EF4-FFF2-40B4-BE49-F238E27FC236}">
                <a16:creationId xmlns:a16="http://schemas.microsoft.com/office/drawing/2014/main" id="{D394A00C-93F8-4B0D-9BB1-BB080E454E38}"/>
              </a:ext>
            </a:extLst>
          </p:cNvPr>
          <p:cNvSpPr txBox="1"/>
          <p:nvPr/>
        </p:nvSpPr>
        <p:spPr>
          <a:xfrm>
            <a:off x="329651" y="908184"/>
            <a:ext cx="1893467" cy="584775"/>
          </a:xfrm>
          <a:prstGeom prst="rect">
            <a:avLst/>
          </a:prstGeom>
          <a:noFill/>
        </p:spPr>
        <p:txBody>
          <a:bodyPr wrap="none" rtlCol="0">
            <a:spAutoFit/>
          </a:bodyPr>
          <a:lstStyle/>
          <a:p>
            <a:r>
              <a:rPr lang="en-US" sz="3200" dirty="0">
                <a:latin typeface="Arial" panose="020B0604020202020204" pitchFamily="34" charset="0"/>
                <a:cs typeface="Arial" panose="020B0604020202020204" pitchFamily="34" charset="0"/>
              </a:rPr>
              <a:t>Draw a…</a:t>
            </a:r>
            <a:endParaRPr lang="en-GB" sz="3200" dirty="0">
              <a:latin typeface="Arial" panose="020B0604020202020204" pitchFamily="34" charset="0"/>
              <a:cs typeface="Arial" panose="020B0604020202020204" pitchFamily="34" charset="0"/>
            </a:endParaRPr>
          </a:p>
        </p:txBody>
      </p:sp>
      <p:sp>
        <p:nvSpPr>
          <p:cNvPr id="9" name="TextBox 8">
            <a:extLst>
              <a:ext uri="{FF2B5EF4-FFF2-40B4-BE49-F238E27FC236}">
                <a16:creationId xmlns:a16="http://schemas.microsoft.com/office/drawing/2014/main" id="{4AD8D464-1F30-4AF7-8DFF-BEA7CAAB3708}"/>
              </a:ext>
            </a:extLst>
          </p:cNvPr>
          <p:cNvSpPr txBox="1"/>
          <p:nvPr/>
        </p:nvSpPr>
        <p:spPr>
          <a:xfrm>
            <a:off x="2018063" y="5076106"/>
            <a:ext cx="5107873" cy="584775"/>
          </a:xfrm>
          <a:prstGeom prst="rect">
            <a:avLst/>
          </a:prstGeom>
          <a:noFill/>
        </p:spPr>
        <p:txBody>
          <a:bodyPr wrap="square" rtlCol="0">
            <a:spAutoFit/>
          </a:bodyPr>
          <a:lstStyle/>
          <a:p>
            <a:pPr algn="ctr"/>
            <a:r>
              <a:rPr lang="en-US" sz="3200" dirty="0">
                <a:latin typeface="Arial" panose="020B0604020202020204" pitchFamily="34" charset="0"/>
                <a:cs typeface="Arial" panose="020B0604020202020204" pitchFamily="34" charset="0"/>
              </a:rPr>
              <a:t>helicopter pilot</a:t>
            </a:r>
            <a:endParaRPr lang="en-GB" sz="3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8803107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7F2C2EE-3638-4B24-8A00-D07DCFF5B7AB}"/>
              </a:ext>
            </a:extLst>
          </p:cNvPr>
          <p:cNvSpPr txBox="1"/>
          <p:nvPr/>
        </p:nvSpPr>
        <p:spPr>
          <a:xfrm>
            <a:off x="329651" y="322483"/>
            <a:ext cx="5107873"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share my opinions</a:t>
            </a:r>
            <a:endParaRPr lang="en-GB" sz="2400" u="sng" dirty="0">
              <a:latin typeface="Arial" panose="020B0604020202020204" pitchFamily="34" charset="0"/>
              <a:cs typeface="Arial" panose="020B0604020202020204" pitchFamily="34" charset="0"/>
            </a:endParaRPr>
          </a:p>
        </p:txBody>
      </p:sp>
      <p:sp>
        <p:nvSpPr>
          <p:cNvPr id="8" name="TextBox 7">
            <a:extLst>
              <a:ext uri="{FF2B5EF4-FFF2-40B4-BE49-F238E27FC236}">
                <a16:creationId xmlns:a16="http://schemas.microsoft.com/office/drawing/2014/main" id="{D394A00C-93F8-4B0D-9BB1-BB080E454E38}"/>
              </a:ext>
            </a:extLst>
          </p:cNvPr>
          <p:cNvSpPr txBox="1"/>
          <p:nvPr/>
        </p:nvSpPr>
        <p:spPr>
          <a:xfrm>
            <a:off x="309346" y="2972654"/>
            <a:ext cx="7850226" cy="2677656"/>
          </a:xfrm>
          <a:prstGeom prst="rect">
            <a:avLst/>
          </a:prstGeom>
          <a:noFill/>
        </p:spPr>
        <p:txBody>
          <a:bodyPr wrap="none" rtlCol="0">
            <a:spAutoFit/>
          </a:bodyPr>
          <a:lstStyle/>
          <a:p>
            <a:pPr marL="342900" lvl="0" indent="-342900">
              <a:buFont typeface="Arial" panose="020B0604020202020204" pitchFamily="34" charset="0"/>
              <a:buChar char="•"/>
            </a:pPr>
            <a:r>
              <a:rPr lang="en-GB" sz="2800" dirty="0">
                <a:latin typeface="Arial" panose="020B0604020202020204" pitchFamily="34" charset="0"/>
                <a:cs typeface="Arial" panose="020B0604020202020204" pitchFamily="34" charset="0"/>
              </a:rPr>
              <a:t>Does anything surprise you about this poster?</a:t>
            </a:r>
          </a:p>
          <a:p>
            <a:pPr marL="342900" lvl="0" indent="-342900">
              <a:buFont typeface="Arial" panose="020B0604020202020204" pitchFamily="34" charset="0"/>
              <a:buChar char="•"/>
            </a:pPr>
            <a:r>
              <a:rPr lang="en-GB" sz="2800" dirty="0">
                <a:latin typeface="Arial" panose="020B0604020202020204" pitchFamily="34" charset="0"/>
                <a:cs typeface="Arial" panose="020B0604020202020204" pitchFamily="34" charset="0"/>
              </a:rPr>
              <a:t>Did the person look like you expected?</a:t>
            </a:r>
          </a:p>
          <a:p>
            <a:pPr marL="342900" lvl="0" indent="-342900">
              <a:buFont typeface="Arial" panose="020B0604020202020204" pitchFamily="34" charset="0"/>
              <a:buChar char="•"/>
            </a:pPr>
            <a:r>
              <a:rPr lang="en-GB" sz="2800" dirty="0">
                <a:latin typeface="Arial" panose="020B0604020202020204" pitchFamily="34" charset="0"/>
                <a:cs typeface="Arial" panose="020B0604020202020204" pitchFamily="34" charset="0"/>
              </a:rPr>
              <a:t>How are they different to what you expected?</a:t>
            </a:r>
          </a:p>
          <a:p>
            <a:pPr marL="342900" lvl="0" indent="-342900">
              <a:buFont typeface="Arial" panose="020B0604020202020204" pitchFamily="34" charset="0"/>
              <a:buChar char="•"/>
            </a:pPr>
            <a:r>
              <a:rPr lang="en-GB" sz="2800" dirty="0">
                <a:latin typeface="Arial" panose="020B0604020202020204" pitchFamily="34" charset="0"/>
                <a:cs typeface="Arial" panose="020B0604020202020204" pitchFamily="34" charset="0"/>
              </a:rPr>
              <a:t>Has this poster helped you to learn anything?</a:t>
            </a:r>
          </a:p>
          <a:p>
            <a:pPr marL="342900" lvl="0" indent="-342900">
              <a:buFont typeface="Arial" panose="020B0604020202020204" pitchFamily="34" charset="0"/>
              <a:buChar char="•"/>
            </a:pPr>
            <a:r>
              <a:rPr lang="en-GB" sz="2800" dirty="0">
                <a:latin typeface="Arial" panose="020B0604020202020204" pitchFamily="34" charset="0"/>
                <a:cs typeface="Arial" panose="020B0604020202020204" pitchFamily="34" charset="0"/>
              </a:rPr>
              <a:t>What skills would you need to do this job?</a:t>
            </a:r>
          </a:p>
          <a:p>
            <a:pPr marL="342900" lvl="0" indent="-342900">
              <a:buFont typeface="Arial" panose="020B0604020202020204" pitchFamily="34" charset="0"/>
              <a:buChar char="•"/>
            </a:pPr>
            <a:r>
              <a:rPr lang="en-GB" sz="2800" dirty="0">
                <a:latin typeface="Arial" panose="020B0604020202020204" pitchFamily="34" charset="0"/>
                <a:cs typeface="Arial" panose="020B0604020202020204" pitchFamily="34" charset="0"/>
              </a:rPr>
              <a:t>Would you like to do this job?</a:t>
            </a:r>
          </a:p>
        </p:txBody>
      </p:sp>
      <p:sp>
        <p:nvSpPr>
          <p:cNvPr id="11" name="TextBox 10">
            <a:extLst>
              <a:ext uri="{FF2B5EF4-FFF2-40B4-BE49-F238E27FC236}">
                <a16:creationId xmlns:a16="http://schemas.microsoft.com/office/drawing/2014/main" id="{87C4D07C-FE5F-4B41-99F6-17998F43BF12}"/>
              </a:ext>
            </a:extLst>
          </p:cNvPr>
          <p:cNvSpPr txBox="1"/>
          <p:nvPr/>
        </p:nvSpPr>
        <p:spPr>
          <a:xfrm>
            <a:off x="1418979" y="1237786"/>
            <a:ext cx="838691" cy="1862048"/>
          </a:xfrm>
          <a:prstGeom prst="rect">
            <a:avLst/>
          </a:prstGeom>
          <a:noFill/>
        </p:spPr>
        <p:txBody>
          <a:bodyPr wrap="none" rtlCol="0">
            <a:spAutoFit/>
          </a:bodyPr>
          <a:lstStyle/>
          <a:p>
            <a:r>
              <a:rPr lang="en-US" sz="11500" b="1" dirty="0">
                <a:solidFill>
                  <a:srgbClr val="7030A0"/>
                </a:solidFill>
                <a:latin typeface="Yu Gothic UI Semibold" panose="020B0700000000000000" pitchFamily="34" charset="-128"/>
                <a:ea typeface="Yu Gothic UI Semibold" panose="020B0700000000000000" pitchFamily="34" charset="-128"/>
              </a:rPr>
              <a:t>?</a:t>
            </a:r>
            <a:endParaRPr lang="en-GB" sz="11500" b="1" dirty="0">
              <a:solidFill>
                <a:srgbClr val="7030A0"/>
              </a:solidFill>
              <a:latin typeface="Yu Gothic UI Semibold" panose="020B0700000000000000" pitchFamily="34" charset="-128"/>
              <a:ea typeface="Yu Gothic UI Semibold" panose="020B0700000000000000" pitchFamily="34" charset="-128"/>
            </a:endParaRPr>
          </a:p>
        </p:txBody>
      </p:sp>
      <p:sp>
        <p:nvSpPr>
          <p:cNvPr id="12" name="TextBox 11">
            <a:extLst>
              <a:ext uri="{FF2B5EF4-FFF2-40B4-BE49-F238E27FC236}">
                <a16:creationId xmlns:a16="http://schemas.microsoft.com/office/drawing/2014/main" id="{7530E73B-3CE3-4769-B364-D12A46A16AAD}"/>
              </a:ext>
            </a:extLst>
          </p:cNvPr>
          <p:cNvSpPr txBox="1"/>
          <p:nvPr/>
        </p:nvSpPr>
        <p:spPr>
          <a:xfrm>
            <a:off x="3331057" y="656968"/>
            <a:ext cx="989373" cy="1862048"/>
          </a:xfrm>
          <a:prstGeom prst="rect">
            <a:avLst/>
          </a:prstGeom>
          <a:noFill/>
        </p:spPr>
        <p:txBody>
          <a:bodyPr wrap="none" rtlCol="0">
            <a:spAutoFit/>
          </a:bodyPr>
          <a:lstStyle/>
          <a:p>
            <a:r>
              <a:rPr lang="en-US" sz="11500" dirty="0">
                <a:solidFill>
                  <a:srgbClr val="00B050"/>
                </a:solidFill>
                <a:latin typeface="Goudy Stout" panose="0202090407030B020401" pitchFamily="18" charset="0"/>
              </a:rPr>
              <a:t>?</a:t>
            </a:r>
            <a:endParaRPr lang="en-GB" sz="11500" dirty="0">
              <a:solidFill>
                <a:srgbClr val="00B050"/>
              </a:solidFill>
              <a:latin typeface="Goudy Stout" panose="0202090407030B020401" pitchFamily="18" charset="0"/>
            </a:endParaRPr>
          </a:p>
        </p:txBody>
      </p:sp>
      <p:sp>
        <p:nvSpPr>
          <p:cNvPr id="13" name="TextBox 12">
            <a:extLst>
              <a:ext uri="{FF2B5EF4-FFF2-40B4-BE49-F238E27FC236}">
                <a16:creationId xmlns:a16="http://schemas.microsoft.com/office/drawing/2014/main" id="{C2C5006A-ECC3-4DD3-A915-E4C2E3D8375F}"/>
              </a:ext>
            </a:extLst>
          </p:cNvPr>
          <p:cNvSpPr txBox="1"/>
          <p:nvPr/>
        </p:nvSpPr>
        <p:spPr>
          <a:xfrm>
            <a:off x="5314794" y="833940"/>
            <a:ext cx="758541" cy="1862048"/>
          </a:xfrm>
          <a:prstGeom prst="rect">
            <a:avLst/>
          </a:prstGeom>
          <a:noFill/>
        </p:spPr>
        <p:txBody>
          <a:bodyPr wrap="none" rtlCol="0">
            <a:spAutoFit/>
          </a:bodyPr>
          <a:lstStyle/>
          <a:p>
            <a:r>
              <a:rPr lang="en-US" sz="11500" b="1" dirty="0">
                <a:solidFill>
                  <a:srgbClr val="C00000"/>
                </a:solidFill>
                <a:latin typeface="High Tower Text" panose="02040502050506030303" pitchFamily="18" charset="0"/>
                <a:ea typeface="Ebrima" panose="02000000000000000000" pitchFamily="2" charset="0"/>
                <a:cs typeface="Ebrima" panose="02000000000000000000" pitchFamily="2" charset="0"/>
              </a:rPr>
              <a:t>?</a:t>
            </a:r>
            <a:endParaRPr lang="en-GB" sz="11500" b="1" dirty="0">
              <a:solidFill>
                <a:srgbClr val="C00000"/>
              </a:solidFill>
              <a:latin typeface="High Tower Text" panose="02040502050506030303" pitchFamily="18" charset="0"/>
              <a:ea typeface="Ebrima" panose="02000000000000000000" pitchFamily="2" charset="0"/>
              <a:cs typeface="Ebrima" panose="02000000000000000000" pitchFamily="2" charset="0"/>
            </a:endParaRPr>
          </a:p>
        </p:txBody>
      </p:sp>
    </p:spTree>
    <p:extLst>
      <p:ext uri="{BB962C8B-B14F-4D97-AF65-F5344CB8AC3E}">
        <p14:creationId xmlns:p14="http://schemas.microsoft.com/office/powerpoint/2010/main" val="22545692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C7F2C2EE-3638-4B24-8A00-D07DCFF5B7AB}"/>
              </a:ext>
            </a:extLst>
          </p:cNvPr>
          <p:cNvSpPr txBox="1"/>
          <p:nvPr/>
        </p:nvSpPr>
        <p:spPr>
          <a:xfrm>
            <a:off x="329651" y="322483"/>
            <a:ext cx="5107873" cy="461665"/>
          </a:xfrm>
          <a:prstGeom prst="rect">
            <a:avLst/>
          </a:prstGeom>
          <a:noFill/>
        </p:spPr>
        <p:txBody>
          <a:bodyPr wrap="none" rtlCol="0">
            <a:spAutoFit/>
          </a:bodyPr>
          <a:lstStyle/>
          <a:p>
            <a:r>
              <a:rPr lang="en-US" sz="2400" u="sng" dirty="0">
                <a:latin typeface="Arial" panose="020B0604020202020204" pitchFamily="34" charset="0"/>
                <a:cs typeface="Arial" panose="020B0604020202020204" pitchFamily="34" charset="0"/>
              </a:rPr>
              <a:t>LO: To be able to share my opinions</a:t>
            </a:r>
            <a:endParaRPr lang="en-GB" sz="2400" u="sng" dirty="0">
              <a:latin typeface="Arial" panose="020B0604020202020204" pitchFamily="34" charset="0"/>
              <a:cs typeface="Arial" panose="020B0604020202020204" pitchFamily="34" charset="0"/>
            </a:endParaRPr>
          </a:p>
        </p:txBody>
      </p:sp>
      <p:pic>
        <p:nvPicPr>
          <p:cNvPr id="14" name="Picture 13">
            <a:extLst>
              <a:ext uri="{FF2B5EF4-FFF2-40B4-BE49-F238E27FC236}">
                <a16:creationId xmlns:a16="http://schemas.microsoft.com/office/drawing/2014/main" id="{D7DEE222-060A-4FC4-AD21-0781A67ACFD4}"/>
              </a:ext>
            </a:extLst>
          </p:cNvPr>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329651" y="1640264"/>
            <a:ext cx="2861980" cy="2860608"/>
          </a:xfrm>
          <a:prstGeom prst="rect">
            <a:avLst/>
          </a:prstGeom>
        </p:spPr>
      </p:pic>
      <p:sp>
        <p:nvSpPr>
          <p:cNvPr id="2" name="TextBox 1">
            <a:extLst>
              <a:ext uri="{FF2B5EF4-FFF2-40B4-BE49-F238E27FC236}">
                <a16:creationId xmlns:a16="http://schemas.microsoft.com/office/drawing/2014/main" id="{AFD6EE73-2ED5-4F08-9C26-DF466CBE6E10}"/>
              </a:ext>
            </a:extLst>
          </p:cNvPr>
          <p:cNvSpPr txBox="1"/>
          <p:nvPr/>
        </p:nvSpPr>
        <p:spPr>
          <a:xfrm>
            <a:off x="3511255" y="1640264"/>
            <a:ext cx="4648317" cy="3385542"/>
          </a:xfrm>
          <a:prstGeom prst="rect">
            <a:avLst/>
          </a:prstGeom>
          <a:noFill/>
        </p:spPr>
        <p:txBody>
          <a:bodyPr wrap="square" rtlCol="0">
            <a:spAutoFit/>
          </a:bodyPr>
          <a:lstStyle/>
          <a:p>
            <a:pPr marL="285750" indent="-285750">
              <a:buFont typeface="Arial" panose="020B0604020202020204" pitchFamily="34" charset="0"/>
              <a:buChar char="•"/>
            </a:pPr>
            <a:r>
              <a:rPr lang="en-GB" sz="2800" dirty="0">
                <a:latin typeface="Arial" panose="020B0604020202020204" pitchFamily="34" charset="0"/>
                <a:cs typeface="Arial" panose="020B0604020202020204" pitchFamily="34" charset="0"/>
              </a:rPr>
              <a:t>Work together to make a poster about the job</a:t>
            </a:r>
          </a:p>
          <a:p>
            <a:pPr marL="285750" indent="-285750">
              <a:buFont typeface="Arial" panose="020B0604020202020204" pitchFamily="34" charset="0"/>
              <a:buChar char="•"/>
            </a:pPr>
            <a:r>
              <a:rPr lang="en-GB" sz="2800" dirty="0">
                <a:latin typeface="Arial" panose="020B0604020202020204" pitchFamily="34" charset="0"/>
                <a:cs typeface="Arial" panose="020B0604020202020204" pitchFamily="34" charset="0"/>
              </a:rPr>
              <a:t>Stick the original poster in the middle of the paper </a:t>
            </a:r>
          </a:p>
          <a:p>
            <a:pPr marL="285750" indent="-285750">
              <a:buFont typeface="Arial" panose="020B0604020202020204" pitchFamily="34" charset="0"/>
              <a:buChar char="•"/>
            </a:pPr>
            <a:r>
              <a:rPr lang="en-GB" sz="2800" dirty="0">
                <a:latin typeface="Arial" panose="020B0604020202020204" pitchFamily="34" charset="0"/>
                <a:cs typeface="Arial" panose="020B0604020202020204" pitchFamily="34" charset="0"/>
              </a:rPr>
              <a:t>Write your answers around the outside of the poster.</a:t>
            </a:r>
          </a:p>
          <a:p>
            <a:endParaRPr lang="en-GB" dirty="0"/>
          </a:p>
        </p:txBody>
      </p:sp>
    </p:spTree>
    <p:extLst>
      <p:ext uri="{BB962C8B-B14F-4D97-AF65-F5344CB8AC3E}">
        <p14:creationId xmlns:p14="http://schemas.microsoft.com/office/powerpoint/2010/main" val="2488286797"/>
      </p:ext>
    </p:extLst>
  </p:cSld>
  <p:clrMapOvr>
    <a:masterClrMapping/>
  </p:clrMapOvr>
</p:sld>
</file>

<file path=ppt/theme/theme1.xml><?xml version="1.0" encoding="utf-8"?>
<a:theme xmlns:a="http://schemas.openxmlformats.org/drawingml/2006/main" name="Stonewall_PP_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Stonewall_PP_Template.potx</Template>
  <TotalTime>0</TotalTime>
  <Words>1292</Words>
  <Application>Microsoft Office PowerPoint</Application>
  <PresentationFormat>On-screen Show (4:3)</PresentationFormat>
  <Paragraphs>124</Paragraphs>
  <Slides>10</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10</vt:i4>
      </vt:variant>
    </vt:vector>
  </HeadingPairs>
  <TitlesOfParts>
    <vt:vector size="16" baseType="lpstr">
      <vt:lpstr>Yu Gothic UI Semibold</vt:lpstr>
      <vt:lpstr>Arial</vt:lpstr>
      <vt:lpstr>Calibri</vt:lpstr>
      <vt:lpstr>Goudy Stout</vt:lpstr>
      <vt:lpstr>High Tower Text</vt:lpstr>
      <vt:lpstr>Stonewall_PP_Template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cp:revision>1</cp:revision>
  <dcterms:created xsi:type="dcterms:W3CDTF">2022-09-26T15:05:34Z</dcterms:created>
  <dcterms:modified xsi:type="dcterms:W3CDTF">2022-09-26T20:26:04Z</dcterms:modified>
</cp:coreProperties>
</file>