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5"/>
  </p:notesMasterIdLst>
  <p:sldIdLst>
    <p:sldId id="278" r:id="rId2"/>
    <p:sldId id="266" r:id="rId3"/>
    <p:sldId id="260" r:id="rId4"/>
    <p:sldId id="267" r:id="rId5"/>
    <p:sldId id="268" r:id="rId6"/>
    <p:sldId id="277" r:id="rId7"/>
    <p:sldId id="269" r:id="rId8"/>
    <p:sldId id="271" r:id="rId9"/>
    <p:sldId id="279" r:id="rId10"/>
    <p:sldId id="280" r:id="rId11"/>
    <p:sldId id="273" r:id="rId12"/>
    <p:sldId id="275" r:id="rId13"/>
    <p:sldId id="276" r:id="rId1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6175"/>
    <a:srgbClr val="FCB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10C53F-89C3-405C-A603-F99B54A2FED9}" v="8" dt="2022-10-05T08:46:44.777"/>
  </p1510:revLst>
</p1510:revInfo>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39"/>
    <p:restoredTop sz="63445" autoAdjust="0"/>
  </p:normalViewPr>
  <p:slideViewPr>
    <p:cSldViewPr snapToGrid="0" snapToObjects="1">
      <p:cViewPr varScale="1">
        <p:scale>
          <a:sx n="41" d="100"/>
          <a:sy n="41" d="100"/>
        </p:scale>
        <p:origin x="1636" y="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8" name="Shape 118"/>
          <p:cNvSpPr>
            <a:spLocks noGrp="1" noRot="1" noChangeAspect="1"/>
          </p:cNvSpPr>
          <p:nvPr>
            <p:ph type="sldImg"/>
          </p:nvPr>
        </p:nvSpPr>
        <p:spPr>
          <a:xfrm>
            <a:off x="1143000" y="685800"/>
            <a:ext cx="4572000" cy="3429000"/>
          </a:xfrm>
          <a:prstGeom prst="rect">
            <a:avLst/>
          </a:prstGeom>
        </p:spPr>
        <p:txBody>
          <a:bodyPr/>
          <a:lstStyle/>
          <a:p>
            <a:endParaRPr/>
          </a:p>
        </p:txBody>
      </p:sp>
      <p:sp>
        <p:nvSpPr>
          <p:cNvPr id="119" name="Shape 119"/>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tonewall.org.uk/system/files/lgbt_in_britain_hate_crime.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stonewall.org.uk/system/files/lgbt_in_britain_hate_crime.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381000" y="685800"/>
            <a:ext cx="6096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dirty="0"/>
              <a:t>Visit our website for the lesson plan and resources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Use the PowerPoint to discuss some of the statistics from </a:t>
            </a:r>
            <a:r>
              <a:rPr lang="en-GB" sz="1200" kern="1200" dirty="0" err="1">
                <a:solidFill>
                  <a:schemeClr val="tx1"/>
                </a:solidFill>
                <a:effectLst/>
                <a:latin typeface="+mn-lt"/>
                <a:ea typeface="+mn-ea"/>
                <a:cs typeface="+mn-cs"/>
              </a:rPr>
              <a:t>Stonewall’s</a:t>
            </a:r>
            <a:r>
              <a:rPr lang="en-GB" sz="1200"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3"/>
              </a:rPr>
              <a:t>LGBT in Britain – Hate Crime</a:t>
            </a:r>
            <a:r>
              <a:rPr lang="en-GB" sz="1200" kern="1200" dirty="0">
                <a:solidFill>
                  <a:schemeClr val="tx1"/>
                </a:solidFill>
                <a:effectLst/>
                <a:latin typeface="+mn-lt"/>
                <a:ea typeface="+mn-ea"/>
                <a:cs typeface="+mn-cs"/>
              </a:rPr>
              <a:t> report</a:t>
            </a:r>
          </a:p>
          <a:p>
            <a:endParaRPr lang="en-GB" dirty="0"/>
          </a:p>
        </p:txBody>
      </p:sp>
    </p:spTree>
    <p:extLst>
      <p:ext uri="{BB962C8B-B14F-4D97-AF65-F5344CB8AC3E}">
        <p14:creationId xmlns:p14="http://schemas.microsoft.com/office/powerpoint/2010/main" val="3795689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GB" sz="1200" kern="1200" dirty="0">
                <a:solidFill>
                  <a:schemeClr val="tx1"/>
                </a:solidFill>
                <a:effectLst/>
                <a:latin typeface="+mn-lt"/>
                <a:ea typeface="+mn-ea"/>
                <a:cs typeface="+mn-cs"/>
              </a:rPr>
              <a:t>Talk about the Rainbow Laces Campaign.</a:t>
            </a:r>
          </a:p>
          <a:p>
            <a:r>
              <a:rPr lang="en-GB" sz="1200" kern="1200" dirty="0">
                <a:solidFill>
                  <a:schemeClr val="tx1"/>
                </a:solidFill>
                <a:effectLst/>
                <a:latin typeface="+mn-lt"/>
                <a:ea typeface="+mn-ea"/>
                <a:cs typeface="+mn-cs"/>
              </a:rPr>
              <a:t>Ask: Why might the Rainbow Laces Campaign be needed?</a:t>
            </a:r>
          </a:p>
          <a:p>
            <a:r>
              <a:rPr lang="en-GB" sz="1200" kern="1200" dirty="0">
                <a:solidFill>
                  <a:schemeClr val="tx1"/>
                </a:solidFill>
                <a:effectLst/>
                <a:latin typeface="+mn-lt"/>
                <a:ea typeface="+mn-ea"/>
                <a:cs typeface="+mn-cs"/>
              </a:rPr>
              <a:t>Ask: What might the impact of homophobia, biphobia and transphobia in sport be? Think. Pair. Share.</a:t>
            </a:r>
          </a:p>
          <a:p>
            <a:endParaRPr dirty="0"/>
          </a:p>
        </p:txBody>
      </p:sp>
    </p:spTree>
    <p:extLst>
      <p:ext uri="{BB962C8B-B14F-4D97-AF65-F5344CB8AC3E}">
        <p14:creationId xmlns:p14="http://schemas.microsoft.com/office/powerpoint/2010/main" val="3327488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Students work in pairs or threes to create a news report to highlight the impact of homophobia, biphobia and transphobia in sport but also in wider society. This could be a newspaper report, a TV news report or a radio report.</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Students should use the Stonewall Stats sheet to help with their research.</a:t>
            </a:r>
          </a:p>
          <a:p>
            <a:endParaRPr lang="en-GB" dirty="0"/>
          </a:p>
        </p:txBody>
      </p:sp>
    </p:spTree>
    <p:extLst>
      <p:ext uri="{BB962C8B-B14F-4D97-AF65-F5344CB8AC3E}">
        <p14:creationId xmlns:p14="http://schemas.microsoft.com/office/powerpoint/2010/main" val="13766195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Students share their work with the rest of the class, either by delivering their TV or radio report or by giving their peers the opportunity to read their article.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As a class, ask students to share the really important points that they had picked up on from the lesson.</a:t>
            </a:r>
          </a:p>
          <a:p>
            <a:r>
              <a:rPr lang="en-GB" sz="1200" kern="1200" dirty="0">
                <a:solidFill>
                  <a:schemeClr val="tx1"/>
                </a:solidFill>
                <a:effectLst/>
                <a:latin typeface="+mn-lt"/>
                <a:ea typeface="+mn-ea"/>
                <a:cs typeface="+mn-cs"/>
              </a:rPr>
              <a:t> </a:t>
            </a:r>
          </a:p>
          <a:p>
            <a:r>
              <a:rPr lang="en-GB" sz="1200" i="1" kern="1200" dirty="0">
                <a:solidFill>
                  <a:schemeClr val="tx1"/>
                </a:solidFill>
                <a:effectLst/>
                <a:latin typeface="+mn-lt"/>
                <a:ea typeface="+mn-ea"/>
                <a:cs typeface="+mn-cs"/>
              </a:rPr>
              <a:t>Note: You could record any TV or radio reports and share them on the school website.</a:t>
            </a:r>
            <a:endParaRPr lang="en-GB" sz="1200" kern="1200" dirty="0">
              <a:solidFill>
                <a:schemeClr val="tx1"/>
              </a:solidFill>
              <a:effectLst/>
              <a:latin typeface="+mn-lt"/>
              <a:ea typeface="+mn-ea"/>
              <a:cs typeface="+mn-cs"/>
            </a:endParaRPr>
          </a:p>
          <a:p>
            <a:endParaRPr lang="en-GB" dirty="0"/>
          </a:p>
        </p:txBody>
      </p:sp>
    </p:spTree>
    <p:extLst>
      <p:ext uri="{BB962C8B-B14F-4D97-AF65-F5344CB8AC3E}">
        <p14:creationId xmlns:p14="http://schemas.microsoft.com/office/powerpoint/2010/main" val="337587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What is respect and why is it important? Feed back as a group.</a:t>
            </a:r>
          </a:p>
          <a:p>
            <a:endParaRPr lang="en-GB" dirty="0"/>
          </a:p>
        </p:txBody>
      </p:sp>
    </p:spTree>
    <p:extLst>
      <p:ext uri="{BB962C8B-B14F-4D97-AF65-F5344CB8AC3E}">
        <p14:creationId xmlns:p14="http://schemas.microsoft.com/office/powerpoint/2010/main" val="446388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GB" sz="1200" kern="1200" dirty="0">
                <a:solidFill>
                  <a:schemeClr val="tx1"/>
                </a:solidFill>
                <a:effectLst/>
                <a:latin typeface="+mn-lt"/>
                <a:ea typeface="+mn-ea"/>
                <a:cs typeface="+mn-cs"/>
              </a:rPr>
              <a:t>Show students different sportspeople on the board (Pat Manuel - boxer, Stacey Frances-Bayman – Netball Player, Ruby Tui– rugby player, Robyn </a:t>
            </a:r>
            <a:r>
              <a:rPr lang="en-GB" sz="1200" kern="1200" dirty="0" err="1">
                <a:solidFill>
                  <a:schemeClr val="tx1"/>
                </a:solidFill>
                <a:effectLst/>
                <a:latin typeface="+mn-lt"/>
                <a:ea typeface="+mn-ea"/>
                <a:cs typeface="+mn-cs"/>
              </a:rPr>
              <a:t>Lambird</a:t>
            </a:r>
            <a:r>
              <a:rPr lang="en-GB" sz="1200" kern="1200" dirty="0">
                <a:solidFill>
                  <a:schemeClr val="tx1"/>
                </a:solidFill>
                <a:effectLst/>
                <a:latin typeface="+mn-lt"/>
                <a:ea typeface="+mn-ea"/>
                <a:cs typeface="+mn-cs"/>
              </a:rPr>
              <a:t> – wheelchair racer, , </a:t>
            </a:r>
            <a:r>
              <a:rPr lang="en-GB" sz="1200" kern="1200" dirty="0" err="1">
                <a:solidFill>
                  <a:schemeClr val="tx1"/>
                </a:solidFill>
                <a:effectLst/>
                <a:latin typeface="+mn-lt"/>
                <a:ea typeface="+mn-ea"/>
                <a:cs typeface="+mn-cs"/>
              </a:rPr>
              <a:t>Layshia</a:t>
            </a:r>
            <a:r>
              <a:rPr lang="en-GB" sz="1200" kern="1200" dirty="0">
                <a:solidFill>
                  <a:schemeClr val="tx1"/>
                </a:solidFill>
                <a:effectLst/>
                <a:latin typeface="+mn-lt"/>
                <a:ea typeface="+mn-ea"/>
                <a:cs typeface="+mn-cs"/>
              </a:rPr>
              <a:t> Clarendon – basketball player, Jake Daniels – football player, , Lizzie Williams – wheelchair racer, Beth Mead- football player, Ryan Russell – American Football player, </a:t>
            </a:r>
            <a:r>
              <a:rPr lang="en-GB" sz="1200" kern="1200" dirty="0" err="1">
                <a:solidFill>
                  <a:schemeClr val="tx1"/>
                </a:solidFill>
                <a:effectLst/>
                <a:latin typeface="+mn-lt"/>
                <a:ea typeface="+mn-ea"/>
                <a:cs typeface="+mn-cs"/>
              </a:rPr>
              <a:t>Duttee</a:t>
            </a:r>
            <a:r>
              <a:rPr lang="en-GB" sz="1200" kern="1200" dirty="0">
                <a:solidFill>
                  <a:schemeClr val="tx1"/>
                </a:solidFill>
                <a:effectLst/>
                <a:latin typeface="+mn-lt"/>
                <a:ea typeface="+mn-ea"/>
                <a:cs typeface="+mn-cs"/>
              </a:rPr>
              <a:t> Chand – sprinter)</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Ask: What have these people got in common? Think. Pair. Share.</a:t>
            </a:r>
          </a:p>
          <a:p>
            <a:r>
              <a:rPr lang="en-GB" sz="1200" kern="1200" dirty="0">
                <a:solidFill>
                  <a:schemeClr val="tx1"/>
                </a:solidFill>
                <a:effectLst/>
                <a:latin typeface="+mn-lt"/>
                <a:ea typeface="+mn-ea"/>
                <a:cs typeface="+mn-cs"/>
              </a:rPr>
              <a:t>Ask: What else might these people have in common? Think. Pair. Share.</a:t>
            </a:r>
          </a:p>
          <a:p>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dirty="0"/>
          </a:p>
        </p:txBody>
      </p:sp>
    </p:spTree>
    <p:extLst>
      <p:ext uri="{BB962C8B-B14F-4D97-AF65-F5344CB8AC3E}">
        <p14:creationId xmlns:p14="http://schemas.microsoft.com/office/powerpoint/2010/main" val="2800751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dirty="0"/>
          </a:p>
        </p:txBody>
      </p:sp>
    </p:spTree>
    <p:extLst>
      <p:ext uri="{BB962C8B-B14F-4D97-AF65-F5344CB8AC3E}">
        <p14:creationId xmlns:p14="http://schemas.microsoft.com/office/powerpoint/2010/main" val="61192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Share the additional information about each person and discuss that they are all LGBTQ+. </a:t>
            </a:r>
          </a:p>
          <a:p>
            <a:endParaRPr lang="en-GB" dirty="0"/>
          </a:p>
        </p:txBody>
      </p:sp>
    </p:spTree>
    <p:extLst>
      <p:ext uri="{BB962C8B-B14F-4D97-AF65-F5344CB8AC3E}">
        <p14:creationId xmlns:p14="http://schemas.microsoft.com/office/powerpoint/2010/main" val="3985186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r>
              <a:rPr lang="en-GB" sz="1200" kern="1200" dirty="0">
                <a:solidFill>
                  <a:schemeClr val="tx1"/>
                </a:solidFill>
                <a:effectLst/>
                <a:latin typeface="+mn-lt"/>
                <a:ea typeface="+mn-ea"/>
                <a:cs typeface="+mn-cs"/>
              </a:rPr>
              <a:t>Ask: What challenges can people face as a consequence of being LGBTQ+? Think. Pair. Share.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Discuss that LGBTQ+ people face prejudice because of being LGBTQ+. Share examples of homophobia, biphobia and transphobia.</a:t>
            </a:r>
          </a:p>
          <a:p>
            <a:endParaRPr dirty="0"/>
          </a:p>
        </p:txBody>
      </p:sp>
    </p:spTree>
    <p:extLst>
      <p:ext uri="{BB962C8B-B14F-4D97-AF65-F5344CB8AC3E}">
        <p14:creationId xmlns:p14="http://schemas.microsoft.com/office/powerpoint/2010/main" val="3291320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381000" y="685800"/>
            <a:ext cx="6096000" cy="3429000"/>
          </a:xfrm>
          <a:prstGeom prst="rect">
            <a:avLst/>
          </a:prstGeom>
        </p:spPr>
        <p:txBody>
          <a:bodyPr/>
          <a:lstStyle/>
          <a:p>
            <a:endParaRPr/>
          </a:p>
        </p:txBody>
      </p:sp>
      <p:sp>
        <p:nvSpPr>
          <p:cNvPr id="164" name="Shape 164"/>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Ask: What impact might homophobia, biphobia or transphobia have on a person? Think. Pair. Share.</a:t>
            </a:r>
          </a:p>
          <a:p>
            <a:endParaRPr dirty="0"/>
          </a:p>
        </p:txBody>
      </p:sp>
    </p:spTree>
    <p:extLst>
      <p:ext uri="{BB962C8B-B14F-4D97-AF65-F5344CB8AC3E}">
        <p14:creationId xmlns:p14="http://schemas.microsoft.com/office/powerpoint/2010/main" val="2969389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Use the PowerPoint to discuss some of the statistics from </a:t>
            </a:r>
            <a:r>
              <a:rPr lang="en-GB" sz="1200" kern="1200" dirty="0" err="1">
                <a:solidFill>
                  <a:schemeClr val="tx1"/>
                </a:solidFill>
                <a:effectLst/>
                <a:latin typeface="+mn-lt"/>
                <a:ea typeface="+mn-ea"/>
                <a:cs typeface="+mn-cs"/>
              </a:rPr>
              <a:t>Stonewall’s</a:t>
            </a:r>
            <a:r>
              <a:rPr lang="en-GB" sz="1200" kern="1200" dirty="0">
                <a:solidFill>
                  <a:schemeClr val="tx1"/>
                </a:solidFill>
                <a:effectLst/>
                <a:latin typeface="+mn-lt"/>
                <a:ea typeface="+mn-ea"/>
                <a:cs typeface="+mn-cs"/>
              </a:rPr>
              <a:t> </a:t>
            </a:r>
            <a:r>
              <a:rPr lang="en-GB" sz="1200" u="sng" kern="1200" dirty="0">
                <a:solidFill>
                  <a:schemeClr val="tx1"/>
                </a:solidFill>
                <a:effectLst/>
                <a:latin typeface="+mn-lt"/>
                <a:ea typeface="+mn-ea"/>
                <a:cs typeface="+mn-cs"/>
                <a:hlinkClick r:id="rId3"/>
              </a:rPr>
              <a:t>LGBT in Britain – Hate Crime</a:t>
            </a:r>
            <a:r>
              <a:rPr lang="en-GB" sz="1200" kern="1200" dirty="0">
                <a:solidFill>
                  <a:schemeClr val="tx1"/>
                </a:solidFill>
                <a:effectLst/>
                <a:latin typeface="+mn-lt"/>
                <a:ea typeface="+mn-ea"/>
                <a:cs typeface="+mn-cs"/>
              </a:rPr>
              <a:t> report</a:t>
            </a:r>
          </a:p>
          <a:p>
            <a:endParaRPr lang="en-GB" dirty="0"/>
          </a:p>
        </p:txBody>
      </p:sp>
    </p:spTree>
    <p:extLst>
      <p:ext uri="{BB962C8B-B14F-4D97-AF65-F5344CB8AC3E}">
        <p14:creationId xmlns:p14="http://schemas.microsoft.com/office/powerpoint/2010/main" val="3264081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Shape 11"/>
          <p:cNvSpPr>
            <a:spLocks noGrp="1"/>
          </p:cNvSpPr>
          <p:nvPr>
            <p:ph type="title"/>
          </p:nvPr>
        </p:nvSpPr>
        <p:spPr>
          <a:xfrm>
            <a:off x="1524000" y="1122362"/>
            <a:ext cx="9144000" cy="2387601"/>
          </a:xfrm>
          <a:prstGeom prst="rect">
            <a:avLst/>
          </a:prstGeom>
        </p:spPr>
        <p:txBody>
          <a:bodyPr anchor="b"/>
          <a:lstStyle>
            <a:lvl1pPr algn="ctr">
              <a:defRPr sz="6000"/>
            </a:lvl1pPr>
          </a:lstStyle>
          <a:p>
            <a:r>
              <a:t>Click to edit Master title style</a:t>
            </a:r>
          </a:p>
        </p:txBody>
      </p:sp>
      <p:sp>
        <p:nvSpPr>
          <p:cNvPr id="12" name="Shape 12"/>
          <p:cNvSpPr>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stStyle>
          <a:p>
            <a:r>
              <a:t>Click to edit Master subtitle style</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Shape 101"/>
          <p:cNvSpPr>
            <a:spLocks noGrp="1"/>
          </p:cNvSpPr>
          <p:nvPr>
            <p:ph type="title"/>
          </p:nvPr>
        </p:nvSpPr>
        <p:spPr>
          <a:xfrm>
            <a:off x="8724900" y="365125"/>
            <a:ext cx="2628900" cy="5811838"/>
          </a:xfrm>
          <a:prstGeom prst="rect">
            <a:avLst/>
          </a:prstGeom>
        </p:spPr>
        <p:txBody>
          <a:bodyPr/>
          <a:lstStyle/>
          <a:p>
            <a:r>
              <a:t>Click to edit Master title style</a:t>
            </a:r>
          </a:p>
        </p:txBody>
      </p:sp>
      <p:sp>
        <p:nvSpPr>
          <p:cNvPr id="102" name="Shape 102"/>
          <p:cNvSpPr>
            <a:spLocks noGrp="1"/>
          </p:cNvSpPr>
          <p:nvPr>
            <p:ph type="body" idx="1"/>
          </p:nvPr>
        </p:nvSpPr>
        <p:spPr>
          <a:xfrm>
            <a:off x="838200" y="365125"/>
            <a:ext cx="7734300" cy="5811838"/>
          </a:xfrm>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r>
              <a:t>Click to edit Master title style</a:t>
            </a:r>
          </a:p>
        </p:txBody>
      </p:sp>
      <p:sp>
        <p:nvSpPr>
          <p:cNvPr id="21" name="Shape 21"/>
          <p:cNvSpPr>
            <a:spLocks noGrp="1"/>
          </p:cNvSpPr>
          <p:nvPr>
            <p:ph type="body" idx="1"/>
          </p:nvPr>
        </p:nvSpPr>
        <p:spPr>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22" name="Shape 2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Shape 29"/>
          <p:cNvSpPr>
            <a:spLocks noGrp="1"/>
          </p:cNvSpPr>
          <p:nvPr>
            <p:ph type="title"/>
          </p:nvPr>
        </p:nvSpPr>
        <p:spPr>
          <a:xfrm>
            <a:off x="831850" y="1709738"/>
            <a:ext cx="10515600" cy="2852737"/>
          </a:xfrm>
          <a:prstGeom prst="rect">
            <a:avLst/>
          </a:prstGeom>
        </p:spPr>
        <p:txBody>
          <a:bodyPr anchor="b"/>
          <a:lstStyle>
            <a:lvl1pPr>
              <a:defRPr sz="6000"/>
            </a:lvl1pPr>
          </a:lstStyle>
          <a:p>
            <a:r>
              <a:t>Click to edit Master title style</a:t>
            </a:r>
          </a:p>
        </p:txBody>
      </p:sp>
      <p:sp>
        <p:nvSpPr>
          <p:cNvPr id="30" name="Shape 30"/>
          <p:cNvSpPr>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stStyle>
          <a:p>
            <a:r>
              <a:t>Edit Master text styles</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Shape 38"/>
          <p:cNvSpPr>
            <a:spLocks noGrp="1"/>
          </p:cNvSpPr>
          <p:nvPr>
            <p:ph type="title"/>
          </p:nvPr>
        </p:nvSpPr>
        <p:spPr>
          <a:prstGeom prst="rect">
            <a:avLst/>
          </a:prstGeom>
        </p:spPr>
        <p:txBody>
          <a:bodyPr/>
          <a:lstStyle/>
          <a:p>
            <a:r>
              <a:t>Click to edit Master title style</a:t>
            </a:r>
          </a:p>
        </p:txBody>
      </p:sp>
      <p:sp>
        <p:nvSpPr>
          <p:cNvPr id="39" name="Shape 39"/>
          <p:cNvSpPr>
            <a:spLocks noGrp="1"/>
          </p:cNvSpPr>
          <p:nvPr>
            <p:ph type="body" sz="half" idx="1"/>
          </p:nvPr>
        </p:nvSpPr>
        <p:spPr>
          <a:xfrm>
            <a:off x="838200" y="1825625"/>
            <a:ext cx="5181600" cy="4351338"/>
          </a:xfrm>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40" name="Shape 4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Shape 47"/>
          <p:cNvSpPr>
            <a:spLocks noGrp="1"/>
          </p:cNvSpPr>
          <p:nvPr>
            <p:ph type="title"/>
          </p:nvPr>
        </p:nvSpPr>
        <p:spPr>
          <a:xfrm>
            <a:off x="839787" y="365125"/>
            <a:ext cx="10515601" cy="1325563"/>
          </a:xfrm>
          <a:prstGeom prst="rect">
            <a:avLst/>
          </a:prstGeom>
        </p:spPr>
        <p:txBody>
          <a:bodyPr/>
          <a:lstStyle/>
          <a:p>
            <a:r>
              <a:t>Click to edit Master title style</a:t>
            </a:r>
          </a:p>
        </p:txBody>
      </p:sp>
      <p:sp>
        <p:nvSpPr>
          <p:cNvPr id="48" name="Shape 48"/>
          <p:cNvSpPr>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stStyle>
          <a:p>
            <a:r>
              <a:t>Edit Master text styles</a:t>
            </a:r>
          </a:p>
        </p:txBody>
      </p:sp>
      <p:sp>
        <p:nvSpPr>
          <p:cNvPr id="49" name="Shape 49"/>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Shape 57"/>
          <p:cNvSpPr>
            <a:spLocks noGrp="1"/>
          </p:cNvSpPr>
          <p:nvPr>
            <p:ph type="title"/>
          </p:nvPr>
        </p:nvSpPr>
        <p:spPr>
          <a:prstGeom prst="rect">
            <a:avLst/>
          </a:prstGeom>
        </p:spPr>
        <p:txBody>
          <a:bodyPr/>
          <a:lstStyle/>
          <a:p>
            <a:r>
              <a:t>Click to edit Master title style</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Shape 7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73" name="Shape 73"/>
          <p:cNvSpPr>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Edit Master text styles</a:t>
            </a:r>
          </a:p>
          <a:p>
            <a:pPr lvl="1"/>
            <a:r>
              <a:t>Second level</a:t>
            </a:r>
          </a:p>
          <a:p>
            <a:pPr lvl="2"/>
            <a:r>
              <a:t>Third level</a:t>
            </a:r>
          </a:p>
          <a:p>
            <a:pPr lvl="3"/>
            <a:r>
              <a:t>Fourth level</a:t>
            </a:r>
          </a:p>
          <a:p>
            <a:pPr lvl="4"/>
            <a:r>
              <a:t>Fifth level</a:t>
            </a:r>
          </a:p>
        </p:txBody>
      </p:sp>
      <p:sp>
        <p:nvSpPr>
          <p:cNvPr id="74" name="Shape 74"/>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hape 7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Shape 82"/>
          <p:cNvSpPr>
            <a:spLocks noGrp="1"/>
          </p:cNvSpPr>
          <p:nvPr>
            <p:ph type="title"/>
          </p:nvPr>
        </p:nvSpPr>
        <p:spPr>
          <a:xfrm>
            <a:off x="839787" y="457200"/>
            <a:ext cx="3932239" cy="1600200"/>
          </a:xfrm>
          <a:prstGeom prst="rect">
            <a:avLst/>
          </a:prstGeom>
        </p:spPr>
        <p:txBody>
          <a:bodyPr anchor="b"/>
          <a:lstStyle>
            <a:lvl1pPr>
              <a:defRPr sz="3200"/>
            </a:lvl1pPr>
          </a:lstStyle>
          <a:p>
            <a:r>
              <a:t>Click to edit Master title style</a:t>
            </a:r>
          </a:p>
        </p:txBody>
      </p:sp>
      <p:sp>
        <p:nvSpPr>
          <p:cNvPr id="83" name="Shape 83"/>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Shape 84"/>
          <p:cNvSpPr>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stStyle>
          <a:p>
            <a:r>
              <a:t>Edit Master text styles</a:t>
            </a:r>
          </a:p>
        </p:txBody>
      </p:sp>
      <p:sp>
        <p:nvSpPr>
          <p:cNvPr id="85" name="Shape 8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Shape 92"/>
          <p:cNvSpPr>
            <a:spLocks noGrp="1"/>
          </p:cNvSpPr>
          <p:nvPr>
            <p:ph type="title"/>
          </p:nvPr>
        </p:nvSpPr>
        <p:spPr>
          <a:prstGeom prst="rect">
            <a:avLst/>
          </a:prstGeom>
        </p:spPr>
        <p:txBody>
          <a:bodyPr/>
          <a:lstStyle/>
          <a:p>
            <a:r>
              <a:t>Click to edit Master title style</a:t>
            </a:r>
          </a:p>
        </p:txBody>
      </p:sp>
      <p:sp>
        <p:nvSpPr>
          <p:cNvPr id="93" name="Shape 93"/>
          <p:cNvSpPr>
            <a:spLocks noGrp="1"/>
          </p:cNvSpPr>
          <p:nvPr>
            <p:ph type="body" idx="1"/>
          </p:nvPr>
        </p:nvSpPr>
        <p:spPr>
          <a:prstGeom prst="rect">
            <a:avLst/>
          </a:prstGeom>
        </p:spPr>
        <p:txBody>
          <a:bodyPr/>
          <a:lstStyle/>
          <a:p>
            <a:r>
              <a:t>Edit Master text styles</a:t>
            </a:r>
          </a:p>
          <a:p>
            <a:pPr lvl="1"/>
            <a:r>
              <a:t>Second level</a:t>
            </a:r>
          </a:p>
          <a:p>
            <a:pPr lvl="2"/>
            <a:r>
              <a:t>Third level</a:t>
            </a:r>
          </a:p>
          <a:p>
            <a:pPr lvl="3"/>
            <a:r>
              <a:t>Fourth level</a:t>
            </a:r>
          </a:p>
          <a:p>
            <a:pPr lvl="4"/>
            <a:r>
              <a:t>Fifth level</a:t>
            </a:r>
          </a:p>
        </p:txBody>
      </p:sp>
      <p:sp>
        <p:nvSpPr>
          <p:cNvPr id="94" name="Shape 9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838200" y="365125"/>
            <a:ext cx="10515600" cy="1325563"/>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Click to edit Master title style</a:t>
            </a:r>
          </a:p>
        </p:txBody>
      </p:sp>
      <p:sp>
        <p:nvSpPr>
          <p:cNvPr id="3" name="Shape 3"/>
          <p:cNvSpPr>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Edit Master text styles</a:t>
            </a:r>
          </a:p>
          <a:p>
            <a:pPr lvl="1"/>
            <a:r>
              <a:t>Second level</a:t>
            </a:r>
          </a:p>
          <a:p>
            <a:pPr lvl="2"/>
            <a:r>
              <a:t>Third level</a:t>
            </a:r>
          </a:p>
          <a:p>
            <a:pPr lvl="3"/>
            <a:r>
              <a:t>Fourth level</a:t>
            </a:r>
          </a:p>
          <a:p>
            <a:pPr lvl="4"/>
            <a:r>
              <a:t>Fifth level</a:t>
            </a:r>
          </a:p>
        </p:txBody>
      </p:sp>
      <p:sp>
        <p:nvSpPr>
          <p:cNvPr id="4" name="Shape 4"/>
          <p:cNvSpPr>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jpeg"/><Relationship Id="rId4" Type="http://schemas.openxmlformats.org/officeDocument/2006/relationships/image" Target="../media/image13.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6.jpeg"/><Relationship Id="rId4" Type="http://schemas.openxmlformats.org/officeDocument/2006/relationships/image" Target="../media/image1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385321" y="88529"/>
            <a:ext cx="11421358" cy="6709529"/>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r>
              <a:rPr lang="en-GB" sz="3600" b="1" dirty="0">
                <a:solidFill>
                  <a:schemeClr val="bg1"/>
                </a:solidFill>
                <a:latin typeface="Arial" panose="020B0604020202020204" pitchFamily="34" charset="0"/>
                <a:cs typeface="Arial" panose="020B0604020202020204" pitchFamily="34" charset="0"/>
              </a:rPr>
              <a:t>PowerPoint template to accompany the Rainbow Laces 2022 lesson pack for:</a:t>
            </a:r>
          </a:p>
          <a:p>
            <a:endParaRPr lang="en-GB" sz="2000" dirty="0">
              <a:solidFill>
                <a:schemeClr val="bg1"/>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Key Stage 4 and Post-16 – England and Wales</a:t>
            </a:r>
          </a:p>
          <a:p>
            <a:pPr marL="342900" indent="-342900">
              <a:buFont typeface="Arial" panose="020B0604020202020204" pitchFamily="34" charset="0"/>
              <a:buChar char="•"/>
            </a:pPr>
            <a:r>
              <a:rPr lang="en-GB" sz="1600" dirty="0">
                <a:solidFill>
                  <a:schemeClr val="bg1"/>
                </a:solidFill>
                <a:latin typeface="Arial" panose="020B0604020202020204" pitchFamily="34" charset="0"/>
                <a:cs typeface="Arial" panose="020B0604020202020204" pitchFamily="34" charset="0"/>
              </a:rPr>
              <a:t>S4 to S6 - Scotland</a:t>
            </a:r>
          </a:p>
          <a:p>
            <a:endParaRPr lang="en-US" sz="20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40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2000" dirty="0">
              <a:solidFill>
                <a:schemeClr val="bg1"/>
              </a:solidFill>
              <a:latin typeface="Arial" panose="020B0604020202020204" pitchFamily="34" charset="0"/>
              <a:cs typeface="Arial" panose="020B0604020202020204" pitchFamily="34" charset="0"/>
            </a:endParaRPr>
          </a:p>
          <a:p>
            <a:r>
              <a:rPr lang="en-US" sz="1400" b="1" dirty="0">
                <a:solidFill>
                  <a:schemeClr val="bg1"/>
                </a:solidFill>
                <a:latin typeface="Arial" panose="020B0604020202020204" pitchFamily="34" charset="0"/>
                <a:cs typeface="Arial" panose="020B0604020202020204" pitchFamily="34" charset="0"/>
              </a:rPr>
              <a:t>Who are Stonewall?</a:t>
            </a:r>
          </a:p>
          <a:p>
            <a:r>
              <a:rPr lang="en-GB" sz="140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400" dirty="0">
              <a:solidFill>
                <a:schemeClr val="bg1"/>
              </a:solidFill>
              <a:latin typeface="Arial" panose="020B0604020202020204" pitchFamily="34" charset="0"/>
              <a:cs typeface="Arial" panose="020B0604020202020204" pitchFamily="34" charset="0"/>
            </a:endParaRPr>
          </a:p>
          <a:p>
            <a:r>
              <a:rPr lang="en-GB" sz="1400" dirty="0">
                <a:solidFill>
                  <a:schemeClr val="bg1"/>
                </a:solidFill>
                <a:latin typeface="Arial" panose="020B0604020202020204" pitchFamily="34" charset="0"/>
                <a:cs typeface="Arial" panose="020B0604020202020204" pitchFamily="34" charset="0"/>
              </a:rPr>
              <a:t>Registered Charity No 1101255 (England and Wales) and SC039681 (Scotland)</a:t>
            </a:r>
            <a:endParaRPr lang="en-US" sz="1400" dirty="0">
              <a:solidFill>
                <a:schemeClr val="bg1"/>
              </a:solidFill>
              <a:latin typeface="Arial" panose="020B0604020202020204" pitchFamily="34" charset="0"/>
              <a:cs typeface="Arial" panose="020B0604020202020204" pitchFamily="34" charset="0"/>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253F2E7-865C-4411-97AE-2B0D5EAA29DC}"/>
              </a:ext>
            </a:extLst>
          </p:cNvPr>
          <p:cNvSpPr txBox="1"/>
          <p:nvPr/>
        </p:nvSpPr>
        <p:spPr>
          <a:xfrm>
            <a:off x="260921" y="369920"/>
            <a:ext cx="11197331"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sp>
        <p:nvSpPr>
          <p:cNvPr id="5" name="TextBox 4">
            <a:extLst>
              <a:ext uri="{FF2B5EF4-FFF2-40B4-BE49-F238E27FC236}">
                <a16:creationId xmlns:a16="http://schemas.microsoft.com/office/drawing/2014/main" id="{CE01822A-9194-4817-A38D-EFD4A95270C0}"/>
              </a:ext>
            </a:extLst>
          </p:cNvPr>
          <p:cNvSpPr txBox="1"/>
          <p:nvPr/>
        </p:nvSpPr>
        <p:spPr>
          <a:xfrm>
            <a:off x="378785" y="1293104"/>
            <a:ext cx="11197329" cy="3170099"/>
          </a:xfrm>
          <a:prstGeom prst="rect">
            <a:avLst/>
          </a:prstGeom>
          <a:noFill/>
        </p:spPr>
        <p:txBody>
          <a:bodyPr wrap="square" rtlCol="0">
            <a:spAutoFit/>
          </a:bodyPr>
          <a:lstStyle/>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43% of </a:t>
            </a:r>
            <a:r>
              <a:rPr lang="en-US" sz="2000" dirty="0">
                <a:latin typeface="Arial" panose="020B0604020202020204" pitchFamily="34" charset="0"/>
                <a:cs typeface="Arial" panose="020B0604020202020204" pitchFamily="34" charset="0"/>
              </a:rPr>
              <a:t>LGBT people think public sporting events aren’t a welcoming space for LGBT people.</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One in ten LGBT people who attended a live sporting event in the last year experienced discrimination because of their sexual orientation and/or gender identity.</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38% of trans people avoid going to the gym or participating in sports groups because of fear of discrimination and harassment</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11% of LGBT people have been discriminated against while exercising at a fitness club or taking part in group sport in the last year</a:t>
            </a:r>
          </a:p>
        </p:txBody>
      </p:sp>
    </p:spTree>
    <p:extLst>
      <p:ext uri="{BB962C8B-B14F-4D97-AF65-F5344CB8AC3E}">
        <p14:creationId xmlns:p14="http://schemas.microsoft.com/office/powerpoint/2010/main" val="3357657635"/>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sp>
        <p:nvSpPr>
          <p:cNvPr id="7" name="TextBox 6">
            <a:extLst>
              <a:ext uri="{FF2B5EF4-FFF2-40B4-BE49-F238E27FC236}">
                <a16:creationId xmlns:a16="http://schemas.microsoft.com/office/drawing/2014/main" id="{97D57B5F-55C6-4957-B617-AAB4911DFF02}"/>
              </a:ext>
            </a:extLst>
          </p:cNvPr>
          <p:cNvSpPr txBox="1"/>
          <p:nvPr/>
        </p:nvSpPr>
        <p:spPr>
          <a:xfrm>
            <a:off x="4041939" y="1925023"/>
            <a:ext cx="7421055" cy="3416320"/>
          </a:xfrm>
          <a:prstGeom prst="rect">
            <a:avLst/>
          </a:prstGeom>
          <a:noFill/>
        </p:spPr>
        <p:txBody>
          <a:bodyPr wrap="square" rtlCol="0">
            <a:spAutoFit/>
          </a:bodyPr>
          <a:lstStyle/>
          <a:p>
            <a:r>
              <a:rPr lang="en-US" sz="2400" dirty="0" err="1">
                <a:latin typeface="Arial" panose="020B0604020202020204" pitchFamily="34" charset="0"/>
                <a:cs typeface="Arial" panose="020B0604020202020204" pitchFamily="34" charset="0"/>
              </a:rPr>
              <a:t>Stonewall’s</a:t>
            </a:r>
            <a:r>
              <a:rPr lang="en-US" sz="2400" dirty="0">
                <a:latin typeface="Arial" panose="020B0604020202020204" pitchFamily="34" charset="0"/>
                <a:cs typeface="Arial" panose="020B0604020202020204" pitchFamily="34" charset="0"/>
              </a:rPr>
              <a:t> Rainbow Laces Campaign works towards making sport everyone’s game.</a:t>
            </a: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Why might this campaign be needed?</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What might the impact of homophobia, biphobia and transphobia in sport be?</a:t>
            </a:r>
            <a:endParaRPr lang="en-GB" sz="2400" dirty="0">
              <a:latin typeface="Arial" panose="020B0604020202020204" pitchFamily="34" charset="0"/>
              <a:cs typeface="Arial" panose="020B0604020202020204" pitchFamily="34" charset="0"/>
            </a:endParaRPr>
          </a:p>
        </p:txBody>
      </p:sp>
      <p:pic>
        <p:nvPicPr>
          <p:cNvPr id="8" name="Picture 2" descr="Image result for rainbow laces campaign wembley">
            <a:extLst>
              <a:ext uri="{FF2B5EF4-FFF2-40B4-BE49-F238E27FC236}">
                <a16:creationId xmlns:a16="http://schemas.microsoft.com/office/drawing/2014/main" id="{0A4EF756-339B-45C9-926E-2494F14F6413}"/>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21289" y="1659313"/>
            <a:ext cx="30480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6" descr="Image result for rainbow laces hockey">
            <a:extLst>
              <a:ext uri="{FF2B5EF4-FFF2-40B4-BE49-F238E27FC236}">
                <a16:creationId xmlns:a16="http://schemas.microsoft.com/office/drawing/2014/main" id="{6E39A22A-B781-47C6-941C-9BAE1D097800}"/>
              </a:ext>
            </a:extLst>
          </p:cNvPr>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621289" y="3545610"/>
            <a:ext cx="3045817" cy="17145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026B8A69-C8C8-41CF-9C67-730A46191A98}"/>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spTree>
    <p:extLst>
      <p:ext uri="{BB962C8B-B14F-4D97-AF65-F5344CB8AC3E}">
        <p14:creationId xmlns:p14="http://schemas.microsoft.com/office/powerpoint/2010/main" val="293270033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217F004-2AE9-4026-9880-E4C203220F4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24136" y="2117519"/>
            <a:ext cx="3416321" cy="3416321"/>
          </a:xfrm>
          <a:prstGeom prst="rect">
            <a:avLst/>
          </a:prstGeom>
        </p:spPr>
      </p:pic>
      <p:sp>
        <p:nvSpPr>
          <p:cNvPr id="6" name="TextBox 5">
            <a:extLst>
              <a:ext uri="{FF2B5EF4-FFF2-40B4-BE49-F238E27FC236}">
                <a16:creationId xmlns:a16="http://schemas.microsoft.com/office/drawing/2014/main" id="{CAED4866-F333-4C53-8DCD-C5A1367E4F2D}"/>
              </a:ext>
            </a:extLst>
          </p:cNvPr>
          <p:cNvSpPr txBox="1"/>
          <p:nvPr/>
        </p:nvSpPr>
        <p:spPr>
          <a:xfrm>
            <a:off x="4024486" y="2397682"/>
            <a:ext cx="8114208" cy="2308324"/>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Create a news report.</a:t>
            </a:r>
          </a:p>
          <a:p>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You should: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Highlight the impact of homophobia, biphobia and transphobia in sport</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Use the Stonewall statistics to support your argument</a:t>
            </a:r>
          </a:p>
        </p:txBody>
      </p:sp>
      <p:sp>
        <p:nvSpPr>
          <p:cNvPr id="7" name="TextBox 6">
            <a:extLst>
              <a:ext uri="{FF2B5EF4-FFF2-40B4-BE49-F238E27FC236}">
                <a16:creationId xmlns:a16="http://schemas.microsoft.com/office/drawing/2014/main" id="{AA222340-8C68-43B9-B1B1-4A7457F1934E}"/>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spTree>
    <p:extLst>
      <p:ext uri="{BB962C8B-B14F-4D97-AF65-F5344CB8AC3E}">
        <p14:creationId xmlns:p14="http://schemas.microsoft.com/office/powerpoint/2010/main" val="350986699"/>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8F909B0-C4A7-486B-B504-84544DB2B5F7}"/>
              </a:ext>
            </a:extLst>
          </p:cNvPr>
          <p:cNvSpPr txBox="1"/>
          <p:nvPr/>
        </p:nvSpPr>
        <p:spPr>
          <a:xfrm>
            <a:off x="3929462" y="2588983"/>
            <a:ext cx="7337083"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Let’s make sport everyone’s game.</a:t>
            </a:r>
          </a:p>
        </p:txBody>
      </p:sp>
      <p:pic>
        <p:nvPicPr>
          <p:cNvPr id="6" name="Picture 5">
            <a:extLst>
              <a:ext uri="{FF2B5EF4-FFF2-40B4-BE49-F238E27FC236}">
                <a16:creationId xmlns:a16="http://schemas.microsoft.com/office/drawing/2014/main" id="{ACF3C614-018F-4C33-A82D-5341D7319F9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338650" y="2146546"/>
            <a:ext cx="3387293" cy="3387293"/>
          </a:xfrm>
          <a:prstGeom prst="rect">
            <a:avLst/>
          </a:prstGeom>
        </p:spPr>
      </p:pic>
      <p:sp>
        <p:nvSpPr>
          <p:cNvPr id="7" name="TextBox 6">
            <a:extLst>
              <a:ext uri="{FF2B5EF4-FFF2-40B4-BE49-F238E27FC236}">
                <a16:creationId xmlns:a16="http://schemas.microsoft.com/office/drawing/2014/main" id="{1070F3AC-D59C-4306-BB3E-CBEC456D71E2}"/>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spTree>
    <p:extLst>
      <p:ext uri="{BB962C8B-B14F-4D97-AF65-F5344CB8AC3E}">
        <p14:creationId xmlns:p14="http://schemas.microsoft.com/office/powerpoint/2010/main" val="1262125028"/>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4F9BBB0-6F35-4D25-9CD9-F5119BC6976C}"/>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50214" y="1900119"/>
            <a:ext cx="4062143" cy="4062143"/>
          </a:xfrm>
          <a:prstGeom prst="rect">
            <a:avLst/>
          </a:prstGeom>
        </p:spPr>
      </p:pic>
      <p:sp>
        <p:nvSpPr>
          <p:cNvPr id="11" name="TextBox 10">
            <a:extLst>
              <a:ext uri="{FF2B5EF4-FFF2-40B4-BE49-F238E27FC236}">
                <a16:creationId xmlns:a16="http://schemas.microsoft.com/office/drawing/2014/main" id="{D961C802-8F2E-418B-AB58-2AC302FF4067}"/>
              </a:ext>
            </a:extLst>
          </p:cNvPr>
          <p:cNvSpPr txBox="1"/>
          <p:nvPr/>
        </p:nvSpPr>
        <p:spPr>
          <a:xfrm>
            <a:off x="260921" y="369920"/>
            <a:ext cx="7337083" cy="830997"/>
          </a:xfrm>
          <a:prstGeom prst="rect">
            <a:avLst/>
          </a:prstGeom>
          <a:noFill/>
        </p:spPr>
        <p:txBody>
          <a:bodyPr wrap="square" rtlCol="0">
            <a:spAutoFit/>
          </a:bodyPr>
          <a:lstStyle/>
          <a:p>
            <a:r>
              <a:rPr lang="en-US" sz="2400" u="sng" dirty="0">
                <a:latin typeface="Arial" panose="020B0604020202020204" pitchFamily="34" charset="0"/>
                <a:cs typeface="Arial" panose="020B0604020202020204" pitchFamily="34" charset="0"/>
              </a:rPr>
              <a:t>LO: To be able to use statistics to support an argument</a:t>
            </a:r>
          </a:p>
        </p:txBody>
      </p:sp>
    </p:spTree>
    <p:extLst>
      <p:ext uri="{BB962C8B-B14F-4D97-AF65-F5344CB8AC3E}">
        <p14:creationId xmlns:p14="http://schemas.microsoft.com/office/powerpoint/2010/main" val="193487386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2628865" y="1756263"/>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sp>
        <p:nvSpPr>
          <p:cNvPr id="20" name="TextBox 19">
            <a:extLst>
              <a:ext uri="{FF2B5EF4-FFF2-40B4-BE49-F238E27FC236}">
                <a16:creationId xmlns:a16="http://schemas.microsoft.com/office/drawing/2014/main" id="{A23A9092-D793-491C-86EC-345F696BAB08}"/>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pic>
        <p:nvPicPr>
          <p:cNvPr id="21" name="Picture 20">
            <a:extLst>
              <a:ext uri="{FF2B5EF4-FFF2-40B4-BE49-F238E27FC236}">
                <a16:creationId xmlns:a16="http://schemas.microsoft.com/office/drawing/2014/main" id="{525CC053-8EC7-4605-B08D-F71B90F30D1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674687" y="3181816"/>
            <a:ext cx="1847489" cy="1447200"/>
          </a:xfrm>
          <a:prstGeom prst="rect">
            <a:avLst/>
          </a:prstGeom>
        </p:spPr>
      </p:pic>
      <p:pic>
        <p:nvPicPr>
          <p:cNvPr id="22" name="Picture 21" descr="A picture containing person, grass, soccer, field&#10;&#10;Description automatically generated">
            <a:extLst>
              <a:ext uri="{FF2B5EF4-FFF2-40B4-BE49-F238E27FC236}">
                <a16:creationId xmlns:a16="http://schemas.microsoft.com/office/drawing/2014/main" id="{19C2D54A-84A6-415B-B6F1-0B1A4377FE5A}"/>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479699" y="3176270"/>
            <a:ext cx="1194988" cy="1447200"/>
          </a:xfrm>
          <a:prstGeom prst="rect">
            <a:avLst/>
          </a:prstGeom>
        </p:spPr>
      </p:pic>
      <p:pic>
        <p:nvPicPr>
          <p:cNvPr id="23" name="Picture 22">
            <a:extLst>
              <a:ext uri="{FF2B5EF4-FFF2-40B4-BE49-F238E27FC236}">
                <a16:creationId xmlns:a16="http://schemas.microsoft.com/office/drawing/2014/main" id="{96D56F08-ECF9-4A48-83C0-A3783677AFFE}"/>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8147254" y="3181816"/>
            <a:ext cx="1847489" cy="1447200"/>
          </a:xfrm>
          <a:prstGeom prst="rect">
            <a:avLst/>
          </a:prstGeom>
        </p:spPr>
      </p:pic>
      <p:pic>
        <p:nvPicPr>
          <p:cNvPr id="24" name="Picture 23">
            <a:extLst>
              <a:ext uri="{FF2B5EF4-FFF2-40B4-BE49-F238E27FC236}">
                <a16:creationId xmlns:a16="http://schemas.microsoft.com/office/drawing/2014/main" id="{6DD61C1E-45A5-42EF-966E-D39515812604}"/>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1485791" y="1756263"/>
            <a:ext cx="1841129" cy="1447763"/>
          </a:xfrm>
          <a:prstGeom prst="rect">
            <a:avLst/>
          </a:prstGeom>
        </p:spPr>
      </p:pic>
      <p:pic>
        <p:nvPicPr>
          <p:cNvPr id="25" name="Picture 24">
            <a:extLst>
              <a:ext uri="{FF2B5EF4-FFF2-40B4-BE49-F238E27FC236}">
                <a16:creationId xmlns:a16="http://schemas.microsoft.com/office/drawing/2014/main" id="{D41F49DB-ED4D-43E5-BF65-7ACAA25A3896}"/>
              </a:ext>
            </a:extLst>
          </p:cNvPr>
          <p:cNvPicPr>
            <a:picLocks noChangeAspect="1"/>
          </p:cNvPicPr>
          <p:nvPr/>
        </p:nvPicPr>
        <p:blipFill rotWithShape="1">
          <a:blip r:embed="rId7" cstate="print">
            <a:extLst>
              <a:ext uri="{28A0092B-C50C-407E-A947-70E740481C1C}">
                <a14:useLocalDpi xmlns:a14="http://schemas.microsoft.com/office/drawing/2010/main"/>
              </a:ext>
            </a:extLst>
          </a:blip>
          <a:srcRect/>
          <a:stretch/>
        </p:blipFill>
        <p:spPr>
          <a:xfrm>
            <a:off x="6336946" y="3187362"/>
            <a:ext cx="1841127" cy="1450957"/>
          </a:xfrm>
          <a:prstGeom prst="rect">
            <a:avLst/>
          </a:prstGeom>
        </p:spPr>
      </p:pic>
      <p:pic>
        <p:nvPicPr>
          <p:cNvPr id="26" name="Picture 25" descr="A person holding a basketball&#10;&#10;Description automatically generated">
            <a:extLst>
              <a:ext uri="{FF2B5EF4-FFF2-40B4-BE49-F238E27FC236}">
                <a16:creationId xmlns:a16="http://schemas.microsoft.com/office/drawing/2014/main" id="{A74C2B05-0F95-409A-BDB0-43BF945F5486}"/>
              </a:ext>
            </a:extLst>
          </p:cNvPr>
          <p:cNvPicPr>
            <a:picLocks noChangeAspect="1"/>
          </p:cNvPicPr>
          <p:nvPr/>
        </p:nvPicPr>
        <p:blipFill rotWithShape="1">
          <a:blip r:embed="rId8" cstate="screen">
            <a:extLst>
              <a:ext uri="{28A0092B-C50C-407E-A947-70E740481C1C}">
                <a14:useLocalDpi xmlns:a14="http://schemas.microsoft.com/office/drawing/2010/main"/>
              </a:ext>
            </a:extLst>
          </a:blip>
          <a:srcRect/>
          <a:stretch/>
        </p:blipFill>
        <p:spPr>
          <a:xfrm>
            <a:off x="8155143" y="1761809"/>
            <a:ext cx="1839600" cy="1447200"/>
          </a:xfrm>
          <a:prstGeom prst="rect">
            <a:avLst/>
          </a:prstGeom>
        </p:spPr>
      </p:pic>
      <p:pic>
        <p:nvPicPr>
          <p:cNvPr id="27" name="Picture 26" descr="A person in a yellow shirt riding a bicycle&#10;&#10;Description automatically generated with low confidence">
            <a:extLst>
              <a:ext uri="{FF2B5EF4-FFF2-40B4-BE49-F238E27FC236}">
                <a16:creationId xmlns:a16="http://schemas.microsoft.com/office/drawing/2014/main" id="{D50EE799-0137-4433-A0EB-D6A2655ED6F3}"/>
              </a:ext>
            </a:extLst>
          </p:cNvPr>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7015800" y="1756263"/>
            <a:ext cx="1162273" cy="1447200"/>
          </a:xfrm>
          <a:prstGeom prst="rect">
            <a:avLst/>
          </a:prstGeom>
        </p:spPr>
      </p:pic>
      <p:pic>
        <p:nvPicPr>
          <p:cNvPr id="28" name="Picture 27" descr="A picture containing person, sport, athletic game, grass&#10;&#10;Description automatically generated">
            <a:extLst>
              <a:ext uri="{FF2B5EF4-FFF2-40B4-BE49-F238E27FC236}">
                <a16:creationId xmlns:a16="http://schemas.microsoft.com/office/drawing/2014/main" id="{D089A57E-576A-4CE2-A3AE-4B61A0D6BC2A}"/>
              </a:ext>
            </a:extLst>
          </p:cNvPr>
          <p:cNvPicPr>
            <a:picLocks noChangeAspect="1"/>
          </p:cNvPicPr>
          <p:nvPr/>
        </p:nvPicPr>
        <p:blipFill rotWithShape="1">
          <a:blip r:embed="rId10" cstate="screen">
            <a:extLst>
              <a:ext uri="{28A0092B-C50C-407E-A947-70E740481C1C}">
                <a14:useLocalDpi xmlns:a14="http://schemas.microsoft.com/office/drawing/2010/main"/>
              </a:ext>
            </a:extLst>
          </a:blip>
          <a:srcRect/>
          <a:stretch/>
        </p:blipFill>
        <p:spPr>
          <a:xfrm>
            <a:off x="4512938" y="3187362"/>
            <a:ext cx="1841127" cy="1447200"/>
          </a:xfrm>
          <a:prstGeom prst="rect">
            <a:avLst/>
          </a:prstGeom>
        </p:spPr>
      </p:pic>
      <p:pic>
        <p:nvPicPr>
          <p:cNvPr id="29" name="Picture 28" descr="A picture containing person, grass, outdoor, player&#10;&#10;Description automatically generated">
            <a:extLst>
              <a:ext uri="{FF2B5EF4-FFF2-40B4-BE49-F238E27FC236}">
                <a16:creationId xmlns:a16="http://schemas.microsoft.com/office/drawing/2014/main" id="{C3A0F44D-6942-438B-9BB5-1BF5DF876751}"/>
              </a:ext>
            </a:extLst>
          </p:cNvPr>
          <p:cNvPicPr>
            <a:picLocks noChangeAspect="1"/>
          </p:cNvPicPr>
          <p:nvPr/>
        </p:nvPicPr>
        <p:blipFill rotWithShape="1">
          <a:blip r:embed="rId11" cstate="screen">
            <a:extLst>
              <a:ext uri="{28A0092B-C50C-407E-A947-70E740481C1C}">
                <a14:useLocalDpi xmlns:a14="http://schemas.microsoft.com/office/drawing/2010/main"/>
              </a:ext>
            </a:extLst>
          </a:blip>
          <a:srcRect/>
          <a:stretch/>
        </p:blipFill>
        <p:spPr>
          <a:xfrm>
            <a:off x="5176200" y="1761809"/>
            <a:ext cx="1839600" cy="1442217"/>
          </a:xfrm>
          <a:prstGeom prst="rect">
            <a:avLst/>
          </a:prstGeom>
        </p:spPr>
      </p:pic>
      <p:pic>
        <p:nvPicPr>
          <p:cNvPr id="30" name="Picture 29" descr="A picture containing clothing&#10;&#10;Description automatically generated">
            <a:extLst>
              <a:ext uri="{FF2B5EF4-FFF2-40B4-BE49-F238E27FC236}">
                <a16:creationId xmlns:a16="http://schemas.microsoft.com/office/drawing/2014/main" id="{6A41CE71-A15A-4D46-BEF5-1D56E883F3BE}"/>
              </a:ext>
            </a:extLst>
          </p:cNvPr>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3335071" y="1756826"/>
            <a:ext cx="1841130" cy="1447200"/>
          </a:xfrm>
          <a:prstGeom prst="rect">
            <a:avLst/>
          </a:prstGeom>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pic>
        <p:nvPicPr>
          <p:cNvPr id="8" name="Picture 7">
            <a:extLst>
              <a:ext uri="{FF2B5EF4-FFF2-40B4-BE49-F238E27FC236}">
                <a16:creationId xmlns:a16="http://schemas.microsoft.com/office/drawing/2014/main" id="{D2609FEA-4AF0-403C-84C6-FB009B6A873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398959" y="1943983"/>
            <a:ext cx="1841129" cy="1353877"/>
          </a:xfrm>
          <a:prstGeom prst="rect">
            <a:avLst/>
          </a:prstGeom>
        </p:spPr>
      </p:pic>
      <p:sp>
        <p:nvSpPr>
          <p:cNvPr id="12" name="TextBox 11">
            <a:extLst>
              <a:ext uri="{FF2B5EF4-FFF2-40B4-BE49-F238E27FC236}">
                <a16:creationId xmlns:a16="http://schemas.microsoft.com/office/drawing/2014/main" id="{153E0CA6-8F96-463E-8A4E-8DD5C1C64A38}"/>
              </a:ext>
            </a:extLst>
          </p:cNvPr>
          <p:cNvSpPr txBox="1"/>
          <p:nvPr/>
        </p:nvSpPr>
        <p:spPr>
          <a:xfrm>
            <a:off x="8295397" y="1861571"/>
            <a:ext cx="3252438" cy="113877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Lizzie Williams is a wheelchair racer. She competes for Britain. Lizzie also happens to be a lesbian. </a:t>
            </a:r>
            <a:endParaRPr lang="en-GB" sz="17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BEFAA5F4-2373-4C93-8EBA-5871D3C7C676}"/>
              </a:ext>
            </a:extLst>
          </p:cNvPr>
          <p:cNvSpPr txBox="1"/>
          <p:nvPr/>
        </p:nvSpPr>
        <p:spPr>
          <a:xfrm>
            <a:off x="2711846" y="4172648"/>
            <a:ext cx="3384154" cy="140038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Jake Daniels plays football for Blackpool. As well as making his first team debut in 2022, he came out as gay in an interview with Sky Sports.</a:t>
            </a:r>
            <a:endParaRPr lang="en-GB" sz="17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A6206659-3654-45F7-8F2D-B0BC12E525ED}"/>
              </a:ext>
            </a:extLst>
          </p:cNvPr>
          <p:cNvSpPr txBox="1"/>
          <p:nvPr/>
        </p:nvSpPr>
        <p:spPr>
          <a:xfrm>
            <a:off x="8295397" y="4085718"/>
            <a:ext cx="3373266" cy="830997"/>
          </a:xfrm>
          <a:prstGeom prst="rect">
            <a:avLst/>
          </a:prstGeom>
          <a:noFill/>
        </p:spPr>
        <p:txBody>
          <a:bodyPr wrap="square" rtlCol="0">
            <a:spAutoFit/>
          </a:bodyPr>
          <a:lstStyle/>
          <a:p>
            <a:r>
              <a:rPr lang="en-US" sz="1600" dirty="0" err="1">
                <a:latin typeface="Arial" panose="020B0604020202020204" pitchFamily="34" charset="0"/>
                <a:cs typeface="Arial" panose="020B0604020202020204" pitchFamily="34" charset="0"/>
              </a:rPr>
              <a:t>Layshia</a:t>
            </a:r>
            <a:r>
              <a:rPr lang="en-US" sz="1600" dirty="0">
                <a:latin typeface="Arial" panose="020B0604020202020204" pitchFamily="34" charset="0"/>
                <a:cs typeface="Arial" panose="020B0604020202020204" pitchFamily="34" charset="0"/>
              </a:rPr>
              <a:t> Clarendon is a basketball player. </a:t>
            </a:r>
            <a:r>
              <a:rPr lang="en-US" sz="1600" dirty="0" err="1">
                <a:latin typeface="Arial" panose="020B0604020202020204" pitchFamily="34" charset="0"/>
                <a:cs typeface="Arial" panose="020B0604020202020204" pitchFamily="34" charset="0"/>
              </a:rPr>
              <a:t>Layshia</a:t>
            </a:r>
            <a:r>
              <a:rPr lang="en-US" sz="1600" dirty="0">
                <a:latin typeface="Arial" panose="020B0604020202020204" pitchFamily="34" charset="0"/>
                <a:cs typeface="Arial" panose="020B0604020202020204" pitchFamily="34" charset="0"/>
              </a:rPr>
              <a:t> is non-binary and lives with their wife and child.</a:t>
            </a:r>
            <a:endParaRPr lang="en-GB" sz="16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C16F0495-EF84-4022-A978-66306C614856}"/>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sp>
        <p:nvSpPr>
          <p:cNvPr id="16" name="TextBox 15">
            <a:extLst>
              <a:ext uri="{FF2B5EF4-FFF2-40B4-BE49-F238E27FC236}">
                <a16:creationId xmlns:a16="http://schemas.microsoft.com/office/drawing/2014/main" id="{528DAC09-BF42-477D-B354-E5F5B505A4BC}"/>
              </a:ext>
            </a:extLst>
          </p:cNvPr>
          <p:cNvSpPr txBox="1"/>
          <p:nvPr/>
        </p:nvSpPr>
        <p:spPr>
          <a:xfrm>
            <a:off x="2711846" y="1887018"/>
            <a:ext cx="3081196" cy="2031325"/>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Beth Mead plays football for England. </a:t>
            </a:r>
            <a:r>
              <a:rPr lang="en-GB" sz="1800" dirty="0">
                <a:effectLst/>
                <a:latin typeface="Arial" panose="020B0604020202020204" pitchFamily="34" charset="0"/>
                <a:ea typeface="Calibri" panose="020F0502020204030204" pitchFamily="34" charset="0"/>
              </a:rPr>
              <a:t>As the top goal scorer during the 2022 European Championships, Beth was named player of the tournament. She’s also gay.</a:t>
            </a:r>
            <a:endParaRPr lang="en-GB" dirty="0">
              <a:latin typeface="Arial" panose="020B0604020202020204" pitchFamily="34" charset="0"/>
              <a:cs typeface="Arial" panose="020B0604020202020204" pitchFamily="34" charset="0"/>
            </a:endParaRPr>
          </a:p>
        </p:txBody>
      </p:sp>
      <p:pic>
        <p:nvPicPr>
          <p:cNvPr id="17" name="Picture 16" descr="A picture containing person, sport, athletic game, grass&#10;&#10;Description automatically generated">
            <a:extLst>
              <a:ext uri="{FF2B5EF4-FFF2-40B4-BE49-F238E27FC236}">
                <a16:creationId xmlns:a16="http://schemas.microsoft.com/office/drawing/2014/main" id="{6DE4815E-8B77-46A6-B20F-B48DC0210951}"/>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53878" y="1925419"/>
            <a:ext cx="1841127" cy="1447200"/>
          </a:xfrm>
          <a:prstGeom prst="rect">
            <a:avLst/>
          </a:prstGeom>
        </p:spPr>
      </p:pic>
      <p:pic>
        <p:nvPicPr>
          <p:cNvPr id="18" name="Picture 17" descr="A picture containing person, grass, soccer, field&#10;&#10;Description automatically generated">
            <a:extLst>
              <a:ext uri="{FF2B5EF4-FFF2-40B4-BE49-F238E27FC236}">
                <a16:creationId xmlns:a16="http://schemas.microsoft.com/office/drawing/2014/main" id="{9642C3AB-14F6-4502-ABCE-7059AFAC9537}"/>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85471" y="4123250"/>
            <a:ext cx="1194988" cy="1447200"/>
          </a:xfrm>
          <a:prstGeom prst="rect">
            <a:avLst/>
          </a:prstGeom>
        </p:spPr>
      </p:pic>
      <p:pic>
        <p:nvPicPr>
          <p:cNvPr id="19" name="Picture 18" descr="A person holding a basketball&#10;&#10;Description automatically generated">
            <a:extLst>
              <a:ext uri="{FF2B5EF4-FFF2-40B4-BE49-F238E27FC236}">
                <a16:creationId xmlns:a16="http://schemas.microsoft.com/office/drawing/2014/main" id="{565B6D31-5247-4668-BDDF-2FD2710E4530}"/>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416935" y="4085718"/>
            <a:ext cx="1839600" cy="1447200"/>
          </a:xfrm>
          <a:prstGeom prst="rect">
            <a:avLst/>
          </a:prstGeom>
        </p:spPr>
      </p:pic>
    </p:spTree>
    <p:extLst>
      <p:ext uri="{BB962C8B-B14F-4D97-AF65-F5344CB8AC3E}">
        <p14:creationId xmlns:p14="http://schemas.microsoft.com/office/powerpoint/2010/main" val="2299361373"/>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90D3423D-20F6-4123-8252-DB2A16BCCC27}"/>
              </a:ext>
            </a:extLst>
          </p:cNvPr>
          <p:cNvSpPr txBox="1"/>
          <p:nvPr/>
        </p:nvSpPr>
        <p:spPr>
          <a:xfrm>
            <a:off x="2443462" y="1861908"/>
            <a:ext cx="3411428"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Stacey Frances-Bayman has played netball for England. Her wife is also a netball player.</a:t>
            </a:r>
            <a:endParaRPr lang="en-GB" dirty="0">
              <a:latin typeface="Arial" panose="020B0604020202020204" pitchFamily="34" charset="0"/>
              <a:cs typeface="Arial" panose="020B0604020202020204" pitchFamily="34" charset="0"/>
            </a:endParaRPr>
          </a:p>
        </p:txBody>
      </p:sp>
      <p:pic>
        <p:nvPicPr>
          <p:cNvPr id="17" name="Picture 16" descr="A picture containing clothing&#10;&#10;Description automatically generated">
            <a:extLst>
              <a:ext uri="{FF2B5EF4-FFF2-40B4-BE49-F238E27FC236}">
                <a16:creationId xmlns:a16="http://schemas.microsoft.com/office/drawing/2014/main" id="{C7D66139-44AA-403F-8242-F5FD2B5F9A12}"/>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2332" y="1943292"/>
            <a:ext cx="1841130" cy="1447200"/>
          </a:xfrm>
          <a:prstGeom prst="rect">
            <a:avLst/>
          </a:prstGeom>
        </p:spPr>
      </p:pic>
      <p:sp>
        <p:nvSpPr>
          <p:cNvPr id="161" name="Shape 161"/>
          <p:cNvSpPr/>
          <p:nvPr/>
        </p:nvSpPr>
        <p:spPr>
          <a:xfrm>
            <a:off x="1205418"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pic>
        <p:nvPicPr>
          <p:cNvPr id="7" name="Picture 6">
            <a:extLst>
              <a:ext uri="{FF2B5EF4-FFF2-40B4-BE49-F238E27FC236}">
                <a16:creationId xmlns:a16="http://schemas.microsoft.com/office/drawing/2014/main" id="{3B89F0C1-F8A2-43E8-BDE5-EA0A571265C2}"/>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603442" y="1944389"/>
            <a:ext cx="1841128" cy="1442217"/>
          </a:xfrm>
          <a:prstGeom prst="rect">
            <a:avLst/>
          </a:prstGeom>
        </p:spPr>
      </p:pic>
      <p:pic>
        <p:nvPicPr>
          <p:cNvPr id="8" name="Picture 7">
            <a:extLst>
              <a:ext uri="{FF2B5EF4-FFF2-40B4-BE49-F238E27FC236}">
                <a16:creationId xmlns:a16="http://schemas.microsoft.com/office/drawing/2014/main" id="{13F5D6F0-03F6-4038-A58C-3A3A036568AA}"/>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6617218" y="4256837"/>
            <a:ext cx="1841127" cy="1450957"/>
          </a:xfrm>
          <a:prstGeom prst="rect">
            <a:avLst/>
          </a:prstGeom>
        </p:spPr>
      </p:pic>
      <p:pic>
        <p:nvPicPr>
          <p:cNvPr id="9" name="Picture 8">
            <a:extLst>
              <a:ext uri="{FF2B5EF4-FFF2-40B4-BE49-F238E27FC236}">
                <a16:creationId xmlns:a16="http://schemas.microsoft.com/office/drawing/2014/main" id="{81C61ADF-18CD-4919-9805-DC18B3F8C6A0}"/>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602332" y="4172648"/>
            <a:ext cx="1841129" cy="1447763"/>
          </a:xfrm>
          <a:prstGeom prst="rect">
            <a:avLst/>
          </a:prstGeom>
        </p:spPr>
      </p:pic>
      <p:sp>
        <p:nvSpPr>
          <p:cNvPr id="12" name="TextBox 11">
            <a:extLst>
              <a:ext uri="{FF2B5EF4-FFF2-40B4-BE49-F238E27FC236}">
                <a16:creationId xmlns:a16="http://schemas.microsoft.com/office/drawing/2014/main" id="{E2F43D2C-E61A-4046-BFB0-E4FC399A0A9D}"/>
              </a:ext>
            </a:extLst>
          </p:cNvPr>
          <p:cNvSpPr txBox="1"/>
          <p:nvPr/>
        </p:nvSpPr>
        <p:spPr>
          <a:xfrm>
            <a:off x="8513654" y="4174425"/>
            <a:ext cx="3076014" cy="113877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Ryan Russell is an American Football player. When he came out as bi, he made international news.</a:t>
            </a:r>
            <a:endParaRPr lang="en-GB" sz="1700"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93F42FF2-5918-4AF7-B0C3-85B3254BAF54}"/>
              </a:ext>
            </a:extLst>
          </p:cNvPr>
          <p:cNvSpPr txBox="1"/>
          <p:nvPr/>
        </p:nvSpPr>
        <p:spPr>
          <a:xfrm>
            <a:off x="2443461" y="4172648"/>
            <a:ext cx="3542559" cy="1138773"/>
          </a:xfrm>
          <a:prstGeom prst="rect">
            <a:avLst/>
          </a:prstGeom>
          <a:noFill/>
        </p:spPr>
        <p:txBody>
          <a:bodyPr wrap="square" rtlCol="0">
            <a:spAutoFit/>
          </a:bodyPr>
          <a:lstStyle/>
          <a:p>
            <a:r>
              <a:rPr lang="en-US" sz="1700" dirty="0">
                <a:latin typeface="Arial" panose="020B0604020202020204" pitchFamily="34" charset="0"/>
                <a:cs typeface="Arial" panose="020B0604020202020204" pitchFamily="34" charset="0"/>
              </a:rPr>
              <a:t>Pat Manuel is a professional boxer. He was the first trans person in the USA to become a professional boxer.</a:t>
            </a:r>
            <a:endParaRPr lang="en-GB" sz="1700" dirty="0">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03BD6F78-572A-4DD1-B07E-1050ABC27ECA}"/>
              </a:ext>
            </a:extLst>
          </p:cNvPr>
          <p:cNvSpPr txBox="1"/>
          <p:nvPr/>
        </p:nvSpPr>
        <p:spPr>
          <a:xfrm>
            <a:off x="8513653" y="1944389"/>
            <a:ext cx="3316986" cy="1400383"/>
          </a:xfrm>
          <a:prstGeom prst="rect">
            <a:avLst/>
          </a:prstGeom>
          <a:noFill/>
        </p:spPr>
        <p:txBody>
          <a:bodyPr wrap="square" rtlCol="0">
            <a:spAutoFit/>
          </a:bodyPr>
          <a:lstStyle/>
          <a:p>
            <a:r>
              <a:rPr lang="en-US" sz="1700" dirty="0" err="1">
                <a:latin typeface="Arial" panose="020B0604020202020204" pitchFamily="34" charset="0"/>
                <a:cs typeface="Arial" panose="020B0604020202020204" pitchFamily="34" charset="0"/>
              </a:rPr>
              <a:t>Duttee</a:t>
            </a:r>
            <a:r>
              <a:rPr lang="en-US" sz="1700" dirty="0">
                <a:latin typeface="Arial" panose="020B0604020202020204" pitchFamily="34" charset="0"/>
                <a:cs typeface="Arial" panose="020B0604020202020204" pitchFamily="34" charset="0"/>
              </a:rPr>
              <a:t> Chand is the Indian 100m women’s champion. She felt able to talk about her girlfriend once homosexuality was decriminalized in India.</a:t>
            </a:r>
            <a:endParaRPr lang="en-GB" sz="1700" dirty="0">
              <a:latin typeface="Arial" panose="020B0604020202020204" pitchFamily="34" charset="0"/>
              <a:cs typeface="Arial" panose="020B0604020202020204" pitchFamily="34" charset="0"/>
            </a:endParaRPr>
          </a:p>
        </p:txBody>
      </p:sp>
      <p:sp>
        <p:nvSpPr>
          <p:cNvPr id="15" name="TextBox 14">
            <a:extLst>
              <a:ext uri="{FF2B5EF4-FFF2-40B4-BE49-F238E27FC236}">
                <a16:creationId xmlns:a16="http://schemas.microsoft.com/office/drawing/2014/main" id="{1A972FA4-3436-4597-8355-9EF4B11081CA}"/>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spTree>
    <p:extLst>
      <p:ext uri="{BB962C8B-B14F-4D97-AF65-F5344CB8AC3E}">
        <p14:creationId xmlns:p14="http://schemas.microsoft.com/office/powerpoint/2010/main" val="534981637"/>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83BF1540-6B85-4A8B-9F1D-EB795E9B3AE4}"/>
              </a:ext>
            </a:extLst>
          </p:cNvPr>
          <p:cNvSpPr txBox="1"/>
          <p:nvPr/>
        </p:nvSpPr>
        <p:spPr>
          <a:xfrm>
            <a:off x="2443462" y="1861908"/>
            <a:ext cx="3411428"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Robyn </a:t>
            </a:r>
            <a:r>
              <a:rPr lang="en-US" dirty="0" err="1">
                <a:latin typeface="Arial" panose="020B0604020202020204" pitchFamily="34" charset="0"/>
                <a:cs typeface="Arial" panose="020B0604020202020204" pitchFamily="34" charset="0"/>
              </a:rPr>
              <a:t>Lambird</a:t>
            </a:r>
            <a:r>
              <a:rPr lang="en-US" dirty="0">
                <a:latin typeface="Arial" panose="020B0604020202020204" pitchFamily="34" charset="0"/>
                <a:cs typeface="Arial" panose="020B0604020202020204" pitchFamily="34" charset="0"/>
              </a:rPr>
              <a:t> is a wheelchair racer. Robyn is a former wheelchair rugby player and is also non-binary.</a:t>
            </a:r>
            <a:endParaRPr lang="en-GB" dirty="0">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18C744A9-6092-4FC6-8456-9329239B71F8}"/>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pic>
        <p:nvPicPr>
          <p:cNvPr id="15" name="Picture 14" descr="A person in a yellow shirt riding a bicycle&#10;&#10;Description automatically generated with low confidence">
            <a:extLst>
              <a:ext uri="{FF2B5EF4-FFF2-40B4-BE49-F238E27FC236}">
                <a16:creationId xmlns:a16="http://schemas.microsoft.com/office/drawing/2014/main" id="{DA84E6B7-DE9A-4B4F-900C-A44C69E8C15B}"/>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41761" y="1941414"/>
            <a:ext cx="1162273" cy="1447200"/>
          </a:xfrm>
          <a:prstGeom prst="rect">
            <a:avLst/>
          </a:prstGeom>
        </p:spPr>
      </p:pic>
      <p:sp>
        <p:nvSpPr>
          <p:cNvPr id="18" name="TextBox 17">
            <a:extLst>
              <a:ext uri="{FF2B5EF4-FFF2-40B4-BE49-F238E27FC236}">
                <a16:creationId xmlns:a16="http://schemas.microsoft.com/office/drawing/2014/main" id="{8DA00F81-BCE8-49CC-AEF3-AF26B67EB1EC}"/>
              </a:ext>
            </a:extLst>
          </p:cNvPr>
          <p:cNvSpPr txBox="1"/>
          <p:nvPr/>
        </p:nvSpPr>
        <p:spPr>
          <a:xfrm>
            <a:off x="7906582" y="1863009"/>
            <a:ext cx="3442317" cy="92333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Ruby Tui plays rugby for New Zealand. Her girlfriend, Dani, is a journalist.</a:t>
            </a:r>
            <a:endParaRPr lang="en-GB" dirty="0">
              <a:latin typeface="Arial" panose="020B0604020202020204" pitchFamily="34" charset="0"/>
              <a:cs typeface="Arial" panose="020B0604020202020204" pitchFamily="34" charset="0"/>
            </a:endParaRPr>
          </a:p>
        </p:txBody>
      </p:sp>
      <p:pic>
        <p:nvPicPr>
          <p:cNvPr id="19" name="Picture 18" descr="A picture containing person, grass, outdoor, player&#10;&#10;Description automatically generated">
            <a:extLst>
              <a:ext uri="{FF2B5EF4-FFF2-40B4-BE49-F238E27FC236}">
                <a16:creationId xmlns:a16="http://schemas.microsoft.com/office/drawing/2014/main" id="{04FB6651-E0A5-4F8F-818A-94873E33B6F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6011674" y="1859045"/>
            <a:ext cx="1839600" cy="1442217"/>
          </a:xfrm>
          <a:prstGeom prst="rect">
            <a:avLst/>
          </a:prstGeom>
        </p:spPr>
      </p:pic>
    </p:spTree>
    <p:extLst>
      <p:ext uri="{BB962C8B-B14F-4D97-AF65-F5344CB8AC3E}">
        <p14:creationId xmlns:p14="http://schemas.microsoft.com/office/powerpoint/2010/main" val="161178359"/>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9" name="TextBox 8">
            <a:extLst>
              <a:ext uri="{FF2B5EF4-FFF2-40B4-BE49-F238E27FC236}">
                <a16:creationId xmlns:a16="http://schemas.microsoft.com/office/drawing/2014/main" id="{018A148C-F0C7-4EF6-BEC5-757D2CFB78B3}"/>
              </a:ext>
            </a:extLst>
          </p:cNvPr>
          <p:cNvSpPr txBox="1"/>
          <p:nvPr/>
        </p:nvSpPr>
        <p:spPr>
          <a:xfrm>
            <a:off x="5000327" y="2588983"/>
            <a:ext cx="6242781"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What challenges can people face as a consequence of being LGBTQ+?</a:t>
            </a:r>
            <a:endParaRPr lang="en-GB" sz="2400" dirty="0">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E752D764-CAC2-4854-BBF0-9D0FB9348F7B}"/>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pic>
        <p:nvPicPr>
          <p:cNvPr id="12" name="Picture 11">
            <a:extLst>
              <a:ext uri="{FF2B5EF4-FFF2-40B4-BE49-F238E27FC236}">
                <a16:creationId xmlns:a16="http://schemas.microsoft.com/office/drawing/2014/main" id="{9470A33B-187F-41AF-80D0-9077503139F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2521245" y="3495330"/>
            <a:ext cx="1841129" cy="1447763"/>
          </a:xfrm>
          <a:prstGeom prst="rect">
            <a:avLst/>
          </a:prstGeom>
        </p:spPr>
      </p:pic>
      <p:pic>
        <p:nvPicPr>
          <p:cNvPr id="13" name="Picture 12" descr="A picture containing person, grass, soccer, field&#10;&#10;Description automatically generated">
            <a:extLst>
              <a:ext uri="{FF2B5EF4-FFF2-40B4-BE49-F238E27FC236}">
                <a16:creationId xmlns:a16="http://schemas.microsoft.com/office/drawing/2014/main" id="{E00E1903-28BD-4922-9EE3-5B6B3759F05E}"/>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825117" y="1716575"/>
            <a:ext cx="1194988" cy="1447200"/>
          </a:xfrm>
          <a:prstGeom prst="rect">
            <a:avLst/>
          </a:prstGeom>
        </p:spPr>
      </p:pic>
      <p:pic>
        <p:nvPicPr>
          <p:cNvPr id="14" name="Picture 13" descr="A picture containing clothing&#10;&#10;Description automatically generated">
            <a:extLst>
              <a:ext uri="{FF2B5EF4-FFF2-40B4-BE49-F238E27FC236}">
                <a16:creationId xmlns:a16="http://schemas.microsoft.com/office/drawing/2014/main" id="{EDDBD835-8D16-48AF-9B07-D7CFF727984E}"/>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422506" y="3495893"/>
            <a:ext cx="1841130" cy="1447200"/>
          </a:xfrm>
          <a:prstGeom prst="rect">
            <a:avLst/>
          </a:prstGeom>
        </p:spPr>
      </p:pic>
    </p:spTree>
    <p:extLst>
      <p:ext uri="{BB962C8B-B14F-4D97-AF65-F5344CB8AC3E}">
        <p14:creationId xmlns:p14="http://schemas.microsoft.com/office/powerpoint/2010/main" val="157687939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Shape 161"/>
          <p:cNvSpPr/>
          <p:nvPr/>
        </p:nvSpPr>
        <p:spPr>
          <a:xfrm>
            <a:off x="1205418"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i="1"/>
          </a:p>
          <a:p>
            <a:pPr marL="742950" lvl="1" indent="-285750">
              <a:buSzPct val="100000"/>
              <a:buFont typeface="Arial"/>
              <a:buChar char="•"/>
              <a:defRPr sz="2800"/>
            </a:pPr>
            <a:endParaRPr i="1"/>
          </a:p>
          <a:p>
            <a:pPr lvl="1">
              <a:defRPr sz="2800"/>
            </a:pPr>
            <a:endParaRPr i="1"/>
          </a:p>
          <a:p>
            <a:pPr marL="285750" indent="-285750">
              <a:buSzPct val="100000"/>
              <a:buFont typeface="Arial"/>
              <a:buChar char="•"/>
              <a:defRPr b="1"/>
            </a:pPr>
            <a:endParaRPr i="1"/>
          </a:p>
        </p:txBody>
      </p:sp>
      <p:sp>
        <p:nvSpPr>
          <p:cNvPr id="162" name="Shape 162"/>
          <p:cNvSpPr/>
          <p:nvPr/>
        </p:nvSpPr>
        <p:spPr>
          <a:xfrm>
            <a:off x="6565695" y="1861571"/>
            <a:ext cx="6419589" cy="1907541"/>
          </a:xfrm>
          <a:prstGeom prst="rect">
            <a:avLst/>
          </a:prstGeom>
          <a:ln w="12700">
            <a:miter lim="400000"/>
          </a:ln>
          <a:extLst>
            <a:ext uri="{C572A759-6A51-4108-AA02-DFA0A04FC94B}">
              <ma14:wrappingTextBoxFlag xmlns="" xmlns:ma14="http://schemas.microsoft.com/office/mac/drawingml/2011/main" val="1"/>
            </a:ext>
          </a:extLst>
        </p:spPr>
        <p:txBody>
          <a:bodyPr lIns="45719" rIns="45719">
            <a:spAutoFit/>
          </a:bodyPr>
          <a:lstStyle/>
          <a:p>
            <a:pPr>
              <a:defRPr sz="3200" b="1"/>
            </a:pPr>
            <a:endParaRPr/>
          </a:p>
          <a:p>
            <a:pPr marL="742950" lvl="1" indent="-285750">
              <a:buSzPct val="100000"/>
              <a:buFont typeface="Arial"/>
              <a:buChar char="•"/>
              <a:defRPr sz="2800"/>
            </a:pPr>
            <a:endParaRPr/>
          </a:p>
          <a:p>
            <a:pPr lvl="1">
              <a:defRPr sz="2800"/>
            </a:pPr>
            <a:endParaRPr/>
          </a:p>
          <a:p>
            <a:pPr marL="285750" indent="-285750">
              <a:buSzPct val="100000"/>
              <a:buFont typeface="Arial"/>
              <a:buChar char="•"/>
              <a:defRPr b="1"/>
            </a:pPr>
            <a:endParaRPr/>
          </a:p>
        </p:txBody>
      </p:sp>
      <p:sp>
        <p:nvSpPr>
          <p:cNvPr id="7" name="TextBox 6">
            <a:extLst>
              <a:ext uri="{FF2B5EF4-FFF2-40B4-BE49-F238E27FC236}">
                <a16:creationId xmlns:a16="http://schemas.microsoft.com/office/drawing/2014/main" id="{AA2F4DB9-BC09-4E61-9A39-FC9FAD3EACBC}"/>
              </a:ext>
            </a:extLst>
          </p:cNvPr>
          <p:cNvSpPr txBox="1"/>
          <p:nvPr/>
        </p:nvSpPr>
        <p:spPr>
          <a:xfrm>
            <a:off x="4825627" y="2588983"/>
            <a:ext cx="6949791" cy="830997"/>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What impact might homophobia, biphobia or transphobia have on a person?</a:t>
            </a:r>
            <a:endParaRPr lang="en-GB" sz="2400" dirty="0">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8A61D0B0-5DE5-4EBB-830F-8BD68C2443CD}"/>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pic>
        <p:nvPicPr>
          <p:cNvPr id="13" name="Picture 12">
            <a:extLst>
              <a:ext uri="{FF2B5EF4-FFF2-40B4-BE49-F238E27FC236}">
                <a16:creationId xmlns:a16="http://schemas.microsoft.com/office/drawing/2014/main" id="{E23E4424-48D5-4DC1-BAED-3EC0FCA20E1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574155" y="2327542"/>
            <a:ext cx="1841129" cy="1353877"/>
          </a:xfrm>
          <a:prstGeom prst="rect">
            <a:avLst/>
          </a:prstGeom>
        </p:spPr>
      </p:pic>
      <p:pic>
        <p:nvPicPr>
          <p:cNvPr id="14" name="Picture 13">
            <a:extLst>
              <a:ext uri="{FF2B5EF4-FFF2-40B4-BE49-F238E27FC236}">
                <a16:creationId xmlns:a16="http://schemas.microsoft.com/office/drawing/2014/main" id="{6258F109-507E-4A9C-AD98-78364A734DEC}"/>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574155" y="3807219"/>
            <a:ext cx="1842779" cy="1443511"/>
          </a:xfrm>
          <a:prstGeom prst="rect">
            <a:avLst/>
          </a:prstGeom>
        </p:spPr>
      </p:pic>
      <p:pic>
        <p:nvPicPr>
          <p:cNvPr id="15" name="Picture 14">
            <a:extLst>
              <a:ext uri="{FF2B5EF4-FFF2-40B4-BE49-F238E27FC236}">
                <a16:creationId xmlns:a16="http://schemas.microsoft.com/office/drawing/2014/main" id="{A9F8E0D2-3B4D-47CA-86E2-944365B74981}"/>
              </a:ext>
            </a:extLst>
          </p:cNvPr>
          <p:cNvPicPr>
            <a:picLocks noChangeAspect="1"/>
          </p:cNvPicPr>
          <p:nvPr/>
        </p:nvPicPr>
        <p:blipFill rotWithShape="1">
          <a:blip r:embed="rId5" cstate="print">
            <a:extLst>
              <a:ext uri="{28A0092B-C50C-407E-A947-70E740481C1C}">
                <a14:useLocalDpi xmlns:a14="http://schemas.microsoft.com/office/drawing/2010/main"/>
              </a:ext>
            </a:extLst>
          </a:blip>
          <a:srcRect/>
          <a:stretch/>
        </p:blipFill>
        <p:spPr>
          <a:xfrm>
            <a:off x="2521247" y="3807219"/>
            <a:ext cx="1841127" cy="1450957"/>
          </a:xfrm>
          <a:prstGeom prst="rect">
            <a:avLst/>
          </a:prstGeom>
        </p:spPr>
      </p:pic>
      <p:pic>
        <p:nvPicPr>
          <p:cNvPr id="16" name="Picture 15" descr="A person holding a basketball&#10;&#10;Description automatically generated">
            <a:extLst>
              <a:ext uri="{FF2B5EF4-FFF2-40B4-BE49-F238E27FC236}">
                <a16:creationId xmlns:a16="http://schemas.microsoft.com/office/drawing/2014/main" id="{E423F4EE-45AE-4055-A6A1-6FB355108D8C}"/>
              </a:ext>
            </a:extLst>
          </p:cNvPr>
          <p:cNvPicPr>
            <a:picLocks noChangeAspect="1"/>
          </p:cNvPicPr>
          <p:nvPr/>
        </p:nvPicPr>
        <p:blipFill rotWithShape="1">
          <a:blip r:embed="rId6" cstate="screen">
            <a:extLst>
              <a:ext uri="{28A0092B-C50C-407E-A947-70E740481C1C}">
                <a14:useLocalDpi xmlns:a14="http://schemas.microsoft.com/office/drawing/2010/main"/>
              </a:ext>
            </a:extLst>
          </a:blip>
          <a:srcRect/>
          <a:stretch/>
        </p:blipFill>
        <p:spPr>
          <a:xfrm>
            <a:off x="2522774" y="2321433"/>
            <a:ext cx="1839600" cy="1359986"/>
          </a:xfrm>
          <a:prstGeom prst="rect">
            <a:avLst/>
          </a:prstGeom>
        </p:spPr>
      </p:pic>
    </p:spTree>
    <p:extLst>
      <p:ext uri="{BB962C8B-B14F-4D97-AF65-F5344CB8AC3E}">
        <p14:creationId xmlns:p14="http://schemas.microsoft.com/office/powerpoint/2010/main" val="3249674338"/>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A83A101-6EA3-4C0E-AE85-A6E1690C20B0}"/>
              </a:ext>
            </a:extLst>
          </p:cNvPr>
          <p:cNvSpPr txBox="1"/>
          <p:nvPr/>
        </p:nvSpPr>
        <p:spPr>
          <a:xfrm>
            <a:off x="378786" y="1293104"/>
            <a:ext cx="11385866" cy="3785652"/>
          </a:xfrm>
          <a:prstGeom prst="rect">
            <a:avLst/>
          </a:prstGeom>
          <a:noFill/>
        </p:spPr>
        <p:txBody>
          <a:bodyPr wrap="square" rtlCol="0">
            <a:spAutoFit/>
          </a:bodyPr>
          <a:lstStyle/>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36% of LGBT people say they aren’t comfortable walking down the street while holding their partner's hand. </a:t>
            </a:r>
          </a:p>
          <a:p>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40% of trans people adjust the way they dress because of fear of discrimination and harassment.</a:t>
            </a: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72% of LGBT young people aged 18 to 24 have seen homophobic, </a:t>
            </a:r>
            <a:r>
              <a:rPr lang="en-US" sz="2000" dirty="0" err="1">
                <a:latin typeface="Arial" panose="020B0604020202020204" pitchFamily="34" charset="0"/>
                <a:cs typeface="Arial" panose="020B0604020202020204" pitchFamily="34" charset="0"/>
              </a:rPr>
              <a:t>biphobic</a:t>
            </a:r>
            <a:r>
              <a:rPr lang="en-US" sz="2000" dirty="0">
                <a:latin typeface="Arial" panose="020B0604020202020204" pitchFamily="34" charset="0"/>
                <a:cs typeface="Arial" panose="020B0604020202020204" pitchFamily="34" charset="0"/>
              </a:rPr>
              <a:t> and transphobic abuse online recently.</a:t>
            </a:r>
          </a:p>
          <a:p>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19% of LGBT disabled people have been discriminated against in shops and stores</a:t>
            </a: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48% of trans people do not feel comfortable using public toilets</a:t>
            </a:r>
            <a:endParaRPr lang="en-GB" sz="2000" dirty="0">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48C5DF61-6B32-4495-BE34-D96B8B38A756}"/>
              </a:ext>
            </a:extLst>
          </p:cNvPr>
          <p:cNvSpPr txBox="1"/>
          <p:nvPr/>
        </p:nvSpPr>
        <p:spPr>
          <a:xfrm>
            <a:off x="260921" y="369920"/>
            <a:ext cx="7337083" cy="400110"/>
          </a:xfrm>
          <a:prstGeom prst="rect">
            <a:avLst/>
          </a:prstGeom>
          <a:noFill/>
        </p:spPr>
        <p:txBody>
          <a:bodyPr wrap="square" rtlCol="0">
            <a:spAutoFit/>
          </a:bodyPr>
          <a:lstStyle/>
          <a:p>
            <a:r>
              <a:rPr lang="en-US" sz="2000" u="sng" dirty="0">
                <a:latin typeface="Arial" panose="020B0604020202020204" pitchFamily="34" charset="0"/>
                <a:cs typeface="Arial" panose="020B0604020202020204" pitchFamily="34" charset="0"/>
              </a:rPr>
              <a:t>To be able to use statistics to support an argument</a:t>
            </a:r>
          </a:p>
        </p:txBody>
      </p:sp>
    </p:spTree>
    <p:extLst>
      <p:ext uri="{BB962C8B-B14F-4D97-AF65-F5344CB8AC3E}">
        <p14:creationId xmlns:p14="http://schemas.microsoft.com/office/powerpoint/2010/main" val="2824995198"/>
      </p:ext>
    </p:extLst>
  </p:cSld>
  <p:clrMapOvr>
    <a:masterClrMapping/>
  </p:clrMapOvr>
  <p:transition spd="slow"/>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1383</Words>
  <Application>Microsoft Office PowerPoint</Application>
  <PresentationFormat>Widescreen</PresentationFormat>
  <Paragraphs>116</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2022-10-05T08:46:52Z</dcterms:modified>
</cp:coreProperties>
</file>