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60" r:id="rId3"/>
    <p:sldId id="280" r:id="rId4"/>
    <p:sldId id="281"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946689-FB91-4321-9387-CA59B76E471D}" v="6" dt="2022-09-27T10:28:30.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59543" autoAdjust="0"/>
  </p:normalViewPr>
  <p:slideViewPr>
    <p:cSldViewPr snapToGrid="0" snapToObjects="1">
      <p:cViewPr varScale="1">
        <p:scale>
          <a:sx n="38" d="100"/>
          <a:sy n="38" d="100"/>
        </p:scale>
        <p:origin x="137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ottishpoetrylibrary.org.uk/poem/grandpas-sou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Choose the learning objective that is the best fit for your class from the Stonewall lesson plan.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Read Grandpa’s Soup by Jackie Kay to the students. You can find the poem here: </a:t>
            </a:r>
            <a:r>
              <a:rPr lang="en-GB" sz="1200" u="sng" kern="1200" dirty="0">
                <a:solidFill>
                  <a:schemeClr val="tx1"/>
                </a:solidFill>
                <a:effectLst/>
                <a:latin typeface="+mn-lt"/>
                <a:ea typeface="+mn-ea"/>
                <a:cs typeface="+mn-cs"/>
                <a:hlinkClick r:id="rId3"/>
              </a:rPr>
              <a:t>https://www.scottishpoetrylibrary.org.uk/poem/grandpas-soup/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you go through the poem, students should (choose as appropriate):</a:t>
            </a:r>
          </a:p>
          <a:p>
            <a:pPr lvl="0"/>
            <a:r>
              <a:rPr lang="en-GB" sz="1200" kern="1200" dirty="0">
                <a:solidFill>
                  <a:schemeClr val="tx1"/>
                </a:solidFill>
                <a:effectLst/>
                <a:latin typeface="+mn-lt"/>
                <a:ea typeface="+mn-ea"/>
                <a:cs typeface="+mn-cs"/>
              </a:rPr>
              <a:t>Point to the ingredient in the middle of the table</a:t>
            </a:r>
          </a:p>
          <a:p>
            <a:pPr lvl="0"/>
            <a:r>
              <a:rPr lang="en-GB" sz="1200" kern="1200" dirty="0">
                <a:solidFill>
                  <a:schemeClr val="tx1"/>
                </a:solidFill>
                <a:effectLst/>
                <a:latin typeface="+mn-lt"/>
                <a:ea typeface="+mn-ea"/>
                <a:cs typeface="+mn-cs"/>
              </a:rPr>
              <a:t>Match the symbol for the ingredient</a:t>
            </a:r>
          </a:p>
          <a:p>
            <a:pPr lvl="0"/>
            <a:r>
              <a:rPr lang="en-GB" sz="1200" kern="1200" dirty="0">
                <a:solidFill>
                  <a:schemeClr val="tx1"/>
                </a:solidFill>
                <a:effectLst/>
                <a:latin typeface="+mn-lt"/>
                <a:ea typeface="+mn-ea"/>
                <a:cs typeface="+mn-cs"/>
              </a:rPr>
              <a:t>Identify the symbol for the ingredient</a:t>
            </a:r>
          </a:p>
          <a:p>
            <a:pPr lvl="0"/>
            <a:r>
              <a:rPr lang="en-GB" sz="1200" kern="1200" dirty="0">
                <a:solidFill>
                  <a:schemeClr val="tx1"/>
                </a:solidFill>
                <a:effectLst/>
                <a:latin typeface="+mn-lt"/>
                <a:ea typeface="+mn-ea"/>
                <a:cs typeface="+mn-cs"/>
              </a:rPr>
              <a:t>Write the ingredient on the ‘shopping list’ worksheet.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Act out making the soup. Choose students to add the ingredients to the pan. You will need to explain that </a:t>
            </a:r>
            <a:r>
              <a:rPr lang="en-GB" sz="1200" kern="1200" dirty="0" err="1">
                <a:solidFill>
                  <a:schemeClr val="tx1"/>
                </a:solidFill>
                <a:effectLst/>
                <a:latin typeface="+mn-lt"/>
                <a:ea typeface="+mn-ea"/>
                <a:cs typeface="+mn-cs"/>
              </a:rPr>
              <a:t>hough</a:t>
            </a:r>
            <a:r>
              <a:rPr lang="en-GB" sz="1200" kern="1200" dirty="0">
                <a:solidFill>
                  <a:schemeClr val="tx1"/>
                </a:solidFill>
                <a:effectLst/>
                <a:latin typeface="+mn-lt"/>
                <a:ea typeface="+mn-ea"/>
                <a:cs typeface="+mn-cs"/>
              </a:rPr>
              <a:t> is a type of beef, for the purposes of the activity you could use corned beef instead.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that the reason Jackie liked the soup so much was not just because it was tasty, but because her Grandpa made it for her.</a:t>
            </a: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If any of your students are vegetarian/vegan or don’t eat beef for religious reasons, do not do the ‘ingredients into the pan’ activity.</a:t>
            </a:r>
            <a:endParaRPr lang="en-GB"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Show children a photo of Jackie Kay and talk about her family. Jackie was adopted when she was a baby and she grew up with her mum, dad and siblings. She now lives with her partner Denise. Jackie has two children, so Denise is their step-mum.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93392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students: Who is in your family?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Students should (choose as appropriate):</a:t>
            </a:r>
          </a:p>
          <a:p>
            <a:pPr lvl="0"/>
            <a:r>
              <a:rPr lang="en-GB" sz="1200" kern="1200" dirty="0">
                <a:solidFill>
                  <a:schemeClr val="tx1"/>
                </a:solidFill>
                <a:effectLst/>
                <a:latin typeface="+mn-lt"/>
                <a:ea typeface="+mn-ea"/>
                <a:cs typeface="+mn-cs"/>
              </a:rPr>
              <a:t>Match the symbols for the people in their families</a:t>
            </a:r>
          </a:p>
          <a:p>
            <a:pPr lvl="0"/>
            <a:r>
              <a:rPr lang="en-GB" sz="1200" kern="1200" dirty="0">
                <a:solidFill>
                  <a:schemeClr val="tx1"/>
                </a:solidFill>
                <a:effectLst/>
                <a:latin typeface="+mn-lt"/>
                <a:ea typeface="+mn-ea"/>
                <a:cs typeface="+mn-cs"/>
              </a:rPr>
              <a:t>Identify the symbols for the people in their families</a:t>
            </a:r>
          </a:p>
          <a:p>
            <a:pPr lvl="0"/>
            <a:r>
              <a:rPr lang="en-GB" sz="1200" kern="1200" dirty="0">
                <a:solidFill>
                  <a:schemeClr val="tx1"/>
                </a:solidFill>
                <a:effectLst/>
                <a:latin typeface="+mn-lt"/>
                <a:ea typeface="+mn-ea"/>
                <a:cs typeface="+mn-cs"/>
              </a:rPr>
              <a:t>Tell the others in their class who is in their family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relevant, talk about the fact that some people have their birth family and their foster family or foster carers.</a:t>
            </a: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Be aware that children with a trans parent might use a different name for their parent instead of mum or dad.</a:t>
            </a:r>
            <a:endParaRPr lang="en-GB"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76497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Choose the most appropriate activity/activities for your class: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Students invent their own soup by choosing pictures of ingredients to cut out and stick onto the soup bowl outline.</a:t>
            </a:r>
          </a:p>
          <a:p>
            <a:pPr lvl="0"/>
            <a:r>
              <a:rPr lang="en-GB" sz="1200" kern="1200" dirty="0">
                <a:solidFill>
                  <a:schemeClr val="tx1"/>
                </a:solidFill>
                <a:effectLst/>
                <a:latin typeface="+mn-lt"/>
                <a:ea typeface="+mn-ea"/>
                <a:cs typeface="+mn-cs"/>
              </a:rPr>
              <a:t>Students identify ingredients they would like to include in their soup and list them on the ‘My recipe’ worksheet.</a:t>
            </a:r>
          </a:p>
          <a:p>
            <a:pPr lvl="0"/>
            <a:r>
              <a:rPr lang="en-GB" sz="1200" kern="1200" dirty="0">
                <a:solidFill>
                  <a:schemeClr val="tx1"/>
                </a:solidFill>
                <a:effectLst/>
                <a:latin typeface="+mn-lt"/>
                <a:ea typeface="+mn-ea"/>
                <a:cs typeface="+mn-cs"/>
              </a:rPr>
              <a:t>Students write their soup recipes on the ‘My recipe’ worksheet, using other soup recipes as a point of reference.</a:t>
            </a:r>
          </a:p>
          <a:p>
            <a:r>
              <a:rPr lang="en-GB" sz="1200" kern="1200" dirty="0">
                <a:solidFill>
                  <a:schemeClr val="tx1"/>
                </a:solidFill>
                <a:effectLst/>
                <a:latin typeface="+mn-lt"/>
                <a:ea typeface="+mn-ea"/>
                <a:cs typeface="+mn-cs"/>
              </a:rPr>
              <a:t>As a class, work together to make soup, following a simple recipe.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students to look at their soup recipe and share with the class whether they think it would be tasty or horrible.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OR</a:t>
            </a:r>
          </a:p>
          <a:p>
            <a:r>
              <a:rPr lang="en-GB" sz="1200" kern="1200" dirty="0">
                <a:solidFill>
                  <a:schemeClr val="tx1"/>
                </a:solidFill>
                <a:effectLst/>
                <a:latin typeface="+mn-lt"/>
                <a:ea typeface="+mn-ea"/>
                <a:cs typeface="+mn-cs"/>
              </a:rPr>
              <a:t> </a:t>
            </a:r>
          </a:p>
          <a:p>
            <a:r>
              <a:rPr lang="en-GB" sz="1200" kern="1200">
                <a:solidFill>
                  <a:schemeClr val="tx1"/>
                </a:solidFill>
                <a:effectLst/>
                <a:latin typeface="+mn-lt"/>
                <a:ea typeface="+mn-ea"/>
                <a:cs typeface="+mn-cs"/>
              </a:rPr>
              <a:t>Ask students to try the soup and identify if they liked or disliked it.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23438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Learners with SEND/ALN/ASN – version 2</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520172" y="797510"/>
            <a:ext cx="7548234" cy="5262979"/>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To take part in a group activity AND To respond to choices</a:t>
            </a:r>
          </a:p>
          <a:p>
            <a:r>
              <a:rPr lang="en-GB" sz="2400" dirty="0">
                <a:latin typeface="Arial" panose="020B0604020202020204" pitchFamily="34" charset="0"/>
                <a:cs typeface="Arial" panose="020B0604020202020204" pitchFamily="34" charset="0"/>
              </a:rPr>
              <a:t>OR</a:t>
            </a:r>
          </a:p>
          <a:p>
            <a:r>
              <a:rPr lang="en-GB" sz="2400" dirty="0">
                <a:latin typeface="Arial" panose="020B0604020202020204" pitchFamily="34" charset="0"/>
                <a:cs typeface="Arial" panose="020B0604020202020204" pitchFamily="34" charset="0"/>
              </a:rPr>
              <a:t>To recognise symbols for family members AND To communicate about choices (list activity) or To follow simple instructions (soup activity)</a:t>
            </a:r>
          </a:p>
          <a:p>
            <a:r>
              <a:rPr lang="en-GB" sz="2400" dirty="0">
                <a:latin typeface="Arial" panose="020B0604020202020204" pitchFamily="34" charset="0"/>
                <a:cs typeface="Arial" panose="020B0604020202020204" pitchFamily="34" charset="0"/>
              </a:rPr>
              <a:t>OR</a:t>
            </a:r>
          </a:p>
          <a:p>
            <a:r>
              <a:rPr lang="en-GB" sz="2400" dirty="0">
                <a:latin typeface="Arial" panose="020B0604020202020204" pitchFamily="34" charset="0"/>
                <a:cs typeface="Arial" panose="020B0604020202020204" pitchFamily="34" charset="0"/>
              </a:rPr>
              <a:t>To communicate about family members AND To create a list (list activity) OR To follow instructions (soup activity)</a:t>
            </a:r>
          </a:p>
          <a:p>
            <a:r>
              <a:rPr lang="en-GB" sz="2400" dirty="0">
                <a:latin typeface="Arial" panose="020B0604020202020204" pitchFamily="34" charset="0"/>
                <a:cs typeface="Arial" panose="020B0604020202020204" pitchFamily="34" charset="0"/>
              </a:rPr>
              <a:t>OR</a:t>
            </a:r>
          </a:p>
          <a:p>
            <a:r>
              <a:rPr lang="en-GB" sz="2400" dirty="0">
                <a:latin typeface="Arial" panose="020B0604020202020204" pitchFamily="34" charset="0"/>
                <a:cs typeface="Arial" panose="020B0604020202020204" pitchFamily="34" charset="0"/>
              </a:rPr>
              <a:t>To share information about family members AND To write a simple recipe (recipe activity) OR To follow written instructions (soup activity)</a:t>
            </a: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1028" name="Picture 4" descr="Image result for jackie kay">
            <a:extLst>
              <a:ext uri="{FF2B5EF4-FFF2-40B4-BE49-F238E27FC236}">
                <a16:creationId xmlns:a16="http://schemas.microsoft.com/office/drawing/2014/main" id="{F9CF9781-4D0F-40E7-9A10-110D59A246DC}"/>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989013" y="1683200"/>
            <a:ext cx="3395159" cy="3850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0A1CE6-F6E1-4120-931A-3DB0F04BF6BB}"/>
              </a:ext>
            </a:extLst>
          </p:cNvPr>
          <p:cNvSpPr txBox="1"/>
          <p:nvPr/>
        </p:nvSpPr>
        <p:spPr>
          <a:xfrm>
            <a:off x="4814372" y="2813627"/>
            <a:ext cx="3899428" cy="954107"/>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Grandpa’s Soup </a:t>
            </a:r>
            <a:r>
              <a:rPr lang="en-GB" sz="2800" dirty="0">
                <a:latin typeface="Arial" panose="020B0604020202020204" pitchFamily="34" charset="0"/>
                <a:cs typeface="Arial" panose="020B0604020202020204" pitchFamily="34" charset="0"/>
              </a:rPr>
              <a:t>by Jackie Kay</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1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5455920" y="1684693"/>
            <a:ext cx="3268040" cy="4093428"/>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This is Jackie Kay</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is a poet.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was adopted when she was a baby.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grew up in Scotland.</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lives with her partner, who is called Denise.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has two children.</a:t>
            </a: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6540" y="2023257"/>
            <a:ext cx="484284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21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3074" name="Picture 2" descr="Image result for family">
            <a:extLst>
              <a:ext uri="{FF2B5EF4-FFF2-40B4-BE49-F238E27FC236}">
                <a16:creationId xmlns:a16="http://schemas.microsoft.com/office/drawing/2014/main" id="{286F2760-2829-434E-A446-E5F0B594E01E}"/>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939338" y="1529333"/>
            <a:ext cx="5265323" cy="3510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EE1615-9ED7-425D-BEE7-35741C893FAF}"/>
              </a:ext>
            </a:extLst>
          </p:cNvPr>
          <p:cNvSpPr txBox="1"/>
          <p:nvPr/>
        </p:nvSpPr>
        <p:spPr>
          <a:xfrm>
            <a:off x="1210949" y="5183739"/>
            <a:ext cx="9144000"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Who is in your family? What food is special to your family? </a:t>
            </a:r>
          </a:p>
        </p:txBody>
      </p:sp>
    </p:spTree>
    <p:extLst>
      <p:ext uri="{BB962C8B-B14F-4D97-AF65-F5344CB8AC3E}">
        <p14:creationId xmlns:p14="http://schemas.microsoft.com/office/powerpoint/2010/main" val="122023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4886770" y="2101932"/>
            <a:ext cx="3771380" cy="2677656"/>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What ingredients would you put in your soup?</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Would your soup taste nice?</a:t>
            </a: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679994" cy="461665"/>
          </a:xfrm>
          <a:prstGeom prst="rect">
            <a:avLst/>
          </a:prstGeom>
          <a:noFill/>
        </p:spPr>
        <p:txBody>
          <a:bodyPr wrap="none" rtlCol="0">
            <a:spAutoFit/>
          </a:bodyPr>
          <a:lstStyle/>
          <a:p>
            <a:r>
              <a:rPr lang="en-US" sz="2400" u="sng">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374604"/>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994</Words>
  <Application>Microsoft Office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2022-09-27T10:28:30Z</dcterms:created>
  <dcterms:modified xsi:type="dcterms:W3CDTF">2022-09-27T10:29:24Z</dcterms:modified>
</cp:coreProperties>
</file>