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7"/>
  </p:notesMasterIdLst>
  <p:handoutMasterIdLst>
    <p:handoutMasterId r:id="rId18"/>
  </p:handoutMasterIdLst>
  <p:sldIdLst>
    <p:sldId id="256" r:id="rId2"/>
    <p:sldId id="260" r:id="rId3"/>
    <p:sldId id="259" r:id="rId4"/>
    <p:sldId id="261" r:id="rId5"/>
    <p:sldId id="262" r:id="rId6"/>
    <p:sldId id="263" r:id="rId7"/>
    <p:sldId id="265" r:id="rId8"/>
    <p:sldId id="266"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04D6DD-DC82-4392-B704-D20A19637E6E}" v="9" dt="2022-09-26T21:14:30.0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9" autoAdjust="0"/>
  </p:normalViewPr>
  <p:slideViewPr>
    <p:cSldViewPr snapToGrid="0" snapToObjects="1">
      <p:cViewPr varScale="1">
        <p:scale>
          <a:sx n="60" d="100"/>
          <a:sy n="60" d="100"/>
        </p:scale>
        <p:origin x="73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youtube.com/watch?v=_Z66EZVtW_Q"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youtu.be/5OYY-hykYjw"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Discuss what the children learned about Bayard from the video. Talk about the fact that Bayard isn’t as well known as other activists from the civil rights movement, because at the time people had negative attitudes towards LGBT people.</a:t>
            </a: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2275050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Watch the video of Bayard Rustin speeches: </a:t>
            </a:r>
            <a:r>
              <a:rPr lang="en-GB" sz="1200" u="sng" kern="1200" dirty="0">
                <a:solidFill>
                  <a:schemeClr val="tx1"/>
                </a:solidFill>
                <a:effectLst/>
                <a:latin typeface="+mn-lt"/>
                <a:ea typeface="+mn-ea"/>
                <a:cs typeface="+mn-cs"/>
                <a:hlinkClick r:id="rId3"/>
              </a:rPr>
              <a:t>https://www.youtube.com/watch?v=_Z66EZVtW_Q</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i="1" kern="1200" dirty="0">
                <a:solidFill>
                  <a:schemeClr val="tx1"/>
                </a:solidFill>
                <a:effectLst/>
                <a:latin typeface="+mn-lt"/>
                <a:ea typeface="+mn-ea"/>
                <a:cs typeface="+mn-cs"/>
              </a:rPr>
              <a:t>Note: Before watching, explain to children that the word ‘negro’ was used to refer to black people in the past, but it is not appropriate to use that word any more.</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11</a:t>
            </a:fld>
            <a:endParaRPr lang="en-US"/>
          </a:p>
        </p:txBody>
      </p:sp>
    </p:spTree>
    <p:extLst>
      <p:ext uri="{BB962C8B-B14F-4D97-AF65-F5344CB8AC3E}">
        <p14:creationId xmlns:p14="http://schemas.microsoft.com/office/powerpoint/2010/main" val="748849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1-minute challenge: In pairs, children identify as many features of a persuasive speech as they can. They can think back to the Bayard Rustin speech.</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12</a:t>
            </a:fld>
            <a:endParaRPr lang="en-US"/>
          </a:p>
        </p:txBody>
      </p:sp>
    </p:spTree>
    <p:extLst>
      <p:ext uri="{BB962C8B-B14F-4D97-AF65-F5344CB8AC3E}">
        <p14:creationId xmlns:p14="http://schemas.microsoft.com/office/powerpoint/2010/main" val="790317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Identify the features of a good persuasive speech – power of three, repetition, emotive language, alliteration, rhetorical questions – to use as success criteria.</a:t>
            </a:r>
          </a:p>
        </p:txBody>
      </p:sp>
      <p:sp>
        <p:nvSpPr>
          <p:cNvPr id="4" name="Slide Number Placeholder 3"/>
          <p:cNvSpPr>
            <a:spLocks noGrp="1"/>
          </p:cNvSpPr>
          <p:nvPr>
            <p:ph type="sldNum" sz="quarter" idx="10"/>
          </p:nvPr>
        </p:nvSpPr>
        <p:spPr/>
        <p:txBody>
          <a:bodyPr/>
          <a:lstStyle/>
          <a:p>
            <a:fld id="{D1ADB596-D218-9D43-A4EC-2B51BE929992}" type="slidenum">
              <a:rPr lang="en-US" smtClean="0"/>
              <a:t>13</a:t>
            </a:fld>
            <a:endParaRPr lang="en-US"/>
          </a:p>
        </p:txBody>
      </p:sp>
    </p:spTree>
    <p:extLst>
      <p:ext uri="{BB962C8B-B14F-4D97-AF65-F5344CB8AC3E}">
        <p14:creationId xmlns:p14="http://schemas.microsoft.com/office/powerpoint/2010/main" val="2007926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Students write a speech about the importance of equality – be sure to include: race, LGBT, gender, ability, religion</a:t>
            </a:r>
          </a:p>
        </p:txBody>
      </p:sp>
      <p:sp>
        <p:nvSpPr>
          <p:cNvPr id="4" name="Slide Number Placeholder 3"/>
          <p:cNvSpPr>
            <a:spLocks noGrp="1"/>
          </p:cNvSpPr>
          <p:nvPr>
            <p:ph type="sldNum" sz="quarter" idx="10"/>
          </p:nvPr>
        </p:nvSpPr>
        <p:spPr/>
        <p:txBody>
          <a:bodyPr/>
          <a:lstStyle/>
          <a:p>
            <a:fld id="{D1ADB596-D218-9D43-A4EC-2B51BE929992}" type="slidenum">
              <a:rPr lang="en-US" smtClean="0"/>
              <a:t>14</a:t>
            </a:fld>
            <a:endParaRPr lang="en-US"/>
          </a:p>
        </p:txBody>
      </p:sp>
    </p:spTree>
    <p:extLst>
      <p:ext uri="{BB962C8B-B14F-4D97-AF65-F5344CB8AC3E}">
        <p14:creationId xmlns:p14="http://schemas.microsoft.com/office/powerpoint/2010/main" val="2630821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 a class, look through the success criteria for a good speech. Children should self-assess. Were there any things that were harder to include than others?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If there is time, ask some of the children to share their speeches.</a:t>
            </a:r>
          </a:p>
        </p:txBody>
      </p:sp>
      <p:sp>
        <p:nvSpPr>
          <p:cNvPr id="4" name="Slide Number Placeholder 3"/>
          <p:cNvSpPr>
            <a:spLocks noGrp="1"/>
          </p:cNvSpPr>
          <p:nvPr>
            <p:ph type="sldNum" sz="quarter" idx="10"/>
          </p:nvPr>
        </p:nvSpPr>
        <p:spPr/>
        <p:txBody>
          <a:bodyPr/>
          <a:lstStyle/>
          <a:p>
            <a:fld id="{D1ADB596-D218-9D43-A4EC-2B51BE929992}" type="slidenum">
              <a:rPr lang="en-US" smtClean="0"/>
              <a:t>15</a:t>
            </a:fld>
            <a:endParaRPr lang="en-US"/>
          </a:p>
        </p:txBody>
      </p:sp>
    </p:spTree>
    <p:extLst>
      <p:ext uri="{BB962C8B-B14F-4D97-AF65-F5344CB8AC3E}">
        <p14:creationId xmlns:p14="http://schemas.microsoft.com/office/powerpoint/2010/main" val="2983231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901229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Create a list of ground rules as a class </a:t>
            </a:r>
            <a:r>
              <a:rPr lang="en-GB" sz="1200" kern="1200" dirty="0" err="1">
                <a:solidFill>
                  <a:schemeClr val="tx1"/>
                </a:solidFill>
                <a:effectLst/>
                <a:latin typeface="+mn-lt"/>
                <a:ea typeface="+mn-ea"/>
                <a:cs typeface="+mn-cs"/>
              </a:rPr>
              <a:t>i.e</a:t>
            </a:r>
            <a:r>
              <a:rPr lang="en-GB" sz="1200" kern="1200" dirty="0">
                <a:solidFill>
                  <a:schemeClr val="tx1"/>
                </a:solidFill>
                <a:effectLst/>
                <a:latin typeface="+mn-lt"/>
                <a:ea typeface="+mn-ea"/>
                <a:cs typeface="+mn-cs"/>
              </a:rPr>
              <a:t> respecting identities and opinions - this may also include no judgement, not speaking over each other and being honest with any and all questions we have.</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3902549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3-minute challenge: Split the class into 5 teams and allocate each team a category from sport, history and politics, music, art, TV/film. Challenge them to name as many role models in that category as possible.</a:t>
            </a: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938051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How many black people were on their lists? Show some of the black role models on the board. Who have you heard of? Is there a reason that we’ve heard of fewer black role models? Was it easier to think of people for certain categories? Why might it be?</a:t>
            </a: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937801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Ask: Who has heard of Black History Month (BHM)?</a:t>
            </a:r>
          </a:p>
          <a:p>
            <a:r>
              <a:rPr lang="en-GB" sz="1200" kern="1200" dirty="0">
                <a:solidFill>
                  <a:schemeClr val="tx1"/>
                </a:solidFill>
                <a:effectLst/>
                <a:latin typeface="+mn-lt"/>
                <a:ea typeface="+mn-ea"/>
                <a:cs typeface="+mn-cs"/>
              </a:rPr>
              <a:t>Why might we need BHM? </a:t>
            </a: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3711847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Had they named any black LGBT people in the challenge? Discuss that often we don’t hear about black LGBT people from history.</a:t>
            </a: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1391294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Explain that we’re going to be learning about a very important black LGBT role model called Bayard Rustin.</a:t>
            </a: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212936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Watch the Pop ‘n’ Olly video: </a:t>
            </a:r>
            <a:r>
              <a:rPr lang="en-GB" sz="1200" u="sng" kern="1200" dirty="0">
                <a:solidFill>
                  <a:schemeClr val="tx1"/>
                </a:solidFill>
                <a:effectLst/>
                <a:latin typeface="+mn-lt"/>
                <a:ea typeface="+mn-ea"/>
                <a:cs typeface="+mn-cs"/>
                <a:hlinkClick r:id="rId3"/>
              </a:rPr>
              <a:t>https://youtu.be/5OYY-hykYjw</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3472256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26/09/2022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26/09/2022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26/09/2022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26/09/2022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_Z66EZVtW_Q"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jpeg"/></Relationships>
</file>

<file path=ppt/slides/_rels/slide6.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3.jpeg"/><Relationship Id="rId7"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3.jpeg"/><Relationship Id="rId7"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image" Target="../media/image16.jpeg"/><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youtu.be/5OYY-hykYjw"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ma14="http://schemas.microsoft.com/office/mac/drawingml/2011/main" xmlns=""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Black History Month 2019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Year 5 and 6 – England and Wales</a:t>
            </a: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P6 and P7 – Scotland</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426BE4A5-DBEA-4437-9CDF-210A7336C969}"/>
              </a:ext>
            </a:extLst>
          </p:cNvPr>
          <p:cNvSpPr txBox="1"/>
          <p:nvPr/>
        </p:nvSpPr>
        <p:spPr>
          <a:xfrm>
            <a:off x="5608948" y="1919411"/>
            <a:ext cx="3247714" cy="1200329"/>
          </a:xfrm>
          <a:prstGeom prst="rect">
            <a:avLst/>
          </a:prstGeom>
          <a:noFill/>
        </p:spPr>
        <p:txBody>
          <a:bodyPr wrap="square" rtlCol="0">
            <a:spAutoFit/>
          </a:bodyPr>
          <a:lstStyle/>
          <a:p>
            <a:pPr algn="ctr"/>
            <a:r>
              <a:rPr lang="en-US" sz="3600" dirty="0"/>
              <a:t>Who was Bayard Rustin?</a:t>
            </a:r>
            <a:endParaRPr lang="en-GB" sz="3600" dirty="0"/>
          </a:p>
        </p:txBody>
      </p:sp>
      <p:pic>
        <p:nvPicPr>
          <p:cNvPr id="5124" name="Picture 4" descr="Image result for bayard rustin speech">
            <a:extLst>
              <a:ext uri="{FF2B5EF4-FFF2-40B4-BE49-F238E27FC236}">
                <a16:creationId xmlns:a16="http://schemas.microsoft.com/office/drawing/2014/main" id="{0F80CDE7-5C92-4EB6-B6B1-5ECA70AAC0C5}"/>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848413" y="1919717"/>
            <a:ext cx="4383463" cy="3867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511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hlinkClick r:id="rId3"/>
            <a:extLst>
              <a:ext uri="{FF2B5EF4-FFF2-40B4-BE49-F238E27FC236}">
                <a16:creationId xmlns:a16="http://schemas.microsoft.com/office/drawing/2014/main" id="{57F1941B-DDF5-4C73-9F2A-98971A730E5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395977" y="140260"/>
            <a:ext cx="6352045" cy="6352045"/>
          </a:xfrm>
          <a:prstGeom prst="rect">
            <a:avLst/>
          </a:prstGeom>
        </p:spPr>
      </p:pic>
    </p:spTree>
    <p:extLst>
      <p:ext uri="{BB962C8B-B14F-4D97-AF65-F5344CB8AC3E}">
        <p14:creationId xmlns:p14="http://schemas.microsoft.com/office/powerpoint/2010/main" val="1798920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A1D69-FBED-475C-AB7B-1D560E391A79}"/>
              </a:ext>
            </a:extLst>
          </p:cNvPr>
          <p:cNvSpPr txBox="1"/>
          <p:nvPr/>
        </p:nvSpPr>
        <p:spPr>
          <a:xfrm>
            <a:off x="165889" y="657195"/>
            <a:ext cx="7568482"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use the features of a persuasive text</a:t>
            </a:r>
            <a:endParaRPr lang="en-GB" sz="2400" u="sng"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1D0D84C2-2F08-4250-8E22-45AF59B945F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535" y="1069767"/>
            <a:ext cx="4685836" cy="4683589"/>
          </a:xfrm>
          <a:prstGeom prst="rect">
            <a:avLst/>
          </a:prstGeom>
        </p:spPr>
      </p:pic>
      <p:sp>
        <p:nvSpPr>
          <p:cNvPr id="8" name="TextBox 7">
            <a:extLst>
              <a:ext uri="{FF2B5EF4-FFF2-40B4-BE49-F238E27FC236}">
                <a16:creationId xmlns:a16="http://schemas.microsoft.com/office/drawing/2014/main" id="{D2FCFFAC-BBCE-48ED-98EE-E2593E7C58A4}"/>
              </a:ext>
            </a:extLst>
          </p:cNvPr>
          <p:cNvSpPr txBox="1"/>
          <p:nvPr/>
        </p:nvSpPr>
        <p:spPr>
          <a:xfrm>
            <a:off x="5085283" y="1835811"/>
            <a:ext cx="3771380" cy="181588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1 minute challenge!</a:t>
            </a:r>
          </a:p>
          <a:p>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What are the features of a persuasive text?</a:t>
            </a:r>
          </a:p>
        </p:txBody>
      </p:sp>
    </p:spTree>
    <p:extLst>
      <p:ext uri="{BB962C8B-B14F-4D97-AF65-F5344CB8AC3E}">
        <p14:creationId xmlns:p14="http://schemas.microsoft.com/office/powerpoint/2010/main" val="2997489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A1D69-FBED-475C-AB7B-1D560E391A79}"/>
              </a:ext>
            </a:extLst>
          </p:cNvPr>
          <p:cNvSpPr txBox="1"/>
          <p:nvPr/>
        </p:nvSpPr>
        <p:spPr>
          <a:xfrm>
            <a:off x="165889" y="657195"/>
            <a:ext cx="7568482"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use the features of a persuasive text</a:t>
            </a:r>
            <a:endParaRPr lang="en-GB" sz="2400" u="sng"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D2FCFFAC-BBCE-48ED-98EE-E2593E7C58A4}"/>
              </a:ext>
            </a:extLst>
          </p:cNvPr>
          <p:cNvSpPr txBox="1"/>
          <p:nvPr/>
        </p:nvSpPr>
        <p:spPr>
          <a:xfrm>
            <a:off x="5085283" y="1835811"/>
            <a:ext cx="3771380" cy="954107"/>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A persuasive text needs:</a:t>
            </a:r>
          </a:p>
        </p:txBody>
      </p:sp>
      <p:pic>
        <p:nvPicPr>
          <p:cNvPr id="11" name="Picture 10">
            <a:extLst>
              <a:ext uri="{FF2B5EF4-FFF2-40B4-BE49-F238E27FC236}">
                <a16:creationId xmlns:a16="http://schemas.microsoft.com/office/drawing/2014/main" id="{F0D246C5-E050-4A51-8E7A-3F097A4B89F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4025" y="1104643"/>
            <a:ext cx="4685835" cy="4685835"/>
          </a:xfrm>
          <a:prstGeom prst="rect">
            <a:avLst/>
          </a:prstGeom>
        </p:spPr>
      </p:pic>
    </p:spTree>
    <p:extLst>
      <p:ext uri="{BB962C8B-B14F-4D97-AF65-F5344CB8AC3E}">
        <p14:creationId xmlns:p14="http://schemas.microsoft.com/office/powerpoint/2010/main" val="332775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A1D69-FBED-475C-AB7B-1D560E391A79}"/>
              </a:ext>
            </a:extLst>
          </p:cNvPr>
          <p:cNvSpPr txBox="1"/>
          <p:nvPr/>
        </p:nvSpPr>
        <p:spPr>
          <a:xfrm>
            <a:off x="165889" y="657195"/>
            <a:ext cx="7568482"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use the features of a persuasive text</a:t>
            </a:r>
            <a:endParaRPr lang="en-GB" sz="2400" u="sng"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D2FCFFAC-BBCE-48ED-98EE-E2593E7C58A4}"/>
              </a:ext>
            </a:extLst>
          </p:cNvPr>
          <p:cNvSpPr txBox="1"/>
          <p:nvPr/>
        </p:nvSpPr>
        <p:spPr>
          <a:xfrm>
            <a:off x="5085283" y="1835811"/>
            <a:ext cx="3771380" cy="181588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Write a persuasive speech about the importance of equality and fairness.</a:t>
            </a:r>
          </a:p>
        </p:txBody>
      </p:sp>
      <p:pic>
        <p:nvPicPr>
          <p:cNvPr id="11" name="Picture 10">
            <a:extLst>
              <a:ext uri="{FF2B5EF4-FFF2-40B4-BE49-F238E27FC236}">
                <a16:creationId xmlns:a16="http://schemas.microsoft.com/office/drawing/2014/main" id="{F0D246C5-E050-4A51-8E7A-3F097A4B89F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4025" y="1104643"/>
            <a:ext cx="4685835" cy="4685835"/>
          </a:xfrm>
          <a:prstGeom prst="rect">
            <a:avLst/>
          </a:prstGeom>
        </p:spPr>
      </p:pic>
    </p:spTree>
    <p:extLst>
      <p:ext uri="{BB962C8B-B14F-4D97-AF65-F5344CB8AC3E}">
        <p14:creationId xmlns:p14="http://schemas.microsoft.com/office/powerpoint/2010/main" val="2712226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773AA91-30F7-4511-B216-4C3807D203E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224256" y="1081256"/>
            <a:ext cx="4695488" cy="4695488"/>
          </a:xfrm>
          <a:prstGeom prst="rect">
            <a:avLst/>
          </a:prstGeom>
        </p:spPr>
      </p:pic>
      <p:sp>
        <p:nvSpPr>
          <p:cNvPr id="2" name="TextBox 1">
            <a:extLst>
              <a:ext uri="{FF2B5EF4-FFF2-40B4-BE49-F238E27FC236}">
                <a16:creationId xmlns:a16="http://schemas.microsoft.com/office/drawing/2014/main" id="{CE8A1D69-FBED-475C-AB7B-1D560E391A79}"/>
              </a:ext>
            </a:extLst>
          </p:cNvPr>
          <p:cNvSpPr txBox="1"/>
          <p:nvPr/>
        </p:nvSpPr>
        <p:spPr>
          <a:xfrm>
            <a:off x="165889" y="657195"/>
            <a:ext cx="7568482"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use the features of a persuasive text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9060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A1D69-FBED-475C-AB7B-1D560E391A79}"/>
              </a:ext>
            </a:extLst>
          </p:cNvPr>
          <p:cNvSpPr txBox="1"/>
          <p:nvPr/>
        </p:nvSpPr>
        <p:spPr>
          <a:xfrm>
            <a:off x="165889" y="1792780"/>
            <a:ext cx="8812221" cy="523220"/>
          </a:xfrm>
          <a:prstGeom prst="rect">
            <a:avLst/>
          </a:prstGeom>
          <a:noFill/>
        </p:spPr>
        <p:txBody>
          <a:bodyPr wrap="none" rtlCol="0">
            <a:spAutoFit/>
          </a:bodyPr>
          <a:lstStyle/>
          <a:p>
            <a:r>
              <a:rPr lang="en-US" sz="2800" u="sng" dirty="0">
                <a:latin typeface="Arial" panose="020B0604020202020204" pitchFamily="34" charset="0"/>
                <a:cs typeface="Arial" panose="020B0604020202020204" pitchFamily="34" charset="0"/>
              </a:rPr>
              <a:t>LO: To be able to use the features of a persuasive text</a:t>
            </a:r>
            <a:endParaRPr lang="en-GB" sz="28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81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A1D69-FBED-475C-AB7B-1D560E391A79}"/>
              </a:ext>
            </a:extLst>
          </p:cNvPr>
          <p:cNvSpPr txBox="1"/>
          <p:nvPr/>
        </p:nvSpPr>
        <p:spPr>
          <a:xfrm>
            <a:off x="354425" y="746405"/>
            <a:ext cx="3060453" cy="523220"/>
          </a:xfrm>
          <a:prstGeom prst="rect">
            <a:avLst/>
          </a:prstGeom>
          <a:noFill/>
        </p:spPr>
        <p:txBody>
          <a:bodyPr wrap="none" rtlCol="0">
            <a:spAutoFit/>
          </a:bodyPr>
          <a:lstStyle/>
          <a:p>
            <a:r>
              <a:rPr lang="en-US" sz="2800" dirty="0">
                <a:latin typeface="Arial" panose="020B0604020202020204" pitchFamily="34" charset="0"/>
                <a:cs typeface="Arial" panose="020B0604020202020204" pitchFamily="34" charset="0"/>
              </a:rPr>
              <a:t>Before we start….</a:t>
            </a:r>
            <a:endParaRPr lang="en-GB" sz="28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0E4262FF-46DA-46A5-A5DE-BF92367E4A0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151912"/>
            <a:ext cx="4685836" cy="4683589"/>
          </a:xfrm>
          <a:prstGeom prst="rect">
            <a:avLst/>
          </a:prstGeom>
        </p:spPr>
      </p:pic>
      <p:sp>
        <p:nvSpPr>
          <p:cNvPr id="16" name="TextBox 15">
            <a:extLst>
              <a:ext uri="{FF2B5EF4-FFF2-40B4-BE49-F238E27FC236}">
                <a16:creationId xmlns:a16="http://schemas.microsoft.com/office/drawing/2014/main" id="{7933356A-DCEF-489F-964B-855ED529A7C6}"/>
              </a:ext>
            </a:extLst>
          </p:cNvPr>
          <p:cNvSpPr txBox="1"/>
          <p:nvPr/>
        </p:nvSpPr>
        <p:spPr>
          <a:xfrm>
            <a:off x="5330542" y="1775497"/>
            <a:ext cx="2885726" cy="523220"/>
          </a:xfrm>
          <a:prstGeom prst="rect">
            <a:avLst/>
          </a:prstGeom>
          <a:noFill/>
        </p:spPr>
        <p:txBody>
          <a:bodyPr wrap="none" rtlCol="0">
            <a:spAutoFit/>
          </a:bodyPr>
          <a:lstStyle/>
          <a:p>
            <a:r>
              <a:rPr lang="en-US" sz="2800" u="sng" dirty="0">
                <a:latin typeface="Arial" panose="020B0604020202020204" pitchFamily="34" charset="0"/>
                <a:cs typeface="Arial" panose="020B0604020202020204" pitchFamily="34" charset="0"/>
              </a:rPr>
              <a:t>Our ground rules</a:t>
            </a:r>
            <a:endParaRPr lang="en-GB" sz="28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517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DA33BBA-FDC2-4A21-BDBA-EE42AA02756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7535" y="1069767"/>
            <a:ext cx="4685836" cy="4683589"/>
          </a:xfrm>
          <a:prstGeom prst="rect">
            <a:avLst/>
          </a:prstGeom>
        </p:spPr>
      </p:pic>
      <p:sp>
        <p:nvSpPr>
          <p:cNvPr id="2" name="TextBox 1">
            <a:extLst>
              <a:ext uri="{FF2B5EF4-FFF2-40B4-BE49-F238E27FC236}">
                <a16:creationId xmlns:a16="http://schemas.microsoft.com/office/drawing/2014/main" id="{CE8A1D69-FBED-475C-AB7B-1D560E391A79}"/>
              </a:ext>
            </a:extLst>
          </p:cNvPr>
          <p:cNvSpPr txBox="1"/>
          <p:nvPr/>
        </p:nvSpPr>
        <p:spPr>
          <a:xfrm>
            <a:off x="5085283" y="1835811"/>
            <a:ext cx="3771380" cy="2123658"/>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3 minute challenge!</a:t>
            </a:r>
          </a:p>
          <a:p>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Name as many role models as you can.</a:t>
            </a:r>
          </a:p>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Stick to your category</a:t>
            </a:r>
            <a:r>
              <a:rPr lang="en-US" sz="2800" dirty="0">
                <a:latin typeface="Arial" panose="020B0604020202020204" pitchFamily="34" charset="0"/>
                <a:cs typeface="Arial" panose="020B0604020202020204" pitchFamily="34" charset="0"/>
              </a:rPr>
              <a:t>!</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796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rtin luther king">
            <a:extLst>
              <a:ext uri="{FF2B5EF4-FFF2-40B4-BE49-F238E27FC236}">
                <a16:creationId xmlns:a16="http://schemas.microsoft.com/office/drawing/2014/main" id="{1A07486C-4380-4D9D-A231-5917F7A27D34}"/>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20173" y="571501"/>
            <a:ext cx="1525444" cy="152544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6F617EB-50EB-447C-97C2-38DC9E60907F}"/>
              </a:ext>
            </a:extLst>
          </p:cNvPr>
          <p:cNvSpPr txBox="1"/>
          <p:nvPr/>
        </p:nvSpPr>
        <p:spPr>
          <a:xfrm>
            <a:off x="453669" y="2104614"/>
            <a:ext cx="1656223"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Martin Luther-King</a:t>
            </a:r>
            <a:endParaRPr lang="en-GB" sz="1400" dirty="0">
              <a:latin typeface="Arial" panose="020B0604020202020204" pitchFamily="34" charset="0"/>
              <a:cs typeface="Arial" panose="020B0604020202020204" pitchFamily="34" charset="0"/>
            </a:endParaRPr>
          </a:p>
        </p:txBody>
      </p:sp>
      <p:pic>
        <p:nvPicPr>
          <p:cNvPr id="1028" name="Picture 4" descr="Image result for mary seacole">
            <a:extLst>
              <a:ext uri="{FF2B5EF4-FFF2-40B4-BE49-F238E27FC236}">
                <a16:creationId xmlns:a16="http://schemas.microsoft.com/office/drawing/2014/main" id="{3C4B2552-59AB-4177-990B-D60660F10A4A}"/>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t="-965"/>
          <a:stretch/>
        </p:blipFill>
        <p:spPr bwMode="auto">
          <a:xfrm>
            <a:off x="2227270" y="574339"/>
            <a:ext cx="1525444" cy="152544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62693F34-C7C5-4506-A944-805F56ADEBC2}"/>
              </a:ext>
            </a:extLst>
          </p:cNvPr>
          <p:cNvSpPr txBox="1"/>
          <p:nvPr/>
        </p:nvSpPr>
        <p:spPr>
          <a:xfrm>
            <a:off x="2372279" y="2104614"/>
            <a:ext cx="1279517"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Mary Seacole</a:t>
            </a:r>
            <a:endParaRPr lang="en-GB" sz="1400" dirty="0">
              <a:latin typeface="Arial" panose="020B0604020202020204" pitchFamily="34" charset="0"/>
              <a:cs typeface="Arial" panose="020B0604020202020204" pitchFamily="34" charset="0"/>
            </a:endParaRPr>
          </a:p>
        </p:txBody>
      </p:sp>
      <p:pic>
        <p:nvPicPr>
          <p:cNvPr id="1030" name="Picture 6" descr="Image result for mo farah">
            <a:extLst>
              <a:ext uri="{FF2B5EF4-FFF2-40B4-BE49-F238E27FC236}">
                <a16:creationId xmlns:a16="http://schemas.microsoft.com/office/drawing/2014/main" id="{8648D3DD-EC7D-4DF6-B42A-AA8D32CB1F51}"/>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3978458" y="574338"/>
            <a:ext cx="1525444" cy="1525443"/>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63180DB2-6786-46A2-A1C7-4DCCF8B193FE}"/>
              </a:ext>
            </a:extLst>
          </p:cNvPr>
          <p:cNvSpPr txBox="1"/>
          <p:nvPr/>
        </p:nvSpPr>
        <p:spPr>
          <a:xfrm>
            <a:off x="4266530" y="2132750"/>
            <a:ext cx="949299" cy="307777"/>
          </a:xfrm>
          <a:prstGeom prst="rect">
            <a:avLst/>
          </a:prstGeom>
          <a:noFill/>
        </p:spPr>
        <p:txBody>
          <a:bodyPr wrap="none" rtlCol="0">
            <a:spAutoFit/>
          </a:bodyPr>
          <a:lstStyle/>
          <a:p>
            <a:r>
              <a:rPr lang="en-US" sz="1400" dirty="0">
                <a:latin typeface="Arial" panose="020B0604020202020204" pitchFamily="34" charset="0"/>
                <a:cs typeface="Arial" panose="020B0604020202020204" pitchFamily="34" charset="0"/>
              </a:rPr>
              <a:t>Mo Farah</a:t>
            </a:r>
            <a:endParaRPr lang="en-GB" sz="1400" dirty="0">
              <a:latin typeface="Arial" panose="020B0604020202020204" pitchFamily="34" charset="0"/>
              <a:cs typeface="Arial" panose="020B0604020202020204" pitchFamily="34" charset="0"/>
            </a:endParaRPr>
          </a:p>
        </p:txBody>
      </p:sp>
      <p:pic>
        <p:nvPicPr>
          <p:cNvPr id="1032" name="Picture 8" descr="Image result for serena williams">
            <a:extLst>
              <a:ext uri="{FF2B5EF4-FFF2-40B4-BE49-F238E27FC236}">
                <a16:creationId xmlns:a16="http://schemas.microsoft.com/office/drawing/2014/main" id="{459061F7-778B-43B5-B34E-215FCCC00EEF}"/>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l="12270" r="13680"/>
          <a:stretch/>
        </p:blipFill>
        <p:spPr bwMode="auto">
          <a:xfrm>
            <a:off x="5665765" y="571501"/>
            <a:ext cx="1525444" cy="1525442"/>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FC9D644D-2EEE-4859-B186-1C4E0760AF16}"/>
              </a:ext>
            </a:extLst>
          </p:cNvPr>
          <p:cNvSpPr txBox="1"/>
          <p:nvPr/>
        </p:nvSpPr>
        <p:spPr>
          <a:xfrm>
            <a:off x="5627176" y="2124836"/>
            <a:ext cx="1564033" cy="30777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Serena Williams</a:t>
            </a:r>
            <a:endParaRPr lang="en-GB" sz="1400" dirty="0">
              <a:latin typeface="Arial" panose="020B0604020202020204" pitchFamily="34" charset="0"/>
              <a:cs typeface="Arial" panose="020B0604020202020204" pitchFamily="34" charset="0"/>
            </a:endParaRPr>
          </a:p>
        </p:txBody>
      </p:sp>
      <p:pic>
        <p:nvPicPr>
          <p:cNvPr id="1036" name="Picture 12" descr="Image result for stormzy">
            <a:extLst>
              <a:ext uri="{FF2B5EF4-FFF2-40B4-BE49-F238E27FC236}">
                <a16:creationId xmlns:a16="http://schemas.microsoft.com/office/drawing/2014/main" id="{2FB9FD97-10C6-4674-8606-75CFAE545C3B}"/>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519058" y="2561408"/>
            <a:ext cx="1525444" cy="1525443"/>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00CF00CD-6850-446D-86DA-B250C9FEE6B0}"/>
              </a:ext>
            </a:extLst>
          </p:cNvPr>
          <p:cNvSpPr txBox="1"/>
          <p:nvPr/>
        </p:nvSpPr>
        <p:spPr>
          <a:xfrm>
            <a:off x="324753" y="4099752"/>
            <a:ext cx="1902517" cy="307777"/>
          </a:xfrm>
          <a:prstGeom prst="rect">
            <a:avLst/>
          </a:prstGeom>
          <a:noFill/>
        </p:spPr>
        <p:txBody>
          <a:bodyPr wrap="square" rtlCol="0">
            <a:spAutoFit/>
          </a:bodyPr>
          <a:lstStyle/>
          <a:p>
            <a:pPr algn="ctr"/>
            <a:r>
              <a:rPr lang="en-US" sz="1400" dirty="0" err="1">
                <a:latin typeface="Arial" panose="020B0604020202020204" pitchFamily="34" charset="0"/>
                <a:cs typeface="Arial" panose="020B0604020202020204" pitchFamily="34" charset="0"/>
              </a:rPr>
              <a:t>Stormzy</a:t>
            </a:r>
            <a:endParaRPr lang="en-GB" sz="1400" dirty="0">
              <a:latin typeface="Arial" panose="020B0604020202020204" pitchFamily="34" charset="0"/>
              <a:cs typeface="Arial" panose="020B0604020202020204" pitchFamily="34" charset="0"/>
            </a:endParaRPr>
          </a:p>
        </p:txBody>
      </p:sp>
      <p:pic>
        <p:nvPicPr>
          <p:cNvPr id="1038" name="Picture 14" descr="Leigh-Anne Pinnock: Little Mix were told not to be feminists">
            <a:extLst>
              <a:ext uri="{FF2B5EF4-FFF2-40B4-BE49-F238E27FC236}">
                <a16:creationId xmlns:a16="http://schemas.microsoft.com/office/drawing/2014/main" id="{72A9B358-0826-43D1-9F4B-40AC9E2CBF17}"/>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5670068" y="2558480"/>
            <a:ext cx="1525444" cy="1528219"/>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D00A5BD5-D559-44F5-87CA-5C59AF5CF5A9}"/>
              </a:ext>
            </a:extLst>
          </p:cNvPr>
          <p:cNvSpPr txBox="1"/>
          <p:nvPr/>
        </p:nvSpPr>
        <p:spPr>
          <a:xfrm>
            <a:off x="5670068" y="4078765"/>
            <a:ext cx="1902517"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Leigh-Anne from Little Mix</a:t>
            </a:r>
            <a:endParaRPr lang="en-GB" sz="1400" dirty="0">
              <a:latin typeface="Arial" panose="020B0604020202020204" pitchFamily="34" charset="0"/>
              <a:cs typeface="Arial" panose="020B0604020202020204" pitchFamily="34" charset="0"/>
            </a:endParaRPr>
          </a:p>
        </p:txBody>
      </p:sp>
      <p:pic>
        <p:nvPicPr>
          <p:cNvPr id="1040" name="Picture 16" descr="Image result for frank bowling">
            <a:extLst>
              <a:ext uri="{FF2B5EF4-FFF2-40B4-BE49-F238E27FC236}">
                <a16:creationId xmlns:a16="http://schemas.microsoft.com/office/drawing/2014/main" id="{A03660F2-4722-4DA7-B729-D7703A30D120}"/>
              </a:ext>
            </a:extLst>
          </p:cNvPr>
          <p:cNvPicPr>
            <a:picLocks noChangeAspect="1" noChangeArrowheads="1"/>
          </p:cNvPicPr>
          <p:nvPr/>
        </p:nvPicPr>
        <p:blipFill rotWithShape="1">
          <a:blip r:embed="rId9" cstate="screen">
            <a:extLst>
              <a:ext uri="{28A0092B-C50C-407E-A947-70E740481C1C}">
                <a14:useLocalDpi xmlns:a14="http://schemas.microsoft.com/office/drawing/2010/main"/>
              </a:ext>
            </a:extLst>
          </a:blip>
          <a:srcRect/>
          <a:stretch/>
        </p:blipFill>
        <p:spPr bwMode="auto">
          <a:xfrm>
            <a:off x="2246029" y="2567210"/>
            <a:ext cx="1532016" cy="1532542"/>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802034A1-AEC9-4BDF-9579-BB61EADA0EF6}"/>
              </a:ext>
            </a:extLst>
          </p:cNvPr>
          <p:cNvSpPr txBox="1"/>
          <p:nvPr/>
        </p:nvSpPr>
        <p:spPr>
          <a:xfrm>
            <a:off x="2227270" y="4089187"/>
            <a:ext cx="1550775" cy="30777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Frank Bowling</a:t>
            </a:r>
            <a:endParaRPr lang="en-GB" sz="1400" dirty="0">
              <a:latin typeface="Arial" panose="020B0604020202020204" pitchFamily="34" charset="0"/>
              <a:cs typeface="Arial" panose="020B0604020202020204" pitchFamily="34" charset="0"/>
            </a:endParaRPr>
          </a:p>
        </p:txBody>
      </p:sp>
      <p:pic>
        <p:nvPicPr>
          <p:cNvPr id="1042" name="Picture 18" descr="Professor Sonia Boyce, University of the Arts London">
            <a:extLst>
              <a:ext uri="{FF2B5EF4-FFF2-40B4-BE49-F238E27FC236}">
                <a16:creationId xmlns:a16="http://schemas.microsoft.com/office/drawing/2014/main" id="{DF313943-F824-4175-B6BC-0124C12BCDBF}"/>
              </a:ext>
            </a:extLst>
          </p:cNvPr>
          <p:cNvPicPr>
            <a:picLocks noChangeAspect="1" noChangeArrowheads="1"/>
          </p:cNvPicPr>
          <p:nvPr/>
        </p:nvPicPr>
        <p:blipFill rotWithShape="1">
          <a:blip r:embed="rId10" cstate="screen">
            <a:extLst>
              <a:ext uri="{28A0092B-C50C-407E-A947-70E740481C1C}">
                <a14:useLocalDpi xmlns:a14="http://schemas.microsoft.com/office/drawing/2010/main"/>
              </a:ext>
            </a:extLst>
          </a:blip>
          <a:srcRect/>
          <a:stretch/>
        </p:blipFill>
        <p:spPr bwMode="auto">
          <a:xfrm>
            <a:off x="3978458" y="2558480"/>
            <a:ext cx="1525444" cy="1558843"/>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A5654DF4-817C-4E9B-A0F9-94F144948CB1}"/>
              </a:ext>
            </a:extLst>
          </p:cNvPr>
          <p:cNvSpPr txBox="1"/>
          <p:nvPr/>
        </p:nvSpPr>
        <p:spPr>
          <a:xfrm>
            <a:off x="3978458" y="4117323"/>
            <a:ext cx="1550775" cy="30777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Sonia Boyce</a:t>
            </a:r>
            <a:endParaRPr lang="en-GB" sz="1400" dirty="0">
              <a:latin typeface="Arial" panose="020B0604020202020204" pitchFamily="34" charset="0"/>
              <a:cs typeface="Arial" panose="020B0604020202020204" pitchFamily="34" charset="0"/>
            </a:endParaRPr>
          </a:p>
        </p:txBody>
      </p:sp>
      <p:pic>
        <p:nvPicPr>
          <p:cNvPr id="1044" name="Picture 20" descr="Idris Elba">
            <a:extLst>
              <a:ext uri="{FF2B5EF4-FFF2-40B4-BE49-F238E27FC236}">
                <a16:creationId xmlns:a16="http://schemas.microsoft.com/office/drawing/2014/main" id="{BB9B6267-E883-4664-9A72-F827C886CEE7}"/>
              </a:ext>
            </a:extLst>
          </p:cNvPr>
          <p:cNvPicPr>
            <a:picLocks noChangeAspect="1" noChangeArrowheads="1"/>
          </p:cNvPicPr>
          <p:nvPr/>
        </p:nvPicPr>
        <p:blipFill rotWithShape="1">
          <a:blip r:embed="rId11" cstate="screen">
            <a:extLst>
              <a:ext uri="{28A0092B-C50C-407E-A947-70E740481C1C}">
                <a14:useLocalDpi xmlns:a14="http://schemas.microsoft.com/office/drawing/2010/main"/>
              </a:ext>
            </a:extLst>
          </a:blip>
          <a:srcRect/>
          <a:stretch/>
        </p:blipFill>
        <p:spPr bwMode="auto">
          <a:xfrm>
            <a:off x="2265859" y="4546083"/>
            <a:ext cx="1525444" cy="1575493"/>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7B0895F8-A915-42EF-8B19-3B160AF8E712}"/>
              </a:ext>
            </a:extLst>
          </p:cNvPr>
          <p:cNvSpPr txBox="1"/>
          <p:nvPr/>
        </p:nvSpPr>
        <p:spPr>
          <a:xfrm>
            <a:off x="2227270" y="6121576"/>
            <a:ext cx="1550775" cy="30777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Idris Elba</a:t>
            </a:r>
            <a:endParaRPr lang="en-GB" sz="1400"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7FA0FBD6-E79D-4D4F-BB13-34BC63AB60F9}"/>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520173" y="4546083"/>
            <a:ext cx="1550776" cy="1540737"/>
          </a:xfrm>
          <a:prstGeom prst="rect">
            <a:avLst/>
          </a:prstGeom>
        </p:spPr>
      </p:pic>
      <p:sp>
        <p:nvSpPr>
          <p:cNvPr id="29" name="TextBox 28">
            <a:extLst>
              <a:ext uri="{FF2B5EF4-FFF2-40B4-BE49-F238E27FC236}">
                <a16:creationId xmlns:a16="http://schemas.microsoft.com/office/drawing/2014/main" id="{02E237F2-4C9B-4E02-8B8E-15162B44A0F8}"/>
              </a:ext>
            </a:extLst>
          </p:cNvPr>
          <p:cNvSpPr txBox="1"/>
          <p:nvPr/>
        </p:nvSpPr>
        <p:spPr>
          <a:xfrm>
            <a:off x="493727" y="6099721"/>
            <a:ext cx="1550775" cy="30777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Letitia Wright</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7044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426BE4A5-DBEA-4437-9CDF-210A7336C969}"/>
              </a:ext>
            </a:extLst>
          </p:cNvPr>
          <p:cNvSpPr txBox="1"/>
          <p:nvPr/>
        </p:nvSpPr>
        <p:spPr>
          <a:xfrm>
            <a:off x="4204355" y="1827501"/>
            <a:ext cx="4727511" cy="523220"/>
          </a:xfrm>
          <a:prstGeom prst="rect">
            <a:avLst/>
          </a:prstGeom>
          <a:noFill/>
        </p:spPr>
        <p:txBody>
          <a:bodyPr wrap="square" rtlCol="0">
            <a:spAutoFit/>
          </a:bodyPr>
          <a:lstStyle/>
          <a:p>
            <a:pPr algn="ctr"/>
            <a:r>
              <a:rPr lang="en-US" sz="2800" dirty="0"/>
              <a:t>What is Black History Month?</a:t>
            </a:r>
            <a:endParaRPr lang="en-GB" sz="2800" dirty="0"/>
          </a:p>
        </p:txBody>
      </p:sp>
      <p:pic>
        <p:nvPicPr>
          <p:cNvPr id="28" name="Picture 2" descr="Image result for martin luther king">
            <a:extLst>
              <a:ext uri="{FF2B5EF4-FFF2-40B4-BE49-F238E27FC236}">
                <a16:creationId xmlns:a16="http://schemas.microsoft.com/office/drawing/2014/main" id="{F592A15D-5F18-44A4-AFF9-1BF7AD76EED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91513" y="1318840"/>
            <a:ext cx="1525444" cy="1525444"/>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descr="Image result for mary seacole">
            <a:extLst>
              <a:ext uri="{FF2B5EF4-FFF2-40B4-BE49-F238E27FC236}">
                <a16:creationId xmlns:a16="http://schemas.microsoft.com/office/drawing/2014/main" id="{866F418A-B9A9-4ED3-AE0D-79548E96B1BF}"/>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t="-965"/>
          <a:stretch/>
        </p:blipFill>
        <p:spPr bwMode="auto">
          <a:xfrm>
            <a:off x="991513" y="2811722"/>
            <a:ext cx="1525444" cy="152544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Bayard Rustin Citywide Committee for Integration">
            <a:extLst>
              <a:ext uri="{FF2B5EF4-FFF2-40B4-BE49-F238E27FC236}">
                <a16:creationId xmlns:a16="http://schemas.microsoft.com/office/drawing/2014/main" id="{E7267E3C-3B78-4DF1-A90E-56786B57D6C2}"/>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2506682" y="2842794"/>
            <a:ext cx="1525445" cy="149437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storme delarverie">
            <a:extLst>
              <a:ext uri="{FF2B5EF4-FFF2-40B4-BE49-F238E27FC236}">
                <a16:creationId xmlns:a16="http://schemas.microsoft.com/office/drawing/2014/main" id="{F10F45CD-D0C5-49CC-8016-7355909739AE}"/>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p:blipFill>
        <p:spPr bwMode="auto">
          <a:xfrm>
            <a:off x="986374" y="4332619"/>
            <a:ext cx="1530583" cy="1507366"/>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mage result for Katherine Johnson">
            <a:extLst>
              <a:ext uri="{FF2B5EF4-FFF2-40B4-BE49-F238E27FC236}">
                <a16:creationId xmlns:a16="http://schemas.microsoft.com/office/drawing/2014/main" id="{D20CDAF8-9995-4951-95E1-354339C77D6C}"/>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2516957" y="4338963"/>
            <a:ext cx="1525444" cy="1494678"/>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Image result for maya angelou">
            <a:extLst>
              <a:ext uri="{FF2B5EF4-FFF2-40B4-BE49-F238E27FC236}">
                <a16:creationId xmlns:a16="http://schemas.microsoft.com/office/drawing/2014/main" id="{EFD77D2F-A2B6-48C9-9E87-86F1EE342B09}"/>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t="-970" b="-1"/>
          <a:stretch/>
        </p:blipFill>
        <p:spPr bwMode="auto">
          <a:xfrm>
            <a:off x="2516957" y="1335428"/>
            <a:ext cx="1525444" cy="1507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854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426BE4A5-DBEA-4437-9CDF-210A7336C969}"/>
              </a:ext>
            </a:extLst>
          </p:cNvPr>
          <p:cNvSpPr txBox="1"/>
          <p:nvPr/>
        </p:nvSpPr>
        <p:spPr>
          <a:xfrm>
            <a:off x="4204355" y="1827501"/>
            <a:ext cx="4727511" cy="954107"/>
          </a:xfrm>
          <a:prstGeom prst="rect">
            <a:avLst/>
          </a:prstGeom>
          <a:noFill/>
        </p:spPr>
        <p:txBody>
          <a:bodyPr wrap="square" rtlCol="0">
            <a:spAutoFit/>
          </a:bodyPr>
          <a:lstStyle/>
          <a:p>
            <a:pPr algn="ctr"/>
            <a:r>
              <a:rPr lang="en-US" sz="2800" dirty="0"/>
              <a:t>How many black LGBT people did you name?</a:t>
            </a:r>
            <a:endParaRPr lang="en-GB" sz="2800" dirty="0"/>
          </a:p>
        </p:txBody>
      </p:sp>
      <p:pic>
        <p:nvPicPr>
          <p:cNvPr id="3074" name="Picture 2" descr="Bayard Rustin Citywide Committee for Integration">
            <a:extLst>
              <a:ext uri="{FF2B5EF4-FFF2-40B4-BE49-F238E27FC236}">
                <a16:creationId xmlns:a16="http://schemas.microsoft.com/office/drawing/2014/main" id="{E7267E3C-3B78-4DF1-A90E-56786B57D6C2}"/>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2506682" y="2842794"/>
            <a:ext cx="1525445" cy="149437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storme delarverie">
            <a:extLst>
              <a:ext uri="{FF2B5EF4-FFF2-40B4-BE49-F238E27FC236}">
                <a16:creationId xmlns:a16="http://schemas.microsoft.com/office/drawing/2014/main" id="{F10F45CD-D0C5-49CC-8016-7355909739AE}"/>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986374" y="4332618"/>
            <a:ext cx="1545216" cy="1521777"/>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Image result for maya angelou">
            <a:extLst>
              <a:ext uri="{FF2B5EF4-FFF2-40B4-BE49-F238E27FC236}">
                <a16:creationId xmlns:a16="http://schemas.microsoft.com/office/drawing/2014/main" id="{EFD77D2F-A2B6-48C9-9E87-86F1EE342B09}"/>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t="-970" b="-1"/>
          <a:stretch/>
        </p:blipFill>
        <p:spPr bwMode="auto">
          <a:xfrm>
            <a:off x="2516957" y="1335428"/>
            <a:ext cx="1525444" cy="1507366"/>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Image result for frank ocean">
            <a:extLst>
              <a:ext uri="{FF2B5EF4-FFF2-40B4-BE49-F238E27FC236}">
                <a16:creationId xmlns:a16="http://schemas.microsoft.com/office/drawing/2014/main" id="{232DA3BC-9B7B-48C5-B5C4-DFDACBA01E08}"/>
              </a:ext>
            </a:extLst>
          </p:cNvPr>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p:blipFill>
        <p:spPr bwMode="auto">
          <a:xfrm>
            <a:off x="986374" y="2842794"/>
            <a:ext cx="1535718" cy="148982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Image result for lianne sanderson">
            <a:extLst>
              <a:ext uri="{FF2B5EF4-FFF2-40B4-BE49-F238E27FC236}">
                <a16:creationId xmlns:a16="http://schemas.microsoft.com/office/drawing/2014/main" id="{B7C1A1F1-605C-4F6A-9305-4A4857A67C96}"/>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986374" y="1335428"/>
            <a:ext cx="1530583" cy="1507366"/>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Image result for aaron philip">
            <a:extLst>
              <a:ext uri="{FF2B5EF4-FFF2-40B4-BE49-F238E27FC236}">
                <a16:creationId xmlns:a16="http://schemas.microsoft.com/office/drawing/2014/main" id="{4ED2A91E-4BF3-4465-A8A9-34A6AA190C88}"/>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a:stretch/>
        </p:blipFill>
        <p:spPr bwMode="auto">
          <a:xfrm>
            <a:off x="2531590" y="4317509"/>
            <a:ext cx="1510811" cy="1536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137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426BE4A5-DBEA-4437-9CDF-210A7336C969}"/>
              </a:ext>
            </a:extLst>
          </p:cNvPr>
          <p:cNvSpPr txBox="1"/>
          <p:nvPr/>
        </p:nvSpPr>
        <p:spPr>
          <a:xfrm>
            <a:off x="4781337" y="1919411"/>
            <a:ext cx="4727511" cy="646331"/>
          </a:xfrm>
          <a:prstGeom prst="rect">
            <a:avLst/>
          </a:prstGeom>
          <a:noFill/>
        </p:spPr>
        <p:txBody>
          <a:bodyPr wrap="square" rtlCol="0">
            <a:spAutoFit/>
          </a:bodyPr>
          <a:lstStyle/>
          <a:p>
            <a:pPr algn="ctr"/>
            <a:r>
              <a:rPr lang="en-US" sz="3600" dirty="0"/>
              <a:t>Bayard Rustin</a:t>
            </a:r>
            <a:endParaRPr lang="en-GB" sz="3600" dirty="0"/>
          </a:p>
        </p:txBody>
      </p:sp>
      <p:pic>
        <p:nvPicPr>
          <p:cNvPr id="14" name="Picture 2" descr="Bayard Rustin Citywide Committee for Integration">
            <a:extLst>
              <a:ext uri="{FF2B5EF4-FFF2-40B4-BE49-F238E27FC236}">
                <a16:creationId xmlns:a16="http://schemas.microsoft.com/office/drawing/2014/main" id="{436868F9-9312-4896-BD3E-BEE8582E000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1"/>
          <a:stretch/>
        </p:blipFill>
        <p:spPr bwMode="auto">
          <a:xfrm>
            <a:off x="536480" y="1919411"/>
            <a:ext cx="5072468" cy="2860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23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hlinkClick r:id="rId3"/>
            <a:extLst>
              <a:ext uri="{FF2B5EF4-FFF2-40B4-BE49-F238E27FC236}">
                <a16:creationId xmlns:a16="http://schemas.microsoft.com/office/drawing/2014/main" id="{57F1941B-DDF5-4C73-9F2A-98971A730E5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395977" y="140260"/>
            <a:ext cx="6352045" cy="6352045"/>
          </a:xfrm>
          <a:prstGeom prst="rect">
            <a:avLst/>
          </a:prstGeom>
        </p:spPr>
      </p:pic>
    </p:spTree>
    <p:extLst>
      <p:ext uri="{BB962C8B-B14F-4D97-AF65-F5344CB8AC3E}">
        <p14:creationId xmlns:p14="http://schemas.microsoft.com/office/powerpoint/2010/main" val="244017673"/>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969</Words>
  <Application>Microsoft Office PowerPoint</Application>
  <PresentationFormat>On-screen Show (4:3)</PresentationFormat>
  <Paragraphs>78</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2022-09-26T21:14:29Z</dcterms:created>
  <dcterms:modified xsi:type="dcterms:W3CDTF">2022-09-26T21:14:33Z</dcterms:modified>
</cp:coreProperties>
</file>