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22"/>
  </p:notesMasterIdLst>
  <p:handoutMasterIdLst>
    <p:handoutMasterId r:id="rId23"/>
  </p:handoutMasterIdLst>
  <p:sldIdLst>
    <p:sldId id="256" r:id="rId2"/>
    <p:sldId id="260" r:id="rId3"/>
    <p:sldId id="290" r:id="rId4"/>
    <p:sldId id="273" r:id="rId5"/>
    <p:sldId id="274" r:id="rId6"/>
    <p:sldId id="275" r:id="rId7"/>
    <p:sldId id="259" r:id="rId8"/>
    <p:sldId id="276" r:id="rId9"/>
    <p:sldId id="277" r:id="rId10"/>
    <p:sldId id="278" r:id="rId11"/>
    <p:sldId id="279" r:id="rId12"/>
    <p:sldId id="280" r:id="rId13"/>
    <p:sldId id="281" r:id="rId14"/>
    <p:sldId id="282" r:id="rId15"/>
    <p:sldId id="283" r:id="rId16"/>
    <p:sldId id="285" r:id="rId17"/>
    <p:sldId id="286" r:id="rId18"/>
    <p:sldId id="284" r:id="rId19"/>
    <p:sldId id="287" r:id="rId20"/>
    <p:sldId id="289"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175"/>
    <a:srgbClr val="CD0920"/>
    <a:srgbClr val="0C0C0C"/>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B7FD2D-AE24-4E0F-92A5-32A6B81B4720}" v="9" dt="2022-09-26T21:06:24.0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83689" autoAdjust="0"/>
  </p:normalViewPr>
  <p:slideViewPr>
    <p:cSldViewPr snapToGrid="0" snapToObjects="1">
      <p:cViewPr varScale="1">
        <p:scale>
          <a:sx n="54" d="100"/>
          <a:sy n="54" d="100"/>
        </p:scale>
        <p:origin x="91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t>9/26/2022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t>‹#›</a:t>
            </a:fld>
            <a:endParaRPr lang="en-US"/>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7147A-08AE-544F-8CBA-320E4A0D5078}" type="datetimeFigureOut">
              <a:rPr lang="en-US" smtClean="0"/>
              <a:t>9/26/2022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DB596-D218-9D43-A4EC-2B51BE929992}" type="slidenum">
              <a:rPr lang="en-US" smtClean="0"/>
              <a:t>‹#›</a:t>
            </a:fld>
            <a:endParaRPr lang="en-US"/>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t>Visit </a:t>
            </a:r>
            <a:r>
              <a:rPr lang="en-US" dirty="0"/>
              <a:t>our website for the lesson plan to accompany this PowerPoint.</a:t>
            </a:r>
          </a:p>
          <a:p>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For each scenario, ask students to:</a:t>
            </a:r>
          </a:p>
          <a:p>
            <a:pPr lvl="0"/>
            <a:r>
              <a:rPr lang="en-GB" sz="1200" kern="1200" dirty="0">
                <a:solidFill>
                  <a:schemeClr val="tx1"/>
                </a:solidFill>
                <a:effectLst/>
                <a:latin typeface="+mn-lt"/>
                <a:ea typeface="+mn-ea"/>
                <a:cs typeface="+mn-cs"/>
              </a:rPr>
              <a:t>Match the symbol for unfair</a:t>
            </a:r>
          </a:p>
          <a:p>
            <a:pPr lvl="0"/>
            <a:r>
              <a:rPr lang="en-GB" sz="1200" kern="1200" dirty="0">
                <a:solidFill>
                  <a:schemeClr val="tx1"/>
                </a:solidFill>
                <a:effectLst/>
                <a:latin typeface="+mn-lt"/>
                <a:ea typeface="+mn-ea"/>
                <a:cs typeface="+mn-cs"/>
              </a:rPr>
              <a:t>Identify if it was fair or unfair</a:t>
            </a:r>
          </a:p>
          <a:p>
            <a:pPr lvl="0"/>
            <a:r>
              <a:rPr lang="en-GB" sz="1200" kern="1200" dirty="0">
                <a:solidFill>
                  <a:schemeClr val="tx1"/>
                </a:solidFill>
                <a:effectLst/>
                <a:latin typeface="+mn-lt"/>
                <a:ea typeface="+mn-ea"/>
                <a:cs typeface="+mn-cs"/>
              </a:rPr>
              <a:t>Identify if it was fair or unfair and explain their answers.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10</a:t>
            </a:fld>
            <a:endParaRPr lang="en-US"/>
          </a:p>
        </p:txBody>
      </p:sp>
    </p:spTree>
    <p:extLst>
      <p:ext uri="{BB962C8B-B14F-4D97-AF65-F5344CB8AC3E}">
        <p14:creationId xmlns:p14="http://schemas.microsoft.com/office/powerpoint/2010/main" val="14673895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Black children had to go to different schools to white children. The white children’s schools were better and had more money.</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For each scenario, ask students to:</a:t>
            </a:r>
          </a:p>
          <a:p>
            <a:pPr lvl="0"/>
            <a:r>
              <a:rPr lang="en-GB" sz="1200" kern="1200" dirty="0">
                <a:solidFill>
                  <a:schemeClr val="tx1"/>
                </a:solidFill>
                <a:effectLst/>
                <a:latin typeface="+mn-lt"/>
                <a:ea typeface="+mn-ea"/>
                <a:cs typeface="+mn-cs"/>
              </a:rPr>
              <a:t>Match the symbol for unfair</a:t>
            </a:r>
          </a:p>
          <a:p>
            <a:pPr lvl="0"/>
            <a:r>
              <a:rPr lang="en-GB" sz="1200" kern="1200" dirty="0">
                <a:solidFill>
                  <a:schemeClr val="tx1"/>
                </a:solidFill>
                <a:effectLst/>
                <a:latin typeface="+mn-lt"/>
                <a:ea typeface="+mn-ea"/>
                <a:cs typeface="+mn-cs"/>
              </a:rPr>
              <a:t>Identify if it was fair or unfair</a:t>
            </a:r>
          </a:p>
          <a:p>
            <a:pPr lvl="0"/>
            <a:r>
              <a:rPr lang="en-GB" sz="1200" kern="1200" dirty="0">
                <a:solidFill>
                  <a:schemeClr val="tx1"/>
                </a:solidFill>
                <a:effectLst/>
                <a:latin typeface="+mn-lt"/>
                <a:ea typeface="+mn-ea"/>
                <a:cs typeface="+mn-cs"/>
              </a:rPr>
              <a:t>Identify if it was fair or unfair and explain their answers.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11</a:t>
            </a:fld>
            <a:endParaRPr lang="en-US"/>
          </a:p>
        </p:txBody>
      </p:sp>
    </p:spTree>
    <p:extLst>
      <p:ext uri="{BB962C8B-B14F-4D97-AF65-F5344CB8AC3E}">
        <p14:creationId xmlns:p14="http://schemas.microsoft.com/office/powerpoint/2010/main" val="2119869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For each scenario, ask students to:</a:t>
            </a:r>
          </a:p>
          <a:p>
            <a:pPr lvl="0"/>
            <a:r>
              <a:rPr lang="en-GB" sz="1200" kern="1200" dirty="0">
                <a:solidFill>
                  <a:schemeClr val="tx1"/>
                </a:solidFill>
                <a:effectLst/>
                <a:latin typeface="+mn-lt"/>
                <a:ea typeface="+mn-ea"/>
                <a:cs typeface="+mn-cs"/>
              </a:rPr>
              <a:t>Match the symbol for unfair</a:t>
            </a:r>
          </a:p>
          <a:p>
            <a:pPr lvl="0"/>
            <a:r>
              <a:rPr lang="en-GB" sz="1200" kern="1200" dirty="0">
                <a:solidFill>
                  <a:schemeClr val="tx1"/>
                </a:solidFill>
                <a:effectLst/>
                <a:latin typeface="+mn-lt"/>
                <a:ea typeface="+mn-ea"/>
                <a:cs typeface="+mn-cs"/>
              </a:rPr>
              <a:t>Identify if it was fair or unfair</a:t>
            </a:r>
          </a:p>
          <a:p>
            <a:pPr lvl="0"/>
            <a:r>
              <a:rPr lang="en-GB" sz="1200" kern="1200" dirty="0">
                <a:solidFill>
                  <a:schemeClr val="tx1"/>
                </a:solidFill>
                <a:effectLst/>
                <a:latin typeface="+mn-lt"/>
                <a:ea typeface="+mn-ea"/>
                <a:cs typeface="+mn-cs"/>
              </a:rPr>
              <a:t>Identify if it was fair or unfair and explain their answers.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12</a:t>
            </a:fld>
            <a:endParaRPr lang="en-US"/>
          </a:p>
        </p:txBody>
      </p:sp>
    </p:spTree>
    <p:extLst>
      <p:ext uri="{BB962C8B-B14F-4D97-AF65-F5344CB8AC3E}">
        <p14:creationId xmlns:p14="http://schemas.microsoft.com/office/powerpoint/2010/main" val="16559039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Martin Luther King Junior said that black children should be able to go to the same schools as white children.</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For each scenario, ask students to:</a:t>
            </a:r>
          </a:p>
          <a:p>
            <a:pPr lvl="0"/>
            <a:r>
              <a:rPr lang="en-GB" sz="1200" kern="1200" dirty="0">
                <a:solidFill>
                  <a:schemeClr val="tx1"/>
                </a:solidFill>
                <a:effectLst/>
                <a:latin typeface="+mn-lt"/>
                <a:ea typeface="+mn-ea"/>
                <a:cs typeface="+mn-cs"/>
              </a:rPr>
              <a:t>Match the symbol for unfair</a:t>
            </a:r>
          </a:p>
          <a:p>
            <a:pPr lvl="0"/>
            <a:r>
              <a:rPr lang="en-GB" sz="1200" kern="1200" dirty="0">
                <a:solidFill>
                  <a:schemeClr val="tx1"/>
                </a:solidFill>
                <a:effectLst/>
                <a:latin typeface="+mn-lt"/>
                <a:ea typeface="+mn-ea"/>
                <a:cs typeface="+mn-cs"/>
              </a:rPr>
              <a:t>Identify if it was fair or unfair</a:t>
            </a:r>
          </a:p>
          <a:p>
            <a:pPr lvl="0"/>
            <a:r>
              <a:rPr lang="en-GB" sz="1200" kern="1200" dirty="0">
                <a:solidFill>
                  <a:schemeClr val="tx1"/>
                </a:solidFill>
                <a:effectLst/>
                <a:latin typeface="+mn-lt"/>
                <a:ea typeface="+mn-ea"/>
                <a:cs typeface="+mn-cs"/>
              </a:rPr>
              <a:t>Identify if it was fair or unfair and explain their answers.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13</a:t>
            </a:fld>
            <a:endParaRPr lang="en-US"/>
          </a:p>
        </p:txBody>
      </p:sp>
    </p:spTree>
    <p:extLst>
      <p:ext uri="{BB962C8B-B14F-4D97-AF65-F5344CB8AC3E}">
        <p14:creationId xmlns:p14="http://schemas.microsoft.com/office/powerpoint/2010/main" val="40577964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For each scenario, ask students to:</a:t>
            </a:r>
          </a:p>
          <a:p>
            <a:pPr lvl="0"/>
            <a:r>
              <a:rPr lang="en-GB" sz="1200" kern="1200" dirty="0">
                <a:solidFill>
                  <a:schemeClr val="tx1"/>
                </a:solidFill>
                <a:effectLst/>
                <a:latin typeface="+mn-lt"/>
                <a:ea typeface="+mn-ea"/>
                <a:cs typeface="+mn-cs"/>
              </a:rPr>
              <a:t>Match the symbol for unfair</a:t>
            </a:r>
          </a:p>
          <a:p>
            <a:pPr lvl="0"/>
            <a:r>
              <a:rPr lang="en-GB" sz="1200" kern="1200" dirty="0">
                <a:solidFill>
                  <a:schemeClr val="tx1"/>
                </a:solidFill>
                <a:effectLst/>
                <a:latin typeface="+mn-lt"/>
                <a:ea typeface="+mn-ea"/>
                <a:cs typeface="+mn-cs"/>
              </a:rPr>
              <a:t>Identify if it was fair or unfair</a:t>
            </a:r>
          </a:p>
          <a:p>
            <a:pPr lvl="0"/>
            <a:r>
              <a:rPr lang="en-GB" sz="1200" kern="1200" dirty="0">
                <a:solidFill>
                  <a:schemeClr val="tx1"/>
                </a:solidFill>
                <a:effectLst/>
                <a:latin typeface="+mn-lt"/>
                <a:ea typeface="+mn-ea"/>
                <a:cs typeface="+mn-cs"/>
              </a:rPr>
              <a:t>Identify if it was fair or unfair and explain their answers.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14</a:t>
            </a:fld>
            <a:endParaRPr lang="en-US"/>
          </a:p>
        </p:txBody>
      </p:sp>
    </p:spTree>
    <p:extLst>
      <p:ext uri="{BB962C8B-B14F-4D97-AF65-F5344CB8AC3E}">
        <p14:creationId xmlns:p14="http://schemas.microsoft.com/office/powerpoint/2010/main" val="16086725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Gay men were sent to prison for having a boyfriend.</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For each scenario, ask students to:</a:t>
            </a:r>
          </a:p>
          <a:p>
            <a:pPr lvl="0"/>
            <a:r>
              <a:rPr lang="en-GB" sz="1200" kern="1200" dirty="0">
                <a:solidFill>
                  <a:schemeClr val="tx1"/>
                </a:solidFill>
                <a:effectLst/>
                <a:latin typeface="+mn-lt"/>
                <a:ea typeface="+mn-ea"/>
                <a:cs typeface="+mn-cs"/>
              </a:rPr>
              <a:t>Match the symbol for unfair</a:t>
            </a:r>
          </a:p>
          <a:p>
            <a:pPr lvl="0"/>
            <a:r>
              <a:rPr lang="en-GB" sz="1200" kern="1200" dirty="0">
                <a:solidFill>
                  <a:schemeClr val="tx1"/>
                </a:solidFill>
                <a:effectLst/>
                <a:latin typeface="+mn-lt"/>
                <a:ea typeface="+mn-ea"/>
                <a:cs typeface="+mn-cs"/>
              </a:rPr>
              <a:t>Identify if it was fair or unfair</a:t>
            </a:r>
          </a:p>
          <a:p>
            <a:pPr lvl="0"/>
            <a:r>
              <a:rPr lang="en-GB" sz="1200" kern="1200" dirty="0">
                <a:solidFill>
                  <a:schemeClr val="tx1"/>
                </a:solidFill>
                <a:effectLst/>
                <a:latin typeface="+mn-lt"/>
                <a:ea typeface="+mn-ea"/>
                <a:cs typeface="+mn-cs"/>
              </a:rPr>
              <a:t>Identify if it was fair or unfair and explain their answers.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15</a:t>
            </a:fld>
            <a:endParaRPr lang="en-US"/>
          </a:p>
        </p:txBody>
      </p:sp>
    </p:spTree>
    <p:extLst>
      <p:ext uri="{BB962C8B-B14F-4D97-AF65-F5344CB8AC3E}">
        <p14:creationId xmlns:p14="http://schemas.microsoft.com/office/powerpoint/2010/main" val="31001761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Gay men were sent to prison for having a boyfriend.</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For each scenario, ask students to:</a:t>
            </a:r>
          </a:p>
          <a:p>
            <a:pPr lvl="0"/>
            <a:r>
              <a:rPr lang="en-GB" sz="1200" kern="1200" dirty="0">
                <a:solidFill>
                  <a:schemeClr val="tx1"/>
                </a:solidFill>
                <a:effectLst/>
                <a:latin typeface="+mn-lt"/>
                <a:ea typeface="+mn-ea"/>
                <a:cs typeface="+mn-cs"/>
              </a:rPr>
              <a:t>Match the symbol for unfair</a:t>
            </a:r>
          </a:p>
          <a:p>
            <a:pPr lvl="0"/>
            <a:r>
              <a:rPr lang="en-GB" sz="1200" kern="1200" dirty="0">
                <a:solidFill>
                  <a:schemeClr val="tx1"/>
                </a:solidFill>
                <a:effectLst/>
                <a:latin typeface="+mn-lt"/>
                <a:ea typeface="+mn-ea"/>
                <a:cs typeface="+mn-cs"/>
              </a:rPr>
              <a:t>Identify if it was fair or unfair</a:t>
            </a:r>
          </a:p>
          <a:p>
            <a:pPr lvl="0"/>
            <a:r>
              <a:rPr lang="en-GB" sz="1200" kern="1200" dirty="0">
                <a:solidFill>
                  <a:schemeClr val="tx1"/>
                </a:solidFill>
                <a:effectLst/>
                <a:latin typeface="+mn-lt"/>
                <a:ea typeface="+mn-ea"/>
                <a:cs typeface="+mn-cs"/>
              </a:rPr>
              <a:t>Identify if it was fair or unfair and explain their answers.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16</a:t>
            </a:fld>
            <a:endParaRPr lang="en-US"/>
          </a:p>
        </p:txBody>
      </p:sp>
    </p:spTree>
    <p:extLst>
      <p:ext uri="{BB962C8B-B14F-4D97-AF65-F5344CB8AC3E}">
        <p14:creationId xmlns:p14="http://schemas.microsoft.com/office/powerpoint/2010/main" val="40253813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Bayard Rustin was gay and wanted to be treated with kindness.</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For each scenario, ask students to:</a:t>
            </a:r>
          </a:p>
          <a:p>
            <a:pPr lvl="0"/>
            <a:r>
              <a:rPr lang="en-GB" sz="1200" kern="1200" dirty="0">
                <a:solidFill>
                  <a:schemeClr val="tx1"/>
                </a:solidFill>
                <a:effectLst/>
                <a:latin typeface="+mn-lt"/>
                <a:ea typeface="+mn-ea"/>
                <a:cs typeface="+mn-cs"/>
              </a:rPr>
              <a:t>Match the symbol for unfair</a:t>
            </a:r>
          </a:p>
          <a:p>
            <a:pPr lvl="0"/>
            <a:r>
              <a:rPr lang="en-GB" sz="1200" kern="1200" dirty="0">
                <a:solidFill>
                  <a:schemeClr val="tx1"/>
                </a:solidFill>
                <a:effectLst/>
                <a:latin typeface="+mn-lt"/>
                <a:ea typeface="+mn-ea"/>
                <a:cs typeface="+mn-cs"/>
              </a:rPr>
              <a:t>Identify if it was fair or unfair</a:t>
            </a:r>
          </a:p>
          <a:p>
            <a:pPr lvl="0"/>
            <a:r>
              <a:rPr lang="en-GB" sz="1200" kern="1200" dirty="0">
                <a:solidFill>
                  <a:schemeClr val="tx1"/>
                </a:solidFill>
                <a:effectLst/>
                <a:latin typeface="+mn-lt"/>
                <a:ea typeface="+mn-ea"/>
                <a:cs typeface="+mn-cs"/>
              </a:rPr>
              <a:t>Identify if it was fair or unfair and explain their answers.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17</a:t>
            </a:fld>
            <a:endParaRPr lang="en-US"/>
          </a:p>
        </p:txBody>
      </p:sp>
    </p:spTree>
    <p:extLst>
      <p:ext uri="{BB962C8B-B14F-4D97-AF65-F5344CB8AC3E}">
        <p14:creationId xmlns:p14="http://schemas.microsoft.com/office/powerpoint/2010/main" val="26040012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Bayard Rustin was gay and wanted to be treated with kindness.</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For each scenario, ask students to:</a:t>
            </a:r>
          </a:p>
          <a:p>
            <a:pPr lvl="0"/>
            <a:r>
              <a:rPr lang="en-GB" sz="1200" kern="1200" dirty="0">
                <a:solidFill>
                  <a:schemeClr val="tx1"/>
                </a:solidFill>
                <a:effectLst/>
                <a:latin typeface="+mn-lt"/>
                <a:ea typeface="+mn-ea"/>
                <a:cs typeface="+mn-cs"/>
              </a:rPr>
              <a:t>Match the symbol for unfair</a:t>
            </a:r>
          </a:p>
          <a:p>
            <a:pPr lvl="0"/>
            <a:r>
              <a:rPr lang="en-GB" sz="1200" kern="1200" dirty="0">
                <a:solidFill>
                  <a:schemeClr val="tx1"/>
                </a:solidFill>
                <a:effectLst/>
                <a:latin typeface="+mn-lt"/>
                <a:ea typeface="+mn-ea"/>
                <a:cs typeface="+mn-cs"/>
              </a:rPr>
              <a:t>Identify if it was fair or unfair</a:t>
            </a:r>
          </a:p>
          <a:p>
            <a:pPr lvl="0"/>
            <a:r>
              <a:rPr lang="en-GB" sz="1200" kern="1200" dirty="0">
                <a:solidFill>
                  <a:schemeClr val="tx1"/>
                </a:solidFill>
                <a:effectLst/>
                <a:latin typeface="+mn-lt"/>
                <a:ea typeface="+mn-ea"/>
                <a:cs typeface="+mn-cs"/>
              </a:rPr>
              <a:t>Identify if it was fair or unfair and explain their answers.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18</a:t>
            </a:fld>
            <a:endParaRPr lang="en-US"/>
          </a:p>
        </p:txBody>
      </p:sp>
    </p:spTree>
    <p:extLst>
      <p:ext uri="{BB962C8B-B14F-4D97-AF65-F5344CB8AC3E}">
        <p14:creationId xmlns:p14="http://schemas.microsoft.com/office/powerpoint/2010/main" val="17517101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Students complete the fair or unfair worksheet. </a:t>
            </a:r>
          </a:p>
          <a:p>
            <a:r>
              <a:rPr lang="en-GB" sz="1200" kern="1200" dirty="0">
                <a:solidFill>
                  <a:schemeClr val="tx1"/>
                </a:solidFill>
                <a:effectLst/>
                <a:latin typeface="+mn-lt"/>
                <a:ea typeface="+mn-ea"/>
                <a:cs typeface="+mn-cs"/>
              </a:rPr>
              <a:t>Choose the most suitable version of the worksheet for your students:</a:t>
            </a:r>
          </a:p>
          <a:p>
            <a:pPr lvl="0"/>
            <a:r>
              <a:rPr lang="en-GB" sz="1200" kern="1200" dirty="0">
                <a:solidFill>
                  <a:schemeClr val="tx1"/>
                </a:solidFill>
                <a:effectLst/>
                <a:latin typeface="+mn-lt"/>
                <a:ea typeface="+mn-ea"/>
                <a:cs typeface="+mn-cs"/>
              </a:rPr>
              <a:t>Match the ‘not fair’ photos into the box which says ‘not fair’. Match the ‘fair’ photos into the box which says ‘fair’.</a:t>
            </a:r>
          </a:p>
          <a:p>
            <a:pPr lvl="0"/>
            <a:r>
              <a:rPr lang="en-GB" sz="1200" kern="1200" dirty="0">
                <a:solidFill>
                  <a:schemeClr val="tx1"/>
                </a:solidFill>
                <a:effectLst/>
                <a:latin typeface="+mn-lt"/>
                <a:ea typeface="+mn-ea"/>
                <a:cs typeface="+mn-cs"/>
              </a:rPr>
              <a:t>Stick the photos into ‘fair’ and ‘not fair’ boxes.</a:t>
            </a:r>
          </a:p>
          <a:p>
            <a:pPr lvl="0"/>
            <a:r>
              <a:rPr lang="en-GB" sz="1200" kern="1200" dirty="0">
                <a:solidFill>
                  <a:schemeClr val="tx1"/>
                </a:solidFill>
                <a:effectLst/>
                <a:latin typeface="+mn-lt"/>
                <a:ea typeface="+mn-ea"/>
                <a:cs typeface="+mn-cs"/>
              </a:rPr>
              <a:t>Draw an example of something that is ‘not fair’ in the ‘not fair box’, draw an example of something that is ‘fair’ in the ‘fair box’.</a:t>
            </a:r>
          </a:p>
          <a:p>
            <a:pPr lvl="0"/>
            <a:r>
              <a:rPr lang="en-GB" sz="1200" kern="1200" dirty="0">
                <a:solidFill>
                  <a:schemeClr val="tx1"/>
                </a:solidFill>
                <a:effectLst/>
                <a:latin typeface="+mn-lt"/>
                <a:ea typeface="+mn-ea"/>
                <a:cs typeface="+mn-cs"/>
              </a:rPr>
              <a:t>Write examples of things that are unfair in the ‘unfair’ column. Write examples of things that are fair in the ‘fair’ column.</a:t>
            </a:r>
          </a:p>
        </p:txBody>
      </p:sp>
      <p:sp>
        <p:nvSpPr>
          <p:cNvPr id="4" name="Slide Number Placeholder 3"/>
          <p:cNvSpPr>
            <a:spLocks noGrp="1"/>
          </p:cNvSpPr>
          <p:nvPr>
            <p:ph type="sldNum" sz="quarter" idx="10"/>
          </p:nvPr>
        </p:nvSpPr>
        <p:spPr/>
        <p:txBody>
          <a:bodyPr/>
          <a:lstStyle/>
          <a:p>
            <a:fld id="{D1ADB596-D218-9D43-A4EC-2B51BE929992}" type="slidenum">
              <a:rPr lang="en-US" smtClean="0"/>
              <a:t>19</a:t>
            </a:fld>
            <a:endParaRPr lang="en-US"/>
          </a:p>
        </p:txBody>
      </p:sp>
    </p:spTree>
    <p:extLst>
      <p:ext uri="{BB962C8B-B14F-4D97-AF65-F5344CB8AC3E}">
        <p14:creationId xmlns:p14="http://schemas.microsoft.com/office/powerpoint/2010/main" val="3582858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19012294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Ask students to identify the fair and unfair situations they had identified.</a:t>
            </a:r>
          </a:p>
        </p:txBody>
      </p:sp>
      <p:sp>
        <p:nvSpPr>
          <p:cNvPr id="4" name="Slide Number Placeholder 3"/>
          <p:cNvSpPr>
            <a:spLocks noGrp="1"/>
          </p:cNvSpPr>
          <p:nvPr>
            <p:ph type="sldNum" sz="quarter" idx="10"/>
          </p:nvPr>
        </p:nvSpPr>
        <p:spPr/>
        <p:txBody>
          <a:bodyPr/>
          <a:lstStyle/>
          <a:p>
            <a:fld id="{D1ADB596-D218-9D43-A4EC-2B51BE929992}" type="slidenum">
              <a:rPr lang="en-US" smtClean="0"/>
              <a:t>20</a:t>
            </a:fld>
            <a:endParaRPr lang="en-US"/>
          </a:p>
        </p:txBody>
      </p:sp>
    </p:spTree>
    <p:extLst>
      <p:ext uri="{BB962C8B-B14F-4D97-AF65-F5344CB8AC3E}">
        <p14:creationId xmlns:p14="http://schemas.microsoft.com/office/powerpoint/2010/main" val="2428092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As a class or in groups, play a short turn taking game such as Pop up Pirate. Ask a student to share out the swords so that everyone has the same number – use it as an opportunity to talk about fairness.</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Students take turns to play the game. When taking turns, use it as an opportunity to discuss that taking turns in a game means that we are being fair.</a:t>
            </a: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18397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Share out the Bayard Rustin jigsaw pieces as a class or in groups. Students each take a turn to add a piece to the jigsaw until it is complete.</a:t>
            </a: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1022377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Look at the picture of Bayard Rustin on the whiteboard, explain that Bayard Rustin was one of a group of black people from history who spoke about being treated unfairly because of the colour of their skin.</a:t>
            </a: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3151925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Look at the picture of Bayard Rustin on the whiteboard, explain that Bayard Rustin was one of a group of black people from history who spoke about being treated unfairly because of the colour of their skin.</a:t>
            </a: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1621240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Black people were expected to give their seat on the bus to white people</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For each scenario, ask students to:</a:t>
            </a:r>
          </a:p>
          <a:p>
            <a:pPr lvl="0"/>
            <a:r>
              <a:rPr lang="en-GB" sz="1200" kern="1200" dirty="0">
                <a:solidFill>
                  <a:schemeClr val="tx1"/>
                </a:solidFill>
                <a:effectLst/>
                <a:latin typeface="+mn-lt"/>
                <a:ea typeface="+mn-ea"/>
                <a:cs typeface="+mn-cs"/>
              </a:rPr>
              <a:t>Match the symbol for unfair</a:t>
            </a:r>
          </a:p>
          <a:p>
            <a:pPr lvl="0"/>
            <a:r>
              <a:rPr lang="en-GB" sz="1200" kern="1200" dirty="0">
                <a:solidFill>
                  <a:schemeClr val="tx1"/>
                </a:solidFill>
                <a:effectLst/>
                <a:latin typeface="+mn-lt"/>
                <a:ea typeface="+mn-ea"/>
                <a:cs typeface="+mn-cs"/>
              </a:rPr>
              <a:t>Identify if it was fair or unfair</a:t>
            </a:r>
          </a:p>
          <a:p>
            <a:pPr lvl="0"/>
            <a:r>
              <a:rPr lang="en-GB" sz="1200" kern="1200" dirty="0">
                <a:solidFill>
                  <a:schemeClr val="tx1"/>
                </a:solidFill>
                <a:effectLst/>
                <a:latin typeface="+mn-lt"/>
                <a:ea typeface="+mn-ea"/>
                <a:cs typeface="+mn-cs"/>
              </a:rPr>
              <a:t>Identify if it was fair or unfair and explain their answers.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7</a:t>
            </a:fld>
            <a:endParaRPr lang="en-US"/>
          </a:p>
        </p:txBody>
      </p:sp>
    </p:spTree>
    <p:extLst>
      <p:ext uri="{BB962C8B-B14F-4D97-AF65-F5344CB8AC3E}">
        <p14:creationId xmlns:p14="http://schemas.microsoft.com/office/powerpoint/2010/main" val="3902549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For each scenario, ask students to:</a:t>
            </a:r>
          </a:p>
          <a:p>
            <a:pPr lvl="0"/>
            <a:r>
              <a:rPr lang="en-GB" sz="1200" kern="1200" dirty="0">
                <a:solidFill>
                  <a:schemeClr val="tx1"/>
                </a:solidFill>
                <a:effectLst/>
                <a:latin typeface="+mn-lt"/>
                <a:ea typeface="+mn-ea"/>
                <a:cs typeface="+mn-cs"/>
              </a:rPr>
              <a:t>Match the symbol for unfair</a:t>
            </a:r>
          </a:p>
          <a:p>
            <a:pPr lvl="0"/>
            <a:r>
              <a:rPr lang="en-GB" sz="1200" kern="1200" dirty="0">
                <a:solidFill>
                  <a:schemeClr val="tx1"/>
                </a:solidFill>
                <a:effectLst/>
                <a:latin typeface="+mn-lt"/>
                <a:ea typeface="+mn-ea"/>
                <a:cs typeface="+mn-cs"/>
              </a:rPr>
              <a:t>Identify if it was fair or unfair</a:t>
            </a:r>
          </a:p>
          <a:p>
            <a:pPr lvl="0"/>
            <a:r>
              <a:rPr lang="en-GB" sz="1200" kern="1200" dirty="0">
                <a:solidFill>
                  <a:schemeClr val="tx1"/>
                </a:solidFill>
                <a:effectLst/>
                <a:latin typeface="+mn-lt"/>
                <a:ea typeface="+mn-ea"/>
                <a:cs typeface="+mn-cs"/>
              </a:rPr>
              <a:t>Identify if it was fair or unfair and explain their answers.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8</a:t>
            </a:fld>
            <a:endParaRPr lang="en-US"/>
          </a:p>
        </p:txBody>
      </p:sp>
    </p:spTree>
    <p:extLst>
      <p:ext uri="{BB962C8B-B14F-4D97-AF65-F5344CB8AC3E}">
        <p14:creationId xmlns:p14="http://schemas.microsoft.com/office/powerpoint/2010/main" val="2589990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Rosa Parks said that black people and white people should all be able to have a seat on the bus.</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For each scenario, ask students to:</a:t>
            </a:r>
          </a:p>
          <a:p>
            <a:pPr lvl="0"/>
            <a:r>
              <a:rPr lang="en-GB" sz="1200" kern="1200" dirty="0">
                <a:solidFill>
                  <a:schemeClr val="tx1"/>
                </a:solidFill>
                <a:effectLst/>
                <a:latin typeface="+mn-lt"/>
                <a:ea typeface="+mn-ea"/>
                <a:cs typeface="+mn-cs"/>
              </a:rPr>
              <a:t>Match the symbol for unfair</a:t>
            </a:r>
          </a:p>
          <a:p>
            <a:pPr lvl="0"/>
            <a:r>
              <a:rPr lang="en-GB" sz="1200" kern="1200" dirty="0">
                <a:solidFill>
                  <a:schemeClr val="tx1"/>
                </a:solidFill>
                <a:effectLst/>
                <a:latin typeface="+mn-lt"/>
                <a:ea typeface="+mn-ea"/>
                <a:cs typeface="+mn-cs"/>
              </a:rPr>
              <a:t>Identify if it was fair or unfair</a:t>
            </a:r>
          </a:p>
          <a:p>
            <a:pPr lvl="0"/>
            <a:r>
              <a:rPr lang="en-GB" sz="1200" kern="1200" dirty="0">
                <a:solidFill>
                  <a:schemeClr val="tx1"/>
                </a:solidFill>
                <a:effectLst/>
                <a:latin typeface="+mn-lt"/>
                <a:ea typeface="+mn-ea"/>
                <a:cs typeface="+mn-cs"/>
              </a:rPr>
              <a:t>Identify if it was fair or unfair and explain their answers.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9</a:t>
            </a:fld>
            <a:endParaRPr lang="en-US"/>
          </a:p>
        </p:txBody>
      </p:sp>
    </p:spTree>
    <p:extLst>
      <p:ext uri="{BB962C8B-B14F-4D97-AF65-F5344CB8AC3E}">
        <p14:creationId xmlns:p14="http://schemas.microsoft.com/office/powerpoint/2010/main" val="2293502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26/09/2022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26/09/2022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26/09/2022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5A77A-91C6-0946-A8E3-AA51554AE327}" type="datetime1">
              <a:rPr lang="en-GB" smtClean="0"/>
              <a:t>26/09/2022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CF922-CD15-2B46-8BE2-C98E4FA1F969}" type="slidenum">
              <a:rPr lang="en-US" smtClean="0"/>
              <a:t>‹#›</a:t>
            </a:fld>
            <a:endParaRPr lang="en-US"/>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055230"/>
          </a:xfrm>
          <a:prstGeom prst="rect">
            <a:avLst/>
          </a:prstGeom>
          <a:ln w="12700">
            <a:miter lim="400000"/>
          </a:ln>
          <a:extLst>
            <a:ext uri="{C572A759-6A51-4108-AA02-DFA0A04FC94B}">
              <ma14:wrappingTextBoxFlag xmlns:ma14="http://schemas.microsoft.com/office/mac/drawingml/2011/main" xmlns=""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to accompany the Black History Month 2019 lesson pack for:</a:t>
            </a:r>
          </a:p>
          <a:p>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US" sz="1200" dirty="0">
                <a:solidFill>
                  <a:schemeClr val="bg1"/>
                </a:solidFill>
                <a:latin typeface="Arial" panose="020B0604020202020204" pitchFamily="34" charset="0"/>
                <a:cs typeface="Arial" panose="020B0604020202020204" pitchFamily="34" charset="0"/>
              </a:rPr>
              <a:t>Learners with SEND/ALN/ASN – version 2</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27039DE-B8A4-4C25-A470-99EC36635FA4}"/>
              </a:ext>
            </a:extLst>
          </p:cNvPr>
          <p:cNvSpPr txBox="1"/>
          <p:nvPr/>
        </p:nvSpPr>
        <p:spPr>
          <a:xfrm>
            <a:off x="648588" y="684132"/>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Fair or unfair?</a:t>
            </a:r>
          </a:p>
        </p:txBody>
      </p:sp>
      <p:pic>
        <p:nvPicPr>
          <p:cNvPr id="2050" name="Picture 2" descr="Passengers of the bus Bx19, leaving the Bronx and entering Manhattan on a Wednesday morning, Aug. 31st, 2016.">
            <a:extLst>
              <a:ext uri="{FF2B5EF4-FFF2-40B4-BE49-F238E27FC236}">
                <a16:creationId xmlns:a16="http://schemas.microsoft.com/office/drawing/2014/main" id="{F4486F3C-AD46-4609-9EA5-AB1146879A8D}"/>
              </a:ext>
            </a:extLst>
          </p:cNvPr>
          <p:cNvPicPr>
            <a:picLocks noChangeAspect="1" noChangeArrowheads="1"/>
          </p:cNvPicPr>
          <p:nvPr/>
        </p:nvPicPr>
        <p:blipFill>
          <a:blip r:embed="rId3" cstate="email">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a:ext>
            </a:extLst>
          </a:blip>
          <a:srcRect/>
          <a:stretch>
            <a:fillRect/>
          </a:stretch>
        </p:blipFill>
        <p:spPr bwMode="auto">
          <a:xfrm>
            <a:off x="703917" y="1628590"/>
            <a:ext cx="5082361" cy="381012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828012AF-0F0D-43D9-888D-DAD5EBC0308F}"/>
              </a:ext>
            </a:extLst>
          </p:cNvPr>
          <p:cNvSpPr txBox="1"/>
          <p:nvPr/>
        </p:nvSpPr>
        <p:spPr>
          <a:xfrm>
            <a:off x="6010941" y="3429000"/>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Fair</a:t>
            </a:r>
          </a:p>
        </p:txBody>
      </p:sp>
    </p:spTree>
    <p:extLst>
      <p:ext uri="{BB962C8B-B14F-4D97-AF65-F5344CB8AC3E}">
        <p14:creationId xmlns:p14="http://schemas.microsoft.com/office/powerpoint/2010/main" val="19534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27039DE-B8A4-4C25-A470-99EC36635FA4}"/>
              </a:ext>
            </a:extLst>
          </p:cNvPr>
          <p:cNvSpPr txBox="1"/>
          <p:nvPr/>
        </p:nvSpPr>
        <p:spPr>
          <a:xfrm>
            <a:off x="648588" y="684132"/>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Fair or unfair?</a:t>
            </a:r>
          </a:p>
        </p:txBody>
      </p:sp>
      <p:pic>
        <p:nvPicPr>
          <p:cNvPr id="3" name="Picture 2">
            <a:extLst>
              <a:ext uri="{FF2B5EF4-FFF2-40B4-BE49-F238E27FC236}">
                <a16:creationId xmlns:a16="http://schemas.microsoft.com/office/drawing/2014/main" id="{B233EE2E-A16A-4B61-8260-FCC26BC739C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8588" y="1495467"/>
            <a:ext cx="3318687" cy="2632825"/>
          </a:xfrm>
          <a:prstGeom prst="rect">
            <a:avLst/>
          </a:prstGeom>
        </p:spPr>
      </p:pic>
      <p:pic>
        <p:nvPicPr>
          <p:cNvPr id="4098" name="Picture 2" descr="Image result for 1950s school white">
            <a:extLst>
              <a:ext uri="{FF2B5EF4-FFF2-40B4-BE49-F238E27FC236}">
                <a16:creationId xmlns:a16="http://schemas.microsoft.com/office/drawing/2014/main" id="{99DA0558-F765-4C7A-BB18-C643432E344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101963" y="1495466"/>
            <a:ext cx="3320894" cy="263282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E876B2FE-0AB6-400B-A08C-30E6B1F2672B}"/>
              </a:ext>
            </a:extLst>
          </p:cNvPr>
          <p:cNvSpPr txBox="1"/>
          <p:nvPr/>
        </p:nvSpPr>
        <p:spPr>
          <a:xfrm>
            <a:off x="574157" y="4369534"/>
            <a:ext cx="6848699" cy="1938992"/>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Black children went to schools that were very crowded and old.</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White children went to new schools with enough space for everyone.</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093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27039DE-B8A4-4C25-A470-99EC36635FA4}"/>
              </a:ext>
            </a:extLst>
          </p:cNvPr>
          <p:cNvSpPr txBox="1"/>
          <p:nvPr/>
        </p:nvSpPr>
        <p:spPr>
          <a:xfrm>
            <a:off x="648588" y="684132"/>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Fair or unfair?</a:t>
            </a:r>
          </a:p>
        </p:txBody>
      </p:sp>
      <p:pic>
        <p:nvPicPr>
          <p:cNvPr id="3" name="Picture 2">
            <a:extLst>
              <a:ext uri="{FF2B5EF4-FFF2-40B4-BE49-F238E27FC236}">
                <a16:creationId xmlns:a16="http://schemas.microsoft.com/office/drawing/2014/main" id="{B233EE2E-A16A-4B61-8260-FCC26BC739C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8588" y="1495467"/>
            <a:ext cx="3318687" cy="2632825"/>
          </a:xfrm>
          <a:prstGeom prst="rect">
            <a:avLst/>
          </a:prstGeom>
        </p:spPr>
      </p:pic>
      <p:pic>
        <p:nvPicPr>
          <p:cNvPr id="4098" name="Picture 2" descr="Image result for 1950s school white">
            <a:extLst>
              <a:ext uri="{FF2B5EF4-FFF2-40B4-BE49-F238E27FC236}">
                <a16:creationId xmlns:a16="http://schemas.microsoft.com/office/drawing/2014/main" id="{99DA0558-F765-4C7A-BB18-C643432E344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101963" y="1495466"/>
            <a:ext cx="3320894" cy="263282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B1528484-917C-4686-AEC8-ED333B312F4C}"/>
              </a:ext>
            </a:extLst>
          </p:cNvPr>
          <p:cNvSpPr txBox="1"/>
          <p:nvPr/>
        </p:nvSpPr>
        <p:spPr>
          <a:xfrm>
            <a:off x="3140150" y="4413027"/>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Unfair</a:t>
            </a:r>
          </a:p>
        </p:txBody>
      </p:sp>
    </p:spTree>
    <p:extLst>
      <p:ext uri="{BB962C8B-B14F-4D97-AF65-F5344CB8AC3E}">
        <p14:creationId xmlns:p14="http://schemas.microsoft.com/office/powerpoint/2010/main" val="3775888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27039DE-B8A4-4C25-A470-99EC36635FA4}"/>
              </a:ext>
            </a:extLst>
          </p:cNvPr>
          <p:cNvSpPr txBox="1"/>
          <p:nvPr/>
        </p:nvSpPr>
        <p:spPr>
          <a:xfrm>
            <a:off x="648588" y="684132"/>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Fair or unfair?</a:t>
            </a:r>
          </a:p>
        </p:txBody>
      </p:sp>
      <p:pic>
        <p:nvPicPr>
          <p:cNvPr id="9" name="Picture 2" descr="Image result for desegregated classroom">
            <a:extLst>
              <a:ext uri="{FF2B5EF4-FFF2-40B4-BE49-F238E27FC236}">
                <a16:creationId xmlns:a16="http://schemas.microsoft.com/office/drawing/2014/main" id="{1C68C9AC-3C10-4EC8-8CB8-4307509D0643}"/>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48588" y="1495467"/>
            <a:ext cx="7004754" cy="3008177"/>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6AD987A1-62F1-4559-A4F7-61C1A42CEF19}"/>
              </a:ext>
            </a:extLst>
          </p:cNvPr>
          <p:cNvSpPr txBox="1"/>
          <p:nvPr/>
        </p:nvSpPr>
        <p:spPr>
          <a:xfrm>
            <a:off x="574157" y="4564344"/>
            <a:ext cx="6848699"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Children with different skin </a:t>
            </a:r>
            <a:r>
              <a:rPr lang="en-US" sz="2400" dirty="0" err="1">
                <a:latin typeface="Arial" panose="020B0604020202020204" pitchFamily="34" charset="0"/>
                <a:cs typeface="Arial" panose="020B0604020202020204" pitchFamily="34" charset="0"/>
              </a:rPr>
              <a:t>colours</a:t>
            </a:r>
            <a:r>
              <a:rPr lang="en-US" sz="2400" dirty="0">
                <a:latin typeface="Arial" panose="020B0604020202020204" pitchFamily="34" charset="0"/>
                <a:cs typeface="Arial" panose="020B0604020202020204" pitchFamily="34" charset="0"/>
              </a:rPr>
              <a:t> can all go to the same school.</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181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27039DE-B8A4-4C25-A470-99EC36635FA4}"/>
              </a:ext>
            </a:extLst>
          </p:cNvPr>
          <p:cNvSpPr txBox="1"/>
          <p:nvPr/>
        </p:nvSpPr>
        <p:spPr>
          <a:xfrm>
            <a:off x="648588" y="684132"/>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Fair or unfair?</a:t>
            </a:r>
          </a:p>
        </p:txBody>
      </p:sp>
      <p:sp>
        <p:nvSpPr>
          <p:cNvPr id="9" name="TextBox 8">
            <a:extLst>
              <a:ext uri="{FF2B5EF4-FFF2-40B4-BE49-F238E27FC236}">
                <a16:creationId xmlns:a16="http://schemas.microsoft.com/office/drawing/2014/main" id="{946077EA-327F-465D-8D7D-B7D43DE4F6D5}"/>
              </a:ext>
            </a:extLst>
          </p:cNvPr>
          <p:cNvSpPr txBox="1"/>
          <p:nvPr/>
        </p:nvSpPr>
        <p:spPr>
          <a:xfrm>
            <a:off x="3427229" y="4503644"/>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Fair</a:t>
            </a:r>
          </a:p>
        </p:txBody>
      </p:sp>
      <p:pic>
        <p:nvPicPr>
          <p:cNvPr id="12" name="Picture 2" descr="Image result for desegregated classroom">
            <a:extLst>
              <a:ext uri="{FF2B5EF4-FFF2-40B4-BE49-F238E27FC236}">
                <a16:creationId xmlns:a16="http://schemas.microsoft.com/office/drawing/2014/main" id="{571F30E0-8E26-4106-9405-944DB1CDE0E1}"/>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48588" y="1495467"/>
            <a:ext cx="7004754" cy="3008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3326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27039DE-B8A4-4C25-A470-99EC36635FA4}"/>
              </a:ext>
            </a:extLst>
          </p:cNvPr>
          <p:cNvSpPr txBox="1"/>
          <p:nvPr/>
        </p:nvSpPr>
        <p:spPr>
          <a:xfrm>
            <a:off x="648588" y="684132"/>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Fair or unfair?</a:t>
            </a:r>
          </a:p>
        </p:txBody>
      </p:sp>
      <p:pic>
        <p:nvPicPr>
          <p:cNvPr id="3" name="Picture 2">
            <a:extLst>
              <a:ext uri="{FF2B5EF4-FFF2-40B4-BE49-F238E27FC236}">
                <a16:creationId xmlns:a16="http://schemas.microsoft.com/office/drawing/2014/main" id="{2462EAA5-9781-4062-8742-E74E5FA49980}"/>
              </a:ext>
            </a:extLst>
          </p:cNvPr>
          <p:cNvPicPr>
            <a:picLocks noChangeAspect="1"/>
          </p:cNvPicPr>
          <p:nvPr/>
        </p:nvPicPr>
        <p:blipFill>
          <a:blip r:embed="rId3"/>
          <a:stretch>
            <a:fillRect/>
          </a:stretch>
        </p:blipFill>
        <p:spPr>
          <a:xfrm>
            <a:off x="1228060" y="1755701"/>
            <a:ext cx="3810000" cy="2857500"/>
          </a:xfrm>
          <a:prstGeom prst="rect">
            <a:avLst/>
          </a:prstGeom>
        </p:spPr>
      </p:pic>
      <p:sp>
        <p:nvSpPr>
          <p:cNvPr id="6" name="TextBox 5">
            <a:extLst>
              <a:ext uri="{FF2B5EF4-FFF2-40B4-BE49-F238E27FC236}">
                <a16:creationId xmlns:a16="http://schemas.microsoft.com/office/drawing/2014/main" id="{0A25A477-B681-4A2B-8132-E9EEC8EB9184}"/>
              </a:ext>
            </a:extLst>
          </p:cNvPr>
          <p:cNvSpPr txBox="1"/>
          <p:nvPr/>
        </p:nvSpPr>
        <p:spPr>
          <a:xfrm>
            <a:off x="2105246" y="2076455"/>
            <a:ext cx="1159292" cy="2215991"/>
          </a:xfrm>
          <a:prstGeom prst="rect">
            <a:avLst/>
          </a:prstGeom>
          <a:noFill/>
        </p:spPr>
        <p:txBody>
          <a:bodyPr wrap="none" rtlCol="0">
            <a:spAutoFit/>
          </a:bodyPr>
          <a:lstStyle/>
          <a:p>
            <a:r>
              <a:rPr lang="en-US" sz="13800" b="1" dirty="0">
                <a:solidFill>
                  <a:srgbClr val="CD0920"/>
                </a:solidFill>
              </a:rPr>
              <a:t>X</a:t>
            </a:r>
            <a:endParaRPr lang="en-GB" sz="13800" b="1" dirty="0">
              <a:solidFill>
                <a:srgbClr val="CD0920"/>
              </a:solidFill>
            </a:endParaRPr>
          </a:p>
        </p:txBody>
      </p:sp>
      <p:sp>
        <p:nvSpPr>
          <p:cNvPr id="8" name="TextBox 7">
            <a:extLst>
              <a:ext uri="{FF2B5EF4-FFF2-40B4-BE49-F238E27FC236}">
                <a16:creationId xmlns:a16="http://schemas.microsoft.com/office/drawing/2014/main" id="{1E5F9630-DC50-4DC4-ADDB-63D613B3AAA5}"/>
              </a:ext>
            </a:extLst>
          </p:cNvPr>
          <p:cNvSpPr txBox="1"/>
          <p:nvPr/>
        </p:nvSpPr>
        <p:spPr>
          <a:xfrm>
            <a:off x="5481084" y="1752594"/>
            <a:ext cx="3115340" cy="2677656"/>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Men were not allowed to have a boyfriend.</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Gay men were arrested by the police.</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9430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27039DE-B8A4-4C25-A470-99EC36635FA4}"/>
              </a:ext>
            </a:extLst>
          </p:cNvPr>
          <p:cNvSpPr txBox="1"/>
          <p:nvPr/>
        </p:nvSpPr>
        <p:spPr>
          <a:xfrm>
            <a:off x="648588" y="684132"/>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Fair or unfair?</a:t>
            </a:r>
          </a:p>
        </p:txBody>
      </p:sp>
      <p:sp>
        <p:nvSpPr>
          <p:cNvPr id="14" name="TextBox 13">
            <a:extLst>
              <a:ext uri="{FF2B5EF4-FFF2-40B4-BE49-F238E27FC236}">
                <a16:creationId xmlns:a16="http://schemas.microsoft.com/office/drawing/2014/main" id="{52847BE2-E056-4603-A152-3FDB6B8DE455}"/>
              </a:ext>
            </a:extLst>
          </p:cNvPr>
          <p:cNvSpPr txBox="1"/>
          <p:nvPr/>
        </p:nvSpPr>
        <p:spPr>
          <a:xfrm>
            <a:off x="6010941" y="3429000"/>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Unfair</a:t>
            </a:r>
          </a:p>
        </p:txBody>
      </p:sp>
      <p:pic>
        <p:nvPicPr>
          <p:cNvPr id="3" name="Picture 2">
            <a:extLst>
              <a:ext uri="{FF2B5EF4-FFF2-40B4-BE49-F238E27FC236}">
                <a16:creationId xmlns:a16="http://schemas.microsoft.com/office/drawing/2014/main" id="{2462EAA5-9781-4062-8742-E74E5FA49980}"/>
              </a:ext>
            </a:extLst>
          </p:cNvPr>
          <p:cNvPicPr>
            <a:picLocks noChangeAspect="1"/>
          </p:cNvPicPr>
          <p:nvPr/>
        </p:nvPicPr>
        <p:blipFill>
          <a:blip r:embed="rId3"/>
          <a:stretch>
            <a:fillRect/>
          </a:stretch>
        </p:blipFill>
        <p:spPr>
          <a:xfrm>
            <a:off x="1228060" y="1755701"/>
            <a:ext cx="3810000" cy="2857500"/>
          </a:xfrm>
          <a:prstGeom prst="rect">
            <a:avLst/>
          </a:prstGeom>
        </p:spPr>
      </p:pic>
      <p:sp>
        <p:nvSpPr>
          <p:cNvPr id="6" name="TextBox 5">
            <a:extLst>
              <a:ext uri="{FF2B5EF4-FFF2-40B4-BE49-F238E27FC236}">
                <a16:creationId xmlns:a16="http://schemas.microsoft.com/office/drawing/2014/main" id="{0A25A477-B681-4A2B-8132-E9EEC8EB9184}"/>
              </a:ext>
            </a:extLst>
          </p:cNvPr>
          <p:cNvSpPr txBox="1"/>
          <p:nvPr/>
        </p:nvSpPr>
        <p:spPr>
          <a:xfrm>
            <a:off x="2105246" y="2076455"/>
            <a:ext cx="1159292" cy="2215991"/>
          </a:xfrm>
          <a:prstGeom prst="rect">
            <a:avLst/>
          </a:prstGeom>
          <a:noFill/>
        </p:spPr>
        <p:txBody>
          <a:bodyPr wrap="none" rtlCol="0">
            <a:spAutoFit/>
          </a:bodyPr>
          <a:lstStyle/>
          <a:p>
            <a:r>
              <a:rPr lang="en-US" sz="13800" b="1" dirty="0">
                <a:solidFill>
                  <a:srgbClr val="CD0920"/>
                </a:solidFill>
              </a:rPr>
              <a:t>X</a:t>
            </a:r>
            <a:endParaRPr lang="en-GB" sz="13800" b="1" dirty="0">
              <a:solidFill>
                <a:srgbClr val="CD0920"/>
              </a:solidFill>
            </a:endParaRPr>
          </a:p>
        </p:txBody>
      </p:sp>
    </p:spTree>
    <p:extLst>
      <p:ext uri="{BB962C8B-B14F-4D97-AF65-F5344CB8AC3E}">
        <p14:creationId xmlns:p14="http://schemas.microsoft.com/office/powerpoint/2010/main" val="2904346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27039DE-B8A4-4C25-A470-99EC36635FA4}"/>
              </a:ext>
            </a:extLst>
          </p:cNvPr>
          <p:cNvSpPr txBox="1"/>
          <p:nvPr/>
        </p:nvSpPr>
        <p:spPr>
          <a:xfrm>
            <a:off x="648588" y="684132"/>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Fair or unfair?</a:t>
            </a:r>
          </a:p>
        </p:txBody>
      </p:sp>
      <p:pic>
        <p:nvPicPr>
          <p:cNvPr id="8" name="Picture 7">
            <a:extLst>
              <a:ext uri="{FF2B5EF4-FFF2-40B4-BE49-F238E27FC236}">
                <a16:creationId xmlns:a16="http://schemas.microsoft.com/office/drawing/2014/main" id="{026F78C5-4001-4B3C-B3BD-C2BAA0BADB86}"/>
              </a:ext>
            </a:extLst>
          </p:cNvPr>
          <p:cNvPicPr>
            <a:picLocks noChangeAspect="1"/>
          </p:cNvPicPr>
          <p:nvPr/>
        </p:nvPicPr>
        <p:blipFill>
          <a:blip r:embed="rId3"/>
          <a:stretch>
            <a:fillRect/>
          </a:stretch>
        </p:blipFill>
        <p:spPr>
          <a:xfrm>
            <a:off x="1228060" y="1755701"/>
            <a:ext cx="3810000" cy="2857500"/>
          </a:xfrm>
          <a:prstGeom prst="rect">
            <a:avLst/>
          </a:prstGeom>
        </p:spPr>
      </p:pic>
      <p:sp>
        <p:nvSpPr>
          <p:cNvPr id="9" name="TextBox 8">
            <a:extLst>
              <a:ext uri="{FF2B5EF4-FFF2-40B4-BE49-F238E27FC236}">
                <a16:creationId xmlns:a16="http://schemas.microsoft.com/office/drawing/2014/main" id="{0281C4AB-FC8D-42B4-B9CF-6FE10FFAAF01}"/>
              </a:ext>
            </a:extLst>
          </p:cNvPr>
          <p:cNvSpPr txBox="1"/>
          <p:nvPr/>
        </p:nvSpPr>
        <p:spPr>
          <a:xfrm>
            <a:off x="5481084" y="1752594"/>
            <a:ext cx="3115340" cy="3046988"/>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Men are allowed a boyfriend if they want one.</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People are treated fairly whether they have a boyfriend, a girlfriend or a partner.</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0934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27039DE-B8A4-4C25-A470-99EC36635FA4}"/>
              </a:ext>
            </a:extLst>
          </p:cNvPr>
          <p:cNvSpPr txBox="1"/>
          <p:nvPr/>
        </p:nvSpPr>
        <p:spPr>
          <a:xfrm>
            <a:off x="648588" y="684132"/>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Fair or unfair?</a:t>
            </a:r>
          </a:p>
        </p:txBody>
      </p:sp>
      <p:pic>
        <p:nvPicPr>
          <p:cNvPr id="8" name="Picture 7">
            <a:extLst>
              <a:ext uri="{FF2B5EF4-FFF2-40B4-BE49-F238E27FC236}">
                <a16:creationId xmlns:a16="http://schemas.microsoft.com/office/drawing/2014/main" id="{026F78C5-4001-4B3C-B3BD-C2BAA0BADB86}"/>
              </a:ext>
            </a:extLst>
          </p:cNvPr>
          <p:cNvPicPr>
            <a:picLocks noChangeAspect="1"/>
          </p:cNvPicPr>
          <p:nvPr/>
        </p:nvPicPr>
        <p:blipFill>
          <a:blip r:embed="rId3"/>
          <a:stretch>
            <a:fillRect/>
          </a:stretch>
        </p:blipFill>
        <p:spPr>
          <a:xfrm>
            <a:off x="1228060" y="1755701"/>
            <a:ext cx="3810000" cy="2857500"/>
          </a:xfrm>
          <a:prstGeom prst="rect">
            <a:avLst/>
          </a:prstGeom>
        </p:spPr>
      </p:pic>
      <p:sp>
        <p:nvSpPr>
          <p:cNvPr id="9" name="TextBox 8">
            <a:extLst>
              <a:ext uri="{FF2B5EF4-FFF2-40B4-BE49-F238E27FC236}">
                <a16:creationId xmlns:a16="http://schemas.microsoft.com/office/drawing/2014/main" id="{C3F39E20-40BE-4294-A2C4-F369C4CE8BBC}"/>
              </a:ext>
            </a:extLst>
          </p:cNvPr>
          <p:cNvSpPr txBox="1"/>
          <p:nvPr/>
        </p:nvSpPr>
        <p:spPr>
          <a:xfrm>
            <a:off x="6010941" y="3429000"/>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Fair</a:t>
            </a:r>
          </a:p>
        </p:txBody>
      </p:sp>
    </p:spTree>
    <p:extLst>
      <p:ext uri="{BB962C8B-B14F-4D97-AF65-F5344CB8AC3E}">
        <p14:creationId xmlns:p14="http://schemas.microsoft.com/office/powerpoint/2010/main" val="3701769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88EF1A-3E01-43CA-8729-1D58FD983648}"/>
              </a:ext>
            </a:extLst>
          </p:cNvPr>
          <p:cNvSpPr txBox="1"/>
          <p:nvPr/>
        </p:nvSpPr>
        <p:spPr>
          <a:xfrm>
            <a:off x="4878223" y="1725406"/>
            <a:ext cx="3927736" cy="4401205"/>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Think of some things that are unfair. Write the things you thought of on your sheet.</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Think of some things that are unfair. Write the things you thought of on your sheet.</a:t>
            </a:r>
          </a:p>
          <a:p>
            <a:endParaRPr lang="en-US" sz="28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D56EA921-D7C9-46AD-ABDE-00350F34555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88667" y="1318438"/>
            <a:ext cx="4584832" cy="4582633"/>
          </a:xfrm>
          <a:prstGeom prst="rect">
            <a:avLst/>
          </a:prstGeom>
        </p:spPr>
      </p:pic>
    </p:spTree>
    <p:extLst>
      <p:ext uri="{BB962C8B-B14F-4D97-AF65-F5344CB8AC3E}">
        <p14:creationId xmlns:p14="http://schemas.microsoft.com/office/powerpoint/2010/main" val="2387328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88EF1A-3E01-43CA-8729-1D58FD983648}"/>
              </a:ext>
            </a:extLst>
          </p:cNvPr>
          <p:cNvSpPr txBox="1"/>
          <p:nvPr/>
        </p:nvSpPr>
        <p:spPr>
          <a:xfrm>
            <a:off x="505983" y="1118331"/>
            <a:ext cx="8132034" cy="3108543"/>
          </a:xfrm>
          <a:prstGeom prst="rect">
            <a:avLst/>
          </a:prstGeom>
          <a:noFill/>
        </p:spPr>
        <p:txBody>
          <a:bodyPr wrap="none" rtlCol="0">
            <a:spAutoFit/>
          </a:bodyPr>
          <a:lstStyle/>
          <a:p>
            <a:r>
              <a:rPr lang="en-GB" sz="2800" dirty="0">
                <a:latin typeface="Arial" panose="020B0604020202020204" pitchFamily="34" charset="0"/>
                <a:cs typeface="Arial" panose="020B0604020202020204" pitchFamily="34" charset="0"/>
              </a:rPr>
              <a:t>To take part in activities relating to fairness</a:t>
            </a:r>
          </a:p>
          <a:p>
            <a:r>
              <a:rPr lang="en-GB" sz="2800" dirty="0">
                <a:latin typeface="Arial" panose="020B0604020202020204" pitchFamily="34" charset="0"/>
                <a:cs typeface="Arial" panose="020B0604020202020204" pitchFamily="34" charset="0"/>
              </a:rPr>
              <a:t>OR</a:t>
            </a:r>
          </a:p>
          <a:p>
            <a:r>
              <a:rPr lang="en-GB" sz="2800" dirty="0">
                <a:latin typeface="Arial" panose="020B0604020202020204" pitchFamily="34" charset="0"/>
                <a:cs typeface="Arial" panose="020B0604020202020204" pitchFamily="34" charset="0"/>
              </a:rPr>
              <a:t>To understand the words ‘fair’ and ‘not fair’/‘unfair’</a:t>
            </a:r>
          </a:p>
          <a:p>
            <a:r>
              <a:rPr lang="en-GB" sz="2800" dirty="0">
                <a:latin typeface="Arial" panose="020B0604020202020204" pitchFamily="34" charset="0"/>
                <a:cs typeface="Arial" panose="020B0604020202020204" pitchFamily="34" charset="0"/>
              </a:rPr>
              <a:t>OR</a:t>
            </a:r>
          </a:p>
          <a:p>
            <a:r>
              <a:rPr lang="en-GB" sz="2800" dirty="0">
                <a:latin typeface="Arial" panose="020B0604020202020204" pitchFamily="34" charset="0"/>
                <a:cs typeface="Arial" panose="020B0604020202020204" pitchFamily="34" charset="0"/>
              </a:rPr>
              <a:t>To identify how to treat people fairly</a:t>
            </a:r>
          </a:p>
          <a:p>
            <a:r>
              <a:rPr lang="en-GB" sz="2800" dirty="0">
                <a:latin typeface="Arial" panose="020B0604020202020204" pitchFamily="34" charset="0"/>
                <a:cs typeface="Arial" panose="020B0604020202020204" pitchFamily="34" charset="0"/>
              </a:rPr>
              <a:t>OR</a:t>
            </a:r>
          </a:p>
          <a:p>
            <a:r>
              <a:rPr lang="en-GB" sz="2800" dirty="0">
                <a:latin typeface="Arial" panose="020B0604020202020204" pitchFamily="34" charset="0"/>
                <a:cs typeface="Arial" panose="020B0604020202020204" pitchFamily="34" charset="0"/>
              </a:rPr>
              <a:t>To explain why we should treat people fairly</a:t>
            </a:r>
          </a:p>
        </p:txBody>
      </p:sp>
    </p:spTree>
    <p:extLst>
      <p:ext uri="{BB962C8B-B14F-4D97-AF65-F5344CB8AC3E}">
        <p14:creationId xmlns:p14="http://schemas.microsoft.com/office/powerpoint/2010/main" val="15528186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88EF1A-3E01-43CA-8729-1D58FD983648}"/>
              </a:ext>
            </a:extLst>
          </p:cNvPr>
          <p:cNvSpPr txBox="1"/>
          <p:nvPr/>
        </p:nvSpPr>
        <p:spPr>
          <a:xfrm>
            <a:off x="4878223" y="1725406"/>
            <a:ext cx="3927736" cy="2677656"/>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What things are unfair?</a:t>
            </a: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What things are fair?</a:t>
            </a:r>
          </a:p>
          <a:p>
            <a:endParaRPr lang="en-US" sz="28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D56EA921-D7C9-46AD-ABDE-00350F34555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88667" y="1318438"/>
            <a:ext cx="4584832" cy="4582633"/>
          </a:xfrm>
          <a:prstGeom prst="rect">
            <a:avLst/>
          </a:prstGeom>
        </p:spPr>
      </p:pic>
    </p:spTree>
    <p:extLst>
      <p:ext uri="{BB962C8B-B14F-4D97-AF65-F5344CB8AC3E}">
        <p14:creationId xmlns:p14="http://schemas.microsoft.com/office/powerpoint/2010/main" val="4124123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88EF1A-3E01-43CA-8729-1D58FD983648}"/>
              </a:ext>
            </a:extLst>
          </p:cNvPr>
          <p:cNvSpPr txBox="1"/>
          <p:nvPr/>
        </p:nvSpPr>
        <p:spPr>
          <a:xfrm>
            <a:off x="1203822" y="1997105"/>
            <a:ext cx="6955750" cy="923330"/>
          </a:xfrm>
          <a:prstGeom prst="rect">
            <a:avLst/>
          </a:prstGeom>
          <a:noFill/>
        </p:spPr>
        <p:txBody>
          <a:bodyPr wrap="none" rtlCol="0">
            <a:spAutoFit/>
          </a:bodyPr>
          <a:lstStyle/>
          <a:p>
            <a:r>
              <a:rPr lang="en-US" sz="5400" dirty="0">
                <a:latin typeface="Arial" panose="020B0604020202020204" pitchFamily="34" charset="0"/>
                <a:cs typeface="Arial" panose="020B0604020202020204" pitchFamily="34" charset="0"/>
              </a:rPr>
              <a:t>What does fair mean?</a:t>
            </a:r>
            <a:endParaRPr lang="en-GB" sz="5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1229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992F8246-FDB9-4502-8372-66E6C5FA0DE6}"/>
              </a:ext>
            </a:extLst>
          </p:cNvPr>
          <p:cNvSpPr txBox="1"/>
          <p:nvPr/>
        </p:nvSpPr>
        <p:spPr>
          <a:xfrm>
            <a:off x="4763388" y="2582180"/>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Bayard Rustin</a:t>
            </a:r>
          </a:p>
        </p:txBody>
      </p:sp>
      <p:pic>
        <p:nvPicPr>
          <p:cNvPr id="6" name="Picture 5">
            <a:extLst>
              <a:ext uri="{FF2B5EF4-FFF2-40B4-BE49-F238E27FC236}">
                <a16:creationId xmlns:a16="http://schemas.microsoft.com/office/drawing/2014/main" id="{242DED9A-C557-41C9-B746-C21116980A7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20172" y="698661"/>
            <a:ext cx="3860442" cy="5123661"/>
          </a:xfrm>
          <a:prstGeom prst="rect">
            <a:avLst/>
          </a:prstGeom>
        </p:spPr>
      </p:pic>
    </p:spTree>
    <p:extLst>
      <p:ext uri="{BB962C8B-B14F-4D97-AF65-F5344CB8AC3E}">
        <p14:creationId xmlns:p14="http://schemas.microsoft.com/office/powerpoint/2010/main" val="702952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992F8246-FDB9-4502-8372-66E6C5FA0DE6}"/>
              </a:ext>
            </a:extLst>
          </p:cNvPr>
          <p:cNvSpPr txBox="1"/>
          <p:nvPr/>
        </p:nvSpPr>
        <p:spPr>
          <a:xfrm>
            <a:off x="4763388" y="2196047"/>
            <a:ext cx="3771380" cy="1569660"/>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Bayard Rustin is a famous person from the past.</a:t>
            </a:r>
          </a:p>
        </p:txBody>
      </p:sp>
      <p:pic>
        <p:nvPicPr>
          <p:cNvPr id="11" name="Picture 2" descr="Image result for rally on washington civil rights movement bayard rustin">
            <a:extLst>
              <a:ext uri="{FF2B5EF4-FFF2-40B4-BE49-F238E27FC236}">
                <a16:creationId xmlns:a16="http://schemas.microsoft.com/office/drawing/2014/main" id="{4C9FAE66-3833-4730-9D90-B8D7D89FB374}"/>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20172" y="698661"/>
            <a:ext cx="3860442" cy="51236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930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992F8246-FDB9-4502-8372-66E6C5FA0DE6}"/>
              </a:ext>
            </a:extLst>
          </p:cNvPr>
          <p:cNvSpPr txBox="1"/>
          <p:nvPr/>
        </p:nvSpPr>
        <p:spPr>
          <a:xfrm>
            <a:off x="4763388" y="2196047"/>
            <a:ext cx="3771380" cy="2062103"/>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Bayard made speeches about black people being treated unfairly.</a:t>
            </a:r>
          </a:p>
        </p:txBody>
      </p:sp>
      <p:pic>
        <p:nvPicPr>
          <p:cNvPr id="8" name="Picture 2" descr="Image result for bayard rustin integration">
            <a:extLst>
              <a:ext uri="{FF2B5EF4-FFF2-40B4-BE49-F238E27FC236}">
                <a16:creationId xmlns:a16="http://schemas.microsoft.com/office/drawing/2014/main" id="{E21E1943-2C35-4D26-896C-345E5197FE5D}"/>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20173" y="698661"/>
            <a:ext cx="3860442" cy="5140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927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27039DE-B8A4-4C25-A470-99EC36635FA4}"/>
              </a:ext>
            </a:extLst>
          </p:cNvPr>
          <p:cNvSpPr txBox="1"/>
          <p:nvPr/>
        </p:nvSpPr>
        <p:spPr>
          <a:xfrm>
            <a:off x="648588" y="684132"/>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Fair or unfair?</a:t>
            </a:r>
          </a:p>
        </p:txBody>
      </p:sp>
      <p:pic>
        <p:nvPicPr>
          <p:cNvPr id="3" name="Picture 2">
            <a:extLst>
              <a:ext uri="{FF2B5EF4-FFF2-40B4-BE49-F238E27FC236}">
                <a16:creationId xmlns:a16="http://schemas.microsoft.com/office/drawing/2014/main" id="{A74297A7-D797-453A-A4DE-B66CCCDE18DA}"/>
              </a:ext>
            </a:extLst>
          </p:cNvPr>
          <p:cNvPicPr>
            <a:picLocks noChangeAspect="1"/>
          </p:cNvPicPr>
          <p:nvPr/>
        </p:nvPicPr>
        <p:blipFill>
          <a:blip r:embed="rId3"/>
          <a:stretch>
            <a:fillRect/>
          </a:stretch>
        </p:blipFill>
        <p:spPr>
          <a:xfrm>
            <a:off x="648588" y="1628590"/>
            <a:ext cx="5082361" cy="4061926"/>
          </a:xfrm>
          <a:prstGeom prst="rect">
            <a:avLst/>
          </a:prstGeom>
        </p:spPr>
      </p:pic>
      <p:sp>
        <p:nvSpPr>
          <p:cNvPr id="2" name="TextBox 1">
            <a:extLst>
              <a:ext uri="{FF2B5EF4-FFF2-40B4-BE49-F238E27FC236}">
                <a16:creationId xmlns:a16="http://schemas.microsoft.com/office/drawing/2014/main" id="{AE5C9EE7-8468-4BD0-AD6D-49719A2E19C4}"/>
              </a:ext>
            </a:extLst>
          </p:cNvPr>
          <p:cNvSpPr txBox="1"/>
          <p:nvPr/>
        </p:nvSpPr>
        <p:spPr>
          <a:xfrm>
            <a:off x="5890437" y="1573171"/>
            <a:ext cx="3115340" cy="2677656"/>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Black people were not allowed to sit with white people on the bus.</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Even if there was an empty seat.</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9517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27039DE-B8A4-4C25-A470-99EC36635FA4}"/>
              </a:ext>
            </a:extLst>
          </p:cNvPr>
          <p:cNvSpPr txBox="1"/>
          <p:nvPr/>
        </p:nvSpPr>
        <p:spPr>
          <a:xfrm>
            <a:off x="648588" y="684132"/>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Fair or unfair?</a:t>
            </a:r>
          </a:p>
        </p:txBody>
      </p:sp>
      <p:pic>
        <p:nvPicPr>
          <p:cNvPr id="3" name="Picture 2">
            <a:extLst>
              <a:ext uri="{FF2B5EF4-FFF2-40B4-BE49-F238E27FC236}">
                <a16:creationId xmlns:a16="http://schemas.microsoft.com/office/drawing/2014/main" id="{A74297A7-D797-453A-A4DE-B66CCCDE18DA}"/>
              </a:ext>
            </a:extLst>
          </p:cNvPr>
          <p:cNvPicPr>
            <a:picLocks noChangeAspect="1"/>
          </p:cNvPicPr>
          <p:nvPr/>
        </p:nvPicPr>
        <p:blipFill>
          <a:blip r:embed="rId3"/>
          <a:stretch>
            <a:fillRect/>
          </a:stretch>
        </p:blipFill>
        <p:spPr>
          <a:xfrm>
            <a:off x="648588" y="1628590"/>
            <a:ext cx="5082361" cy="4061926"/>
          </a:xfrm>
          <a:prstGeom prst="rect">
            <a:avLst/>
          </a:prstGeom>
        </p:spPr>
      </p:pic>
      <p:sp>
        <p:nvSpPr>
          <p:cNvPr id="8" name="TextBox 7">
            <a:extLst>
              <a:ext uri="{FF2B5EF4-FFF2-40B4-BE49-F238E27FC236}">
                <a16:creationId xmlns:a16="http://schemas.microsoft.com/office/drawing/2014/main" id="{3E44895F-23AF-4563-82B1-F8A488D005AD}"/>
              </a:ext>
            </a:extLst>
          </p:cNvPr>
          <p:cNvSpPr txBox="1"/>
          <p:nvPr/>
        </p:nvSpPr>
        <p:spPr>
          <a:xfrm>
            <a:off x="6010941" y="3429000"/>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Unfair</a:t>
            </a:r>
          </a:p>
        </p:txBody>
      </p:sp>
    </p:spTree>
    <p:extLst>
      <p:ext uri="{BB962C8B-B14F-4D97-AF65-F5344CB8AC3E}">
        <p14:creationId xmlns:p14="http://schemas.microsoft.com/office/powerpoint/2010/main" val="4231342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27039DE-B8A4-4C25-A470-99EC36635FA4}"/>
              </a:ext>
            </a:extLst>
          </p:cNvPr>
          <p:cNvSpPr txBox="1"/>
          <p:nvPr/>
        </p:nvSpPr>
        <p:spPr>
          <a:xfrm>
            <a:off x="648588" y="684132"/>
            <a:ext cx="3771380" cy="769441"/>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Fair or unfair?</a:t>
            </a:r>
          </a:p>
        </p:txBody>
      </p:sp>
      <p:pic>
        <p:nvPicPr>
          <p:cNvPr id="2050" name="Picture 2" descr="Passengers of the bus Bx19, leaving the Bronx and entering Manhattan on a Wednesday morning, Aug. 31st, 2016.">
            <a:extLst>
              <a:ext uri="{FF2B5EF4-FFF2-40B4-BE49-F238E27FC236}">
                <a16:creationId xmlns:a16="http://schemas.microsoft.com/office/drawing/2014/main" id="{F4486F3C-AD46-4609-9EA5-AB1146879A8D}"/>
              </a:ext>
            </a:extLst>
          </p:cNvPr>
          <p:cNvPicPr>
            <a:picLocks noChangeAspect="1" noChangeArrowheads="1"/>
          </p:cNvPicPr>
          <p:nvPr/>
        </p:nvPicPr>
        <p:blipFill>
          <a:blip r:embed="rId3" cstate="email">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a:ext>
            </a:extLst>
          </a:blip>
          <a:srcRect/>
          <a:stretch>
            <a:fillRect/>
          </a:stretch>
        </p:blipFill>
        <p:spPr bwMode="auto">
          <a:xfrm>
            <a:off x="703917" y="1628590"/>
            <a:ext cx="5082361" cy="381012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8A25BF7F-0624-4884-BB29-E6BBDDE3E598}"/>
              </a:ext>
            </a:extLst>
          </p:cNvPr>
          <p:cNvSpPr txBox="1"/>
          <p:nvPr/>
        </p:nvSpPr>
        <p:spPr>
          <a:xfrm>
            <a:off x="5890437" y="1573171"/>
            <a:ext cx="3115340" cy="1938992"/>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Everyone can sit together on the bus.</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Everyone can have a seat.</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4570058"/>
      </p:ext>
    </p:extLst>
  </p:cSld>
  <p:clrMapOvr>
    <a:masterClrMapping/>
  </p:clrMapOvr>
</p:sld>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1481</Words>
  <Application>Microsoft Office PowerPoint</Application>
  <PresentationFormat>On-screen Show (4:3)</PresentationFormat>
  <Paragraphs>166</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Stonewall_PP_Template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2022-09-26T21:06:23Z</dcterms:created>
  <dcterms:modified xsi:type="dcterms:W3CDTF">2022-09-26T21:06:29Z</dcterms:modified>
</cp:coreProperties>
</file>