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60" r:id="rId1"/>
  </p:sldMasterIdLst>
  <p:notesMasterIdLst>
    <p:notesMasterId r:id="rId12"/>
  </p:notesMasterIdLst>
  <p:sldIdLst>
    <p:sldId id="289" r:id="rId2"/>
    <p:sldId id="258" r:id="rId3"/>
    <p:sldId id="270" r:id="rId4"/>
    <p:sldId id="269" r:id="rId5"/>
    <p:sldId id="282" r:id="rId6"/>
    <p:sldId id="277" r:id="rId7"/>
    <p:sldId id="284" r:id="rId8"/>
    <p:sldId id="283" r:id="rId9"/>
    <p:sldId id="281" r:id="rId10"/>
    <p:sldId id="268" r:id="rId11"/>
  </p:sldIdLst>
  <p:sldSz cx="9144000" cy="6858000" type="screen4x3"/>
  <p:notesSz cx="6858000" cy="9144000"/>
  <p:custDataLst>
    <p:tags r:id="rId13"/>
  </p:custDataLst>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2" name="Author" initials="A" lastIdx="0"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1617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79592" autoAdjust="0"/>
  </p:normalViewPr>
  <p:slideViewPr>
    <p:cSldViewPr snapToGrid="0">
      <p:cViewPr varScale="1">
        <p:scale>
          <a:sx n="51" d="100"/>
          <a:sy n="51" d="100"/>
        </p:scale>
        <p:origin x="1016" y="40"/>
      </p:cViewPr>
      <p:guideLst/>
    </p:cSldViewPr>
  </p:slideViewPr>
  <p:notesTextViewPr>
    <p:cViewPr>
      <p:scale>
        <a:sx n="1" d="1"/>
        <a:sy n="1" d="1"/>
      </p:scale>
      <p:origin x="0" y="0"/>
    </p:cViewPr>
  </p:notesTextViewPr>
  <p:notesViewPr>
    <p:cSldViewPr>
      <p:cViewPr>
        <p:scale>
          <a:sx n="66" d="100"/>
          <a:sy n="66" d="100"/>
        </p:scale>
        <p:origin x="0" y="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gs" Target="tags/tag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commentAuthors" Target="commentAuthor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07ECBD0-7B5D-48A6-A06F-9DBE568EB599}" type="datetimeFigureOut">
              <a:rPr lang="en-GB" smtClean="0"/>
              <a:t>10/11/2022</a:t>
            </a:fld>
            <a:endParaRPr lang="en-GB"/>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BCFE7F8-8E59-4A08-8B7E-C655E063E118}" type="slidenum">
              <a:rPr lang="en-GB" smtClean="0"/>
              <a:t>‹#›</a:t>
            </a:fld>
            <a:endParaRPr lang="en-GB"/>
          </a:p>
        </p:txBody>
      </p:sp>
    </p:spTree>
    <p:extLst>
      <p:ext uri="{BB962C8B-B14F-4D97-AF65-F5344CB8AC3E}">
        <p14:creationId xmlns:p14="http://schemas.microsoft.com/office/powerpoint/2010/main" val="277799670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 name="Shape 126"/>
          <p:cNvSpPr>
            <a:spLocks noGrp="1" noRot="1" noChangeAspect="1"/>
          </p:cNvSpPr>
          <p:nvPr>
            <p:ph type="sldImg"/>
          </p:nvPr>
        </p:nvSpPr>
        <p:spPr>
          <a:xfrm>
            <a:off x="1143000" y="685800"/>
            <a:ext cx="4572000" cy="3429000"/>
          </a:xfrm>
          <a:prstGeom prst="rect">
            <a:avLst/>
          </a:prstGeom>
        </p:spPr>
        <p:txBody>
          <a:bodyPr/>
          <a:lstStyle/>
          <a:p>
            <a:endParaRPr/>
          </a:p>
        </p:txBody>
      </p:sp>
      <p:sp>
        <p:nvSpPr>
          <p:cNvPr id="127" name="Shape 127"/>
          <p:cNvSpPr>
            <a:spLocks noGrp="1"/>
          </p:cNvSpPr>
          <p:nvPr>
            <p:ph type="body" sz="quarter" idx="1"/>
          </p:nvPr>
        </p:nvSpPr>
        <p:spPr>
          <a:prstGeom prst="rect">
            <a:avLst/>
          </a:prstGeom>
        </p:spPr>
        <p:txBody>
          <a:bodyPr/>
          <a:lstStyle/>
          <a:p>
            <a:endParaRPr dirty="0"/>
          </a:p>
        </p:txBody>
      </p:sp>
    </p:spTree>
    <p:extLst>
      <p:ext uri="{BB962C8B-B14F-4D97-AF65-F5344CB8AC3E}">
        <p14:creationId xmlns:p14="http://schemas.microsoft.com/office/powerpoint/2010/main" val="150058105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r>
              <a:rPr lang="cy-GB" sz="1200" b="0" i="0" u="none" strike="noStrike" cap="none" baseline="0" dirty="0">
                <a:solidFill>
                  <a:srgbClr val="000000"/>
                </a:solidFill>
                <a:effectLst/>
                <a:uFillTx/>
                <a:latin typeface="+mn-lt"/>
              </a:rPr>
              <a:t>Gofynnwch i'r plant fyfyrio ar yr hyn y byddan nhw'n ei wneud i wneud yn siŵr bod pawb yn teimlo eu bod nhw'n cael eu cynnwys a'u dathlu.</a:t>
            </a:r>
          </a:p>
        </p:txBody>
      </p:sp>
      <p:sp>
        <p:nvSpPr>
          <p:cNvPr id="4" name="Slide Number Placeholder 3"/>
          <p:cNvSpPr>
            <a:spLocks noGrp="1"/>
          </p:cNvSpPr>
          <p:nvPr>
            <p:ph type="sldNum" sz="quarter" idx="10"/>
          </p:nvPr>
        </p:nvSpPr>
        <p:spPr/>
        <p:txBody>
          <a:bodyPr/>
          <a:lstStyle/>
          <a:p>
            <a:fld id="{D1ADB596-D218-9D43-A4EC-2B51BE929992}" type="slidenum">
              <a:rPr lang="en-US" smtClean="0"/>
              <a:t>10</a:t>
            </a:fld>
            <a:endParaRPr lang="en-US"/>
          </a:p>
        </p:txBody>
      </p:sp>
    </p:spTree>
    <p:extLst>
      <p:ext uri="{BB962C8B-B14F-4D97-AF65-F5344CB8AC3E}">
        <p14:creationId xmlns:p14="http://schemas.microsoft.com/office/powerpoint/2010/main" val="322545071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r>
              <a:rPr lang="cy-GB" sz="1200" b="0" i="0" u="none" strike="noStrike" cap="none" baseline="0" dirty="0">
                <a:solidFill>
                  <a:srgbClr val="000000"/>
                </a:solidFill>
                <a:effectLst/>
                <a:uFillTx/>
                <a:latin typeface="+mn-lt"/>
              </a:rPr>
              <a:t>Adnodd ar gyfer Ysgolion Cynradd prif ffrwd yw hwn, ac yn benodol y Cyfnod Sylfaen/Cyfnod Allweddol 1, neu P1-P3 yn yr Alban. </a:t>
            </a:r>
          </a:p>
          <a:p>
            <a:endParaRPr lang="en-US" sz="1200" dirty="0">
              <a:latin typeface="+mn-lt"/>
            </a:endParaRPr>
          </a:p>
          <a:p>
            <a:pPr marL="0" marR="0" lvl="0" indent="0" algn="l" defTabSz="914400" rtl="0" eaLnBrk="1" fontAlgn="auto" latinLnBrk="0" hangingPunct="1">
              <a:lnSpc>
                <a:spcPct val="100000"/>
              </a:lnSpc>
              <a:spcBef>
                <a:spcPct val="0"/>
              </a:spcBef>
              <a:spcAft>
                <a:spcPct val="0"/>
              </a:spcAft>
              <a:buClrTx/>
              <a:buSzTx/>
              <a:buFontTx/>
              <a:buNone/>
              <a:defRPr/>
            </a:pPr>
            <a:r>
              <a:rPr lang="cy-GB" sz="1200" b="0" i="0" u="none" strike="noStrike" cap="none" baseline="0" dirty="0">
                <a:solidFill>
                  <a:srgbClr val="000000"/>
                </a:solidFill>
                <a:effectLst/>
                <a:uFillTx/>
                <a:latin typeface="+mn-lt"/>
              </a:rPr>
              <a:t>Chwaraewch gân </a:t>
            </a:r>
            <a:r>
              <a:rPr lang="cy-GB" sz="1200" b="0" i="0" u="none" strike="noStrike" cap="none" baseline="0" dirty="0" err="1">
                <a:solidFill>
                  <a:srgbClr val="000000"/>
                </a:solidFill>
                <a:effectLst/>
                <a:uFillTx/>
                <a:latin typeface="+mn-lt"/>
              </a:rPr>
              <a:t>gwrthfwlio</a:t>
            </a:r>
            <a:r>
              <a:rPr lang="cy-GB" sz="1200" b="0" i="0" u="none" strike="noStrike" cap="none" baseline="0" dirty="0">
                <a:solidFill>
                  <a:srgbClr val="000000"/>
                </a:solidFill>
                <a:effectLst/>
                <a:uFillTx/>
                <a:latin typeface="+mn-lt"/>
              </a:rPr>
              <a:t> wrth i'r plant ddod i mewn i'r gwasanaeth e.e. </a:t>
            </a:r>
            <a:r>
              <a:rPr lang="cy-GB" sz="1200" b="0" i="0" u="none" strike="noStrike" cap="none" baseline="0" dirty="0" err="1">
                <a:solidFill>
                  <a:srgbClr val="000000"/>
                </a:solidFill>
                <a:effectLst/>
                <a:uFillTx/>
                <a:latin typeface="+mn-lt"/>
              </a:rPr>
              <a:t>Beautiful</a:t>
            </a:r>
            <a:r>
              <a:rPr lang="cy-GB" sz="1200" b="0" i="0" u="none" strike="noStrike" cap="none" baseline="0" dirty="0">
                <a:solidFill>
                  <a:srgbClr val="000000"/>
                </a:solidFill>
                <a:effectLst/>
                <a:uFillTx/>
                <a:latin typeface="+mn-lt"/>
              </a:rPr>
              <a:t> gan </a:t>
            </a:r>
            <a:r>
              <a:rPr lang="cy-GB" sz="1200" b="0" i="0" u="none" strike="noStrike" cap="none" baseline="0" dirty="0" err="1">
                <a:solidFill>
                  <a:srgbClr val="000000"/>
                </a:solidFill>
                <a:effectLst/>
                <a:uFillTx/>
                <a:latin typeface="+mn-lt"/>
              </a:rPr>
              <a:t>Christina</a:t>
            </a:r>
            <a:r>
              <a:rPr lang="cy-GB" sz="1200" b="0" i="0" u="none" strike="noStrike" cap="none" baseline="0" dirty="0">
                <a:solidFill>
                  <a:srgbClr val="000000"/>
                </a:solidFill>
                <a:effectLst/>
                <a:uFillTx/>
                <a:latin typeface="+mn-lt"/>
              </a:rPr>
              <a:t> </a:t>
            </a:r>
            <a:r>
              <a:rPr lang="cy-GB" sz="1200" b="0" i="0" u="none" strike="noStrike" cap="none" baseline="0" dirty="0" err="1">
                <a:solidFill>
                  <a:srgbClr val="000000"/>
                </a:solidFill>
                <a:effectLst/>
                <a:uFillTx/>
                <a:latin typeface="+mn-lt"/>
              </a:rPr>
              <a:t>Aguilera</a:t>
            </a:r>
            <a:r>
              <a:rPr lang="cy-GB" sz="1200" b="0" i="0" u="none" strike="noStrike" cap="none" baseline="0" dirty="0">
                <a:solidFill>
                  <a:srgbClr val="000000"/>
                </a:solidFill>
                <a:effectLst/>
                <a:uFillTx/>
                <a:latin typeface="+mn-lt"/>
              </a:rPr>
              <a:t>, </a:t>
            </a:r>
            <a:r>
              <a:rPr lang="cy-GB" sz="1200" b="0" i="0" u="none" strike="noStrike" cap="none" baseline="0" dirty="0" err="1">
                <a:solidFill>
                  <a:srgbClr val="000000"/>
                </a:solidFill>
                <a:effectLst/>
                <a:uFillTx/>
                <a:latin typeface="+mn-lt"/>
              </a:rPr>
              <a:t>Scars</a:t>
            </a:r>
            <a:r>
              <a:rPr lang="cy-GB" sz="1200" b="0" i="0" u="none" strike="noStrike" cap="none" baseline="0" dirty="0">
                <a:solidFill>
                  <a:srgbClr val="000000"/>
                </a:solidFill>
                <a:effectLst/>
                <a:uFillTx/>
                <a:latin typeface="+mn-lt"/>
              </a:rPr>
              <a:t> to </a:t>
            </a:r>
            <a:r>
              <a:rPr lang="cy-GB" sz="1200" b="0" i="0" u="none" strike="noStrike" cap="none" baseline="0" dirty="0" err="1">
                <a:solidFill>
                  <a:srgbClr val="000000"/>
                </a:solidFill>
                <a:effectLst/>
                <a:uFillTx/>
                <a:latin typeface="+mn-lt"/>
              </a:rPr>
              <a:t>Your</a:t>
            </a:r>
            <a:r>
              <a:rPr lang="cy-GB" sz="1200" b="0" i="0" u="none" strike="noStrike" cap="none" baseline="0" dirty="0">
                <a:solidFill>
                  <a:srgbClr val="000000"/>
                </a:solidFill>
                <a:effectLst/>
                <a:uFillTx/>
                <a:latin typeface="+mn-lt"/>
              </a:rPr>
              <a:t> </a:t>
            </a:r>
            <a:r>
              <a:rPr lang="cy-GB" sz="1200" b="0" i="0" u="none" strike="noStrike" cap="none" baseline="0" dirty="0" err="1">
                <a:solidFill>
                  <a:srgbClr val="000000"/>
                </a:solidFill>
                <a:effectLst/>
                <a:uFillTx/>
                <a:latin typeface="+mn-lt"/>
              </a:rPr>
              <a:t>Beautiful</a:t>
            </a:r>
            <a:r>
              <a:rPr lang="cy-GB" sz="1200" b="0" i="0" u="none" strike="noStrike" cap="none" baseline="0" dirty="0">
                <a:solidFill>
                  <a:srgbClr val="000000"/>
                </a:solidFill>
                <a:effectLst/>
                <a:uFillTx/>
                <a:latin typeface="+mn-lt"/>
              </a:rPr>
              <a:t> gan </a:t>
            </a:r>
            <a:r>
              <a:rPr lang="cy-GB" sz="1200" b="0" i="0" u="none" strike="noStrike" cap="none" baseline="0" dirty="0" err="1">
                <a:solidFill>
                  <a:srgbClr val="000000"/>
                </a:solidFill>
                <a:effectLst/>
                <a:uFillTx/>
                <a:latin typeface="+mn-lt"/>
              </a:rPr>
              <a:t>Alessia</a:t>
            </a:r>
            <a:r>
              <a:rPr lang="cy-GB" sz="1200" b="0" i="0" u="none" strike="noStrike" cap="none" baseline="0" dirty="0">
                <a:solidFill>
                  <a:srgbClr val="000000"/>
                </a:solidFill>
                <a:effectLst/>
                <a:uFillTx/>
                <a:latin typeface="+mn-lt"/>
              </a:rPr>
              <a:t> Cara, ac ati. </a:t>
            </a:r>
          </a:p>
          <a:p>
            <a:endParaRPr lang="en-US" sz="1200" dirty="0">
              <a:latin typeface="+mn-lt"/>
            </a:endParaRPr>
          </a:p>
          <a:p>
            <a:r>
              <a:rPr lang="cy-GB" sz="1200" b="0" i="0" u="none" strike="noStrike" cap="none" baseline="0" dirty="0">
                <a:solidFill>
                  <a:srgbClr val="000000"/>
                </a:solidFill>
                <a:effectLst/>
                <a:uFillTx/>
                <a:latin typeface="+mn-lt"/>
              </a:rPr>
              <a:t>Cyflwynwch y gwasanaeth, esboniwch wrth y disgyblion eich bod yn un o ysgolion Hyrwyddwyr Ysgolion </a:t>
            </a:r>
            <a:r>
              <a:rPr lang="cy-GB" sz="1200" b="0" i="0" u="none" strike="noStrike" cap="none" baseline="0" dirty="0" err="1">
                <a:solidFill>
                  <a:srgbClr val="000000"/>
                </a:solidFill>
                <a:effectLst/>
                <a:uFillTx/>
                <a:latin typeface="+mn-lt"/>
              </a:rPr>
              <a:t>Stonewall</a:t>
            </a:r>
            <a:r>
              <a:rPr lang="cy-GB" sz="1200" b="0" i="0" u="none" strike="noStrike" cap="none" baseline="0" dirty="0">
                <a:solidFill>
                  <a:srgbClr val="000000"/>
                </a:solidFill>
                <a:effectLst/>
                <a:uFillTx/>
                <a:latin typeface="+mn-lt"/>
              </a:rPr>
              <a:t>.</a:t>
            </a:r>
          </a:p>
        </p:txBody>
      </p:sp>
      <p:sp>
        <p:nvSpPr>
          <p:cNvPr id="4" name="Slide Number Placeholder 3"/>
          <p:cNvSpPr>
            <a:spLocks noGrp="1"/>
          </p:cNvSpPr>
          <p:nvPr>
            <p:ph type="sldNum" sz="quarter" idx="10"/>
          </p:nvPr>
        </p:nvSpPr>
        <p:spPr/>
        <p:txBody>
          <a:bodyPr/>
          <a:lstStyle/>
          <a:p>
            <a:fld id="{D1ADB596-D218-9D43-A4EC-2B51BE929992}" type="slidenum">
              <a:rPr lang="en-US" smtClean="0"/>
              <a:t>2</a:t>
            </a:fld>
            <a:endParaRPr lang="en-US"/>
          </a:p>
        </p:txBody>
      </p:sp>
    </p:spTree>
    <p:extLst>
      <p:ext uri="{BB962C8B-B14F-4D97-AF65-F5344CB8AC3E}">
        <p14:creationId xmlns:p14="http://schemas.microsoft.com/office/powerpoint/2010/main" val="322545071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ct val="0"/>
              </a:spcBef>
              <a:spcAft>
                <a:spcPct val="0"/>
              </a:spcAft>
              <a:buClrTx/>
              <a:buSzTx/>
              <a:buFontTx/>
              <a:buNone/>
              <a:defRPr/>
            </a:pPr>
            <a:r>
              <a:rPr lang="cy-GB" sz="1200" b="0" i="0" u="none" strike="noStrike" cap="none" baseline="0" dirty="0">
                <a:solidFill>
                  <a:srgbClr val="000000"/>
                </a:solidFill>
                <a:effectLst/>
                <a:uFillTx/>
                <a:latin typeface="+mn-lt"/>
              </a:rPr>
              <a:t>Esboniwch ei bod hi'n wythnos </a:t>
            </a:r>
            <a:r>
              <a:rPr lang="cy-GB" sz="1200" b="0" i="0" u="none" strike="noStrike" cap="none" baseline="0" dirty="0" err="1">
                <a:solidFill>
                  <a:srgbClr val="000000"/>
                </a:solidFill>
                <a:effectLst/>
                <a:uFillTx/>
                <a:latin typeface="+mn-lt"/>
              </a:rPr>
              <a:t>gwrthfwlio</a:t>
            </a:r>
            <a:r>
              <a:rPr lang="cy-GB" sz="1200" b="0" i="0" u="none" strike="noStrike" cap="none" baseline="0" dirty="0">
                <a:solidFill>
                  <a:srgbClr val="000000"/>
                </a:solidFill>
                <a:effectLst/>
                <a:uFillTx/>
                <a:latin typeface="+mn-lt"/>
              </a:rPr>
              <a:t> ac mai'r thema yw "Mae newid yn dechrau gyda ni". Esboniwch pam fod cynnwys pobl </a:t>
            </a:r>
            <a:r>
              <a:rPr lang="cy-GB" sz="1200" b="0" i="0" u="none" strike="noStrike" cap="none" baseline="0" dirty="0" err="1">
                <a:solidFill>
                  <a:srgbClr val="000000"/>
                </a:solidFill>
                <a:effectLst/>
                <a:uFillTx/>
                <a:latin typeface="+mn-lt"/>
              </a:rPr>
              <a:t>LHDT</a:t>
            </a:r>
            <a:r>
              <a:rPr lang="cy-GB" sz="1200" b="0" i="0" u="none" strike="noStrike" cap="none" baseline="0" dirty="0">
                <a:solidFill>
                  <a:srgbClr val="000000"/>
                </a:solidFill>
                <a:effectLst/>
                <a:uFillTx/>
                <a:latin typeface="+mn-lt"/>
              </a:rPr>
              <a:t> mor bwysig.</a:t>
            </a:r>
          </a:p>
          <a:p>
            <a:pPr marL="0" marR="0" lvl="0" indent="0" algn="l" defTabSz="914400" rtl="0" eaLnBrk="1" fontAlgn="auto" latinLnBrk="0" hangingPunct="1">
              <a:lnSpc>
                <a:spcPct val="100000"/>
              </a:lnSpc>
              <a:spcBef>
                <a:spcPct val="0"/>
              </a:spcBef>
              <a:spcAft>
                <a:spcPct val="0"/>
              </a:spcAft>
              <a:buClrTx/>
              <a:buSzTx/>
              <a:buFontTx/>
              <a:buNone/>
              <a:defRPr/>
            </a:pPr>
            <a:endParaRPr lang="en-US" sz="1200" dirty="0">
              <a:latin typeface="+mn-lt"/>
            </a:endParaRPr>
          </a:p>
          <a:p>
            <a:pPr marL="0" marR="0" lvl="0" indent="0" algn="l" defTabSz="914400" rtl="0" eaLnBrk="1" fontAlgn="auto" latinLnBrk="0" hangingPunct="1">
              <a:lnSpc>
                <a:spcPct val="100000"/>
              </a:lnSpc>
              <a:spcBef>
                <a:spcPct val="0"/>
              </a:spcBef>
              <a:spcAft>
                <a:spcPct val="0"/>
              </a:spcAft>
              <a:buClrTx/>
              <a:buSzTx/>
              <a:buFontTx/>
              <a:buNone/>
              <a:defRPr/>
            </a:pPr>
            <a:r>
              <a:rPr lang="cy-GB" sz="1200" b="0" i="0" u="none" strike="noStrike" cap="none" baseline="0" dirty="0">
                <a:solidFill>
                  <a:srgbClr val="000000"/>
                </a:solidFill>
                <a:effectLst/>
                <a:uFillTx/>
                <a:latin typeface="+mn-lt"/>
              </a:rPr>
              <a:t>Eleni, y nod yw addysgu ysgolion a lleoliadau, plant a phobl ifanc, rhieni a gofalwyr fel eu bod nhw'n dod i ddeall bod angen i bawb gymryd cyfrifoldeb er mwyn rhoi diwedd ar fwlio.</a:t>
            </a:r>
          </a:p>
          <a:p>
            <a:pPr marL="0" marR="0" lvl="0" indent="0" algn="l" defTabSz="914400" rtl="0" eaLnBrk="1" fontAlgn="auto" latinLnBrk="0" hangingPunct="1">
              <a:lnSpc>
                <a:spcPct val="100000"/>
              </a:lnSpc>
              <a:spcBef>
                <a:spcPct val="0"/>
              </a:spcBef>
              <a:spcAft>
                <a:spcPct val="0"/>
              </a:spcAft>
              <a:buClrTx/>
              <a:buSzTx/>
              <a:buFontTx/>
              <a:buNone/>
              <a:defRPr/>
            </a:pPr>
            <a:endParaRPr lang="en-GB"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ct val="0"/>
              </a:spcBef>
              <a:spcAft>
                <a:spcPct val="0"/>
              </a:spcAft>
              <a:buClrTx/>
              <a:buSzTx/>
              <a:buFontTx/>
              <a:buNone/>
              <a:defRPr/>
            </a:pPr>
            <a:r>
              <a:rPr lang="cy-GB" sz="1200" b="0" i="0" u="none" strike="noStrike" cap="none" baseline="0" dirty="0">
                <a:solidFill>
                  <a:srgbClr val="000000"/>
                </a:solidFill>
                <a:effectLst/>
                <a:uFillTx/>
                <a:latin typeface="+mn-lt"/>
              </a:rPr>
              <a:t>Fel arfer, mae bwlio'n cael ei ddiffinio fel ymddygiad sy'n cael ei ailadrodd gyda'r nod o </a:t>
            </a:r>
            <a:r>
              <a:rPr lang="cy-GB" sz="1200" b="0" i="0" u="none" strike="noStrike" cap="none" baseline="0" dirty="0" err="1">
                <a:solidFill>
                  <a:srgbClr val="000000"/>
                </a:solidFill>
                <a:effectLst/>
                <a:uFillTx/>
                <a:latin typeface="+mn-lt"/>
              </a:rPr>
              <a:t>frifo</a:t>
            </a:r>
            <a:r>
              <a:rPr lang="cy-GB" sz="1200" b="0" i="0" u="none" strike="noStrike" cap="none" baseline="0" dirty="0">
                <a:solidFill>
                  <a:srgbClr val="000000"/>
                </a:solidFill>
                <a:effectLst/>
                <a:uFillTx/>
                <a:latin typeface="+mn-lt"/>
              </a:rPr>
              <a:t> rhywun, naill ai'n emosiynol neu'n gorfforol.</a:t>
            </a:r>
          </a:p>
        </p:txBody>
      </p:sp>
      <p:sp>
        <p:nvSpPr>
          <p:cNvPr id="4" name="Slide Number Placeholder 3"/>
          <p:cNvSpPr>
            <a:spLocks noGrp="1"/>
          </p:cNvSpPr>
          <p:nvPr>
            <p:ph type="sldNum" sz="quarter" idx="10"/>
          </p:nvPr>
        </p:nvSpPr>
        <p:spPr/>
        <p:txBody>
          <a:bodyPr/>
          <a:lstStyle/>
          <a:p>
            <a:fld id="{D1ADB596-D218-9D43-A4EC-2B51BE929992}" type="slidenum">
              <a:rPr lang="en-US" smtClean="0"/>
              <a:t>3</a:t>
            </a:fld>
            <a:endParaRPr lang="en-US"/>
          </a:p>
        </p:txBody>
      </p:sp>
    </p:spTree>
    <p:extLst>
      <p:ext uri="{BB962C8B-B14F-4D97-AF65-F5344CB8AC3E}">
        <p14:creationId xmlns:p14="http://schemas.microsoft.com/office/powerpoint/2010/main" val="227666417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r>
              <a:rPr lang="cy-GB" sz="1200" b="0" i="0" u="none" strike="noStrike" cap="none" baseline="0" dirty="0">
                <a:solidFill>
                  <a:srgbClr val="000000"/>
                </a:solidFill>
                <a:effectLst/>
                <a:uFillTx/>
                <a:latin typeface="+mn-lt"/>
              </a:rPr>
              <a:t>Darllenwch y llyfr i'r plant ac wedyn gofynnwch y cwestiynau yma:</a:t>
            </a:r>
            <a:br>
              <a:rPr sz="1200" dirty="0">
                <a:latin typeface="+mn-lt"/>
              </a:rPr>
            </a:br>
            <a:r>
              <a:rPr lang="cy-GB" sz="1200" b="0" i="0" u="none" strike="noStrike" cap="none" baseline="0" dirty="0">
                <a:solidFill>
                  <a:srgbClr val="000000"/>
                </a:solidFill>
                <a:effectLst/>
                <a:uFillTx/>
                <a:latin typeface="+mn-lt"/>
              </a:rPr>
              <a:t>• Sut mae bechgyn a merched yn wahanol?</a:t>
            </a:r>
          </a:p>
          <a:p>
            <a:r>
              <a:rPr lang="cy-GB" sz="1200" b="0" i="0" u="none" strike="noStrike" cap="none" baseline="0" dirty="0">
                <a:solidFill>
                  <a:srgbClr val="000000"/>
                </a:solidFill>
                <a:effectLst/>
                <a:uFillTx/>
                <a:latin typeface="+mn-lt"/>
              </a:rPr>
              <a:t>• Ydych chi'n credu mai bachgen neu ferch yw </a:t>
            </a:r>
            <a:r>
              <a:rPr lang="cy-GB" sz="1200" b="0" i="0" u="none" strike="noStrike" cap="none" baseline="0" dirty="0" err="1">
                <a:solidFill>
                  <a:srgbClr val="000000"/>
                </a:solidFill>
                <a:effectLst/>
                <a:uFillTx/>
                <a:latin typeface="+mn-lt"/>
              </a:rPr>
              <a:t>Tiny</a:t>
            </a:r>
            <a:r>
              <a:rPr lang="cy-GB" sz="1200" b="0" i="0" u="none" strike="noStrike" cap="none" baseline="0" dirty="0">
                <a:solidFill>
                  <a:srgbClr val="000000"/>
                </a:solidFill>
                <a:effectLst/>
                <a:uFillTx/>
                <a:latin typeface="+mn-lt"/>
              </a:rPr>
              <a:t>?</a:t>
            </a:r>
          </a:p>
          <a:p>
            <a:r>
              <a:rPr lang="cy-GB" sz="1200" b="0" i="0" u="none" strike="noStrike" cap="none" baseline="0" dirty="0">
                <a:solidFill>
                  <a:srgbClr val="000000"/>
                </a:solidFill>
                <a:effectLst/>
                <a:uFillTx/>
                <a:latin typeface="+mn-lt"/>
              </a:rPr>
              <a:t>• Oes ots ai bachgen neu ferch yw </a:t>
            </a:r>
            <a:r>
              <a:rPr lang="cy-GB" sz="1200" b="0" i="0" u="none" strike="noStrike" cap="none" baseline="0" dirty="0" err="1">
                <a:solidFill>
                  <a:srgbClr val="000000"/>
                </a:solidFill>
                <a:effectLst/>
                <a:uFillTx/>
                <a:latin typeface="+mn-lt"/>
              </a:rPr>
              <a:t>Tiny</a:t>
            </a:r>
            <a:r>
              <a:rPr lang="cy-GB" sz="1200" b="0" i="0" u="none" strike="noStrike" cap="none" baseline="0" dirty="0">
                <a:solidFill>
                  <a:srgbClr val="000000"/>
                </a:solidFill>
                <a:effectLst/>
                <a:uFillTx/>
                <a:latin typeface="+mn-lt"/>
              </a:rPr>
              <a:t>?</a:t>
            </a:r>
          </a:p>
          <a:p>
            <a:r>
              <a:rPr lang="cy-GB" sz="1200" b="0" i="0" u="none" strike="noStrike" cap="none" baseline="0" dirty="0">
                <a:solidFill>
                  <a:srgbClr val="000000"/>
                </a:solidFill>
                <a:effectLst/>
                <a:uFillTx/>
                <a:latin typeface="+mn-lt"/>
              </a:rPr>
              <a:t>• Ydy hi'n iawn gadael i </a:t>
            </a:r>
            <a:r>
              <a:rPr lang="cy-GB" sz="1200" b="0" i="0" u="none" strike="noStrike" cap="none" baseline="0" dirty="0" err="1">
                <a:solidFill>
                  <a:srgbClr val="000000"/>
                </a:solidFill>
                <a:effectLst/>
                <a:uFillTx/>
                <a:latin typeface="+mn-lt"/>
              </a:rPr>
              <a:t>Tiny</a:t>
            </a:r>
            <a:r>
              <a:rPr lang="cy-GB" sz="1200" b="0" i="0" u="none" strike="noStrike" cap="none" baseline="0" dirty="0">
                <a:solidFill>
                  <a:srgbClr val="000000"/>
                </a:solidFill>
                <a:effectLst/>
                <a:uFillTx/>
                <a:latin typeface="+mn-lt"/>
              </a:rPr>
              <a:t> chwarae pêl-droed a gwisgo fel </a:t>
            </a:r>
            <a:r>
              <a:rPr lang="cy-GB" sz="1200" b="0" i="0" u="none" strike="noStrike" cap="none" baseline="0" dirty="0" err="1">
                <a:solidFill>
                  <a:srgbClr val="000000"/>
                </a:solidFill>
                <a:effectLst/>
                <a:uFillTx/>
                <a:latin typeface="+mn-lt"/>
              </a:rPr>
              <a:t>tylwythen</a:t>
            </a:r>
            <a:r>
              <a:rPr lang="cy-GB" sz="1200" b="0" i="0" u="none" strike="noStrike" cap="none" baseline="0" dirty="0">
                <a:solidFill>
                  <a:srgbClr val="000000"/>
                </a:solidFill>
                <a:effectLst/>
                <a:uFillTx/>
                <a:latin typeface="+mn-lt"/>
              </a:rPr>
              <a:t> deg?</a:t>
            </a:r>
          </a:p>
          <a:p>
            <a:r>
              <a:rPr lang="cy-GB" sz="1200" b="0" i="0" u="none" strike="noStrike" cap="none" baseline="0" dirty="0">
                <a:solidFill>
                  <a:srgbClr val="000000"/>
                </a:solidFill>
                <a:effectLst/>
                <a:uFillTx/>
                <a:latin typeface="+mn-lt"/>
              </a:rPr>
              <a:t>• Beth fyddech chi'n gofyn i </a:t>
            </a:r>
            <a:r>
              <a:rPr lang="cy-GB" sz="1200" b="0" i="0" u="none" strike="noStrike" cap="none" baseline="0" dirty="0" err="1">
                <a:solidFill>
                  <a:srgbClr val="000000"/>
                </a:solidFill>
                <a:effectLst/>
                <a:uFillTx/>
                <a:latin typeface="+mn-lt"/>
              </a:rPr>
              <a:t>Tiny</a:t>
            </a:r>
            <a:r>
              <a:rPr lang="cy-GB" sz="1200" b="0" i="0" u="none" strike="noStrike" cap="none" baseline="0" dirty="0">
                <a:solidFill>
                  <a:srgbClr val="000000"/>
                </a:solidFill>
                <a:effectLst/>
                <a:uFillTx/>
                <a:latin typeface="+mn-lt"/>
              </a:rPr>
              <a:t> tasech chi'n cwrdd â nhw?</a:t>
            </a:r>
          </a:p>
          <a:p>
            <a:r>
              <a:rPr lang="cy-GB" sz="1200" b="0" i="0" u="none" strike="noStrike" cap="none" baseline="0" dirty="0">
                <a:solidFill>
                  <a:srgbClr val="000000"/>
                </a:solidFill>
                <a:effectLst/>
                <a:uFillTx/>
                <a:latin typeface="+mn-lt"/>
              </a:rPr>
              <a:t>• Fyddech chi'n hoffi chwarae gyda </a:t>
            </a:r>
            <a:r>
              <a:rPr lang="cy-GB" sz="1200" b="0" i="0" u="none" strike="noStrike" cap="none" baseline="0" dirty="0" err="1">
                <a:solidFill>
                  <a:srgbClr val="000000"/>
                </a:solidFill>
                <a:effectLst/>
                <a:uFillTx/>
                <a:latin typeface="+mn-lt"/>
              </a:rPr>
              <a:t>Tiny</a:t>
            </a:r>
            <a:r>
              <a:rPr lang="cy-GB" sz="1200" b="0" i="0" u="none" strike="noStrike" cap="none" baseline="0" dirty="0">
                <a:solidFill>
                  <a:srgbClr val="000000"/>
                </a:solidFill>
                <a:effectLst/>
                <a:uFillTx/>
                <a:latin typeface="+mn-lt"/>
              </a:rPr>
              <a:t>?</a:t>
            </a:r>
          </a:p>
        </p:txBody>
      </p:sp>
      <p:sp>
        <p:nvSpPr>
          <p:cNvPr id="4" name="Slide Number Placeholder 3"/>
          <p:cNvSpPr>
            <a:spLocks noGrp="1"/>
          </p:cNvSpPr>
          <p:nvPr>
            <p:ph type="sldNum" sz="quarter" idx="10"/>
          </p:nvPr>
        </p:nvSpPr>
        <p:spPr/>
        <p:txBody>
          <a:bodyPr/>
          <a:lstStyle/>
          <a:p>
            <a:fld id="{D1ADB596-D218-9D43-A4EC-2B51BE929992}" type="slidenum">
              <a:rPr lang="en-US" smtClean="0"/>
              <a:t>4</a:t>
            </a:fld>
            <a:endParaRPr lang="en-US"/>
          </a:p>
        </p:txBody>
      </p:sp>
    </p:spTree>
    <p:extLst>
      <p:ext uri="{BB962C8B-B14F-4D97-AF65-F5344CB8AC3E}">
        <p14:creationId xmlns:p14="http://schemas.microsoft.com/office/powerpoint/2010/main" val="217788925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ct val="0"/>
              </a:spcBef>
              <a:spcAft>
                <a:spcPct val="0"/>
              </a:spcAft>
              <a:buClrTx/>
              <a:buSzTx/>
              <a:buFontTx/>
              <a:buNone/>
              <a:defRPr/>
            </a:pPr>
            <a:r>
              <a:rPr lang="cy-GB" sz="1200" b="0" i="0" u="none" strike="noStrike" cap="none" baseline="0" dirty="0">
                <a:solidFill>
                  <a:srgbClr val="000000"/>
                </a:solidFill>
                <a:effectLst/>
                <a:uFillTx/>
                <a:latin typeface="Calibri"/>
              </a:rPr>
              <a:t>Mae rhai pobl yn "fe", rhai pobl yn "hi", a rhai pobl yn "nhw". Mae rhagenwau yn ein helpu ni i siarad am rywun arall gyda pharch. Dydy hi ddim bob amser yn bosib dweud pwy ydy rhywun 'ar y tu mewn', drwy edrych arnyn nhw ar y 'tu allan'. Efallai y bydd rhywun yn teimlo fel bachgen yn eu calon, fel merch yn eu calon, neu fel y ddau, neu fel dim un o'r ddau. Dydy hi ddim yn gwneud dim gwahaniaeth i gyfeillgarwch a ydy plentyn yn fachgen neu'n ferch, neu'n </a:t>
            </a:r>
            <a:r>
              <a:rPr lang="cy-GB" sz="1200" b="0" i="0" u="none" strike="noStrike" cap="none" baseline="0" dirty="0" err="1">
                <a:solidFill>
                  <a:srgbClr val="000000"/>
                </a:solidFill>
                <a:effectLst/>
                <a:uFillTx/>
                <a:latin typeface="Calibri"/>
              </a:rPr>
              <a:t>anneuaidd</a:t>
            </a:r>
            <a:r>
              <a:rPr lang="cy-GB" sz="1200" b="0" i="0" u="none" strike="noStrike" cap="none" baseline="0" dirty="0">
                <a:solidFill>
                  <a:srgbClr val="000000"/>
                </a:solidFill>
                <a:effectLst/>
                <a:uFillTx/>
                <a:latin typeface="Calibri"/>
              </a:rPr>
              <a:t>. Y peth pwysig yw caredigrwydd.</a:t>
            </a:r>
          </a:p>
        </p:txBody>
      </p:sp>
      <p:sp>
        <p:nvSpPr>
          <p:cNvPr id="4" name="Slide Number Placeholder 3"/>
          <p:cNvSpPr>
            <a:spLocks noGrp="1"/>
          </p:cNvSpPr>
          <p:nvPr>
            <p:ph type="sldNum" sz="quarter" idx="10"/>
          </p:nvPr>
        </p:nvSpPr>
        <p:spPr/>
        <p:txBody>
          <a:bodyPr/>
          <a:lstStyle/>
          <a:p>
            <a:fld id="{D1ADB596-D218-9D43-A4EC-2B51BE929992}" type="slidenum">
              <a:rPr lang="en-US" smtClean="0"/>
              <a:t>5</a:t>
            </a:fld>
            <a:endParaRPr lang="en-US"/>
          </a:p>
        </p:txBody>
      </p:sp>
    </p:spTree>
    <p:extLst>
      <p:ext uri="{BB962C8B-B14F-4D97-AF65-F5344CB8AC3E}">
        <p14:creationId xmlns:p14="http://schemas.microsoft.com/office/powerpoint/2010/main" val="415730990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ct val="0"/>
              </a:spcBef>
              <a:spcAft>
                <a:spcPct val="0"/>
              </a:spcAft>
              <a:buClrTx/>
              <a:buSzTx/>
              <a:buFontTx/>
              <a:buNone/>
              <a:defRPr/>
            </a:pPr>
            <a:r>
              <a:rPr lang="cy-GB" sz="1200" b="0" i="0" u="none" strike="noStrike" cap="none" baseline="0" dirty="0">
                <a:solidFill>
                  <a:srgbClr val="000000"/>
                </a:solidFill>
                <a:effectLst/>
                <a:uFillTx/>
                <a:latin typeface="+mn-lt"/>
              </a:rPr>
              <a:t>Wrth i blant gael profiad o dybiaethau pobl am yr hyn y dylai bechgyn a merched ei hoffi a sut dylen nhw ymddwyn, mae'n gallu eu gwneud nhw'n amharod i gymryd rhan mewn pethau sy'n dechrau teimlo fel petai 'ddim yn addas iddyn nhw'. Mae hefyd yn gallu cyfyngu eu dealltwriaeth o'r hyn mae'n bosib iddyn nhw ei wneud neu ei gyflawni. Dylai pobl ifanc deimlo eu bod nhw'n gallu bod yn nhw eu hunain. Ddylai neb gael eu bwlio am fod yn wahanol.</a:t>
            </a:r>
          </a:p>
          <a:p>
            <a:endParaRPr lang="en-US" sz="1200" kern="1200" dirty="0">
              <a:solidFill>
                <a:schemeClr val="tx1"/>
              </a:solidFill>
              <a:effectLst/>
              <a:latin typeface="+mn-lt"/>
              <a:ea typeface="+mn-ea"/>
              <a:cs typeface="+mn-cs"/>
            </a:endParaRPr>
          </a:p>
          <a:p>
            <a:endParaRPr lang="en-US" sz="1200" kern="1200" dirty="0">
              <a:solidFill>
                <a:schemeClr val="tx1"/>
              </a:solidFill>
              <a:effectLst/>
              <a:latin typeface="+mn-lt"/>
              <a:ea typeface="+mn-ea"/>
              <a:cs typeface="+mn-cs"/>
            </a:endParaRPr>
          </a:p>
          <a:p>
            <a:r>
              <a:rPr lang="cy-GB" sz="1200" b="0" i="0" u="none" strike="noStrike" cap="none" baseline="0" dirty="0">
                <a:solidFill>
                  <a:srgbClr val="000000"/>
                </a:solidFill>
                <a:effectLst/>
                <a:uFillTx/>
                <a:latin typeface="+mn-lt"/>
              </a:rPr>
              <a:t>Agorwch drafodaeth gyda'r plant i drafod pam fod y datganiadau yma'n niweidiol. Heriwch ystrydebau rhywedd – mae'r sleid nesaf yn cynnwys enghreifftiau o bobl nad ydyn nhw'n cael eu dal yn ôl gan ystrydebau rhywedd.</a:t>
            </a:r>
          </a:p>
        </p:txBody>
      </p:sp>
      <p:sp>
        <p:nvSpPr>
          <p:cNvPr id="4" name="Slide Number Placeholder 3"/>
          <p:cNvSpPr>
            <a:spLocks noGrp="1"/>
          </p:cNvSpPr>
          <p:nvPr>
            <p:ph type="sldNum" sz="quarter" idx="10"/>
          </p:nvPr>
        </p:nvSpPr>
        <p:spPr/>
        <p:txBody>
          <a:bodyPr/>
          <a:lstStyle/>
          <a:p>
            <a:fld id="{D1ADB596-D218-9D43-A4EC-2B51BE929992}" type="slidenum">
              <a:rPr lang="en-US" smtClean="0"/>
              <a:t>6</a:t>
            </a:fld>
            <a:endParaRPr lang="en-US"/>
          </a:p>
        </p:txBody>
      </p:sp>
    </p:spTree>
    <p:extLst>
      <p:ext uri="{BB962C8B-B14F-4D97-AF65-F5344CB8AC3E}">
        <p14:creationId xmlns:p14="http://schemas.microsoft.com/office/powerpoint/2010/main" val="322116475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r>
              <a:rPr lang="cy-GB" sz="1200" b="0" i="0" u="none" strike="noStrike" cap="none" baseline="0" dirty="0">
                <a:solidFill>
                  <a:srgbClr val="000000"/>
                </a:solidFill>
                <a:effectLst/>
                <a:uFillTx/>
                <a:latin typeface="+mn-lt"/>
              </a:rPr>
              <a:t>Dylai pawb deimlo'n rhydd i fod yn nhw eu hunain ac i wneud pethau maen nhw'n eu mwynhau!</a:t>
            </a:r>
          </a:p>
          <a:p>
            <a:endParaRPr lang="en-US" sz="1200" dirty="0">
              <a:latin typeface="+mn-lt"/>
            </a:endParaRPr>
          </a:p>
          <a:p>
            <a:pPr marL="228600" indent="-228600">
              <a:buAutoNum type="arabicPeriod"/>
            </a:pPr>
            <a:r>
              <a:rPr lang="cy-GB" sz="1200" b="0" i="0" u="none" strike="noStrike" cap="none" baseline="0" dirty="0" err="1">
                <a:solidFill>
                  <a:srgbClr val="000000"/>
                </a:solidFill>
                <a:effectLst/>
                <a:uFillTx/>
                <a:latin typeface="+mn-lt"/>
              </a:rPr>
              <a:t>Rahul</a:t>
            </a:r>
            <a:r>
              <a:rPr lang="cy-GB" sz="1200" b="0" i="0" u="none" strike="noStrike" cap="none" baseline="0" dirty="0">
                <a:solidFill>
                  <a:srgbClr val="000000"/>
                </a:solidFill>
                <a:effectLst/>
                <a:uFillTx/>
                <a:latin typeface="+mn-lt"/>
              </a:rPr>
              <a:t> </a:t>
            </a:r>
            <a:r>
              <a:rPr lang="cy-GB" sz="1200" b="0" i="0" u="none" strike="noStrike" cap="none" baseline="0" dirty="0" err="1">
                <a:solidFill>
                  <a:srgbClr val="000000"/>
                </a:solidFill>
                <a:effectLst/>
                <a:uFillTx/>
                <a:latin typeface="+mn-lt"/>
              </a:rPr>
              <a:t>Mandal</a:t>
            </a:r>
            <a:r>
              <a:rPr lang="cy-GB" sz="1200" b="0" i="0" u="none" strike="noStrike" cap="none" baseline="0" dirty="0">
                <a:solidFill>
                  <a:srgbClr val="000000"/>
                </a:solidFill>
                <a:effectLst/>
                <a:uFillTx/>
                <a:latin typeface="+mn-lt"/>
              </a:rPr>
              <a:t> – Enillydd y </a:t>
            </a:r>
            <a:r>
              <a:rPr lang="cy-GB" sz="1200" b="0" i="0" u="none" strike="noStrike" cap="none" baseline="0" dirty="0" err="1">
                <a:solidFill>
                  <a:srgbClr val="000000"/>
                </a:solidFill>
                <a:effectLst/>
                <a:uFillTx/>
                <a:latin typeface="+mn-lt"/>
              </a:rPr>
              <a:t>Great</a:t>
            </a:r>
            <a:r>
              <a:rPr lang="cy-GB" sz="1200" b="0" i="0" u="none" strike="noStrike" cap="none" baseline="0" dirty="0">
                <a:solidFill>
                  <a:srgbClr val="000000"/>
                </a:solidFill>
                <a:effectLst/>
                <a:uFillTx/>
                <a:latin typeface="+mn-lt"/>
              </a:rPr>
              <a:t> British </a:t>
            </a:r>
            <a:r>
              <a:rPr lang="cy-GB" sz="1200" b="0" i="0" u="none" strike="noStrike" cap="none" baseline="0" dirty="0" err="1">
                <a:solidFill>
                  <a:srgbClr val="000000"/>
                </a:solidFill>
                <a:effectLst/>
                <a:uFillTx/>
                <a:latin typeface="+mn-lt"/>
              </a:rPr>
              <a:t>Bake</a:t>
            </a:r>
            <a:r>
              <a:rPr lang="cy-GB" sz="1200" b="0" i="0" u="none" strike="noStrike" cap="none" baseline="0" dirty="0">
                <a:solidFill>
                  <a:srgbClr val="000000"/>
                </a:solidFill>
                <a:effectLst/>
                <a:uFillTx/>
                <a:latin typeface="+mn-lt"/>
              </a:rPr>
              <a:t> </a:t>
            </a:r>
            <a:r>
              <a:rPr lang="cy-GB" sz="1200" b="0" i="0" u="none" strike="noStrike" cap="none" baseline="0" dirty="0" err="1">
                <a:solidFill>
                  <a:srgbClr val="000000"/>
                </a:solidFill>
                <a:effectLst/>
                <a:uFillTx/>
                <a:latin typeface="+mn-lt"/>
              </a:rPr>
              <a:t>Off</a:t>
            </a:r>
            <a:r>
              <a:rPr lang="cy-GB" sz="1200" b="0" i="0" u="none" strike="noStrike" cap="none" baseline="0" dirty="0">
                <a:solidFill>
                  <a:srgbClr val="000000"/>
                </a:solidFill>
                <a:effectLst/>
                <a:uFillTx/>
                <a:latin typeface="+mn-lt"/>
              </a:rPr>
              <a:t> 2018</a:t>
            </a:r>
          </a:p>
          <a:p>
            <a:pPr marL="228600" indent="-228600">
              <a:buAutoNum type="arabicPeriod"/>
            </a:pPr>
            <a:r>
              <a:rPr lang="cy-GB" sz="1200" b="0" i="0" u="none" strike="noStrike" cap="none" baseline="0" dirty="0">
                <a:solidFill>
                  <a:srgbClr val="000000"/>
                </a:solidFill>
                <a:effectLst/>
                <a:uFillTx/>
                <a:latin typeface="+mn-lt"/>
              </a:rPr>
              <a:t>Jessica </a:t>
            </a:r>
            <a:r>
              <a:rPr lang="cy-GB" sz="1200" b="0" i="0" u="none" strike="noStrike" cap="none" baseline="0" dirty="0" err="1">
                <a:solidFill>
                  <a:srgbClr val="000000"/>
                </a:solidFill>
                <a:effectLst/>
                <a:uFillTx/>
                <a:latin typeface="+mn-lt"/>
              </a:rPr>
              <a:t>Ennis</a:t>
            </a:r>
            <a:r>
              <a:rPr lang="cy-GB" sz="1200" b="0" i="0" u="none" strike="noStrike" cap="none" baseline="0" dirty="0">
                <a:solidFill>
                  <a:srgbClr val="000000"/>
                </a:solidFill>
                <a:effectLst/>
                <a:uFillTx/>
                <a:latin typeface="+mn-lt"/>
              </a:rPr>
              <a:t>-Hill – enillydd medal aur yng Ngemau Olympaidd Llundain 2012</a:t>
            </a:r>
          </a:p>
          <a:p>
            <a:pPr marL="228600" indent="-228600">
              <a:buAutoNum type="arabicPeriod"/>
            </a:pPr>
            <a:r>
              <a:rPr lang="cy-GB" sz="1200" b="0" i="0" u="none" strike="noStrike" cap="none" baseline="0" dirty="0">
                <a:solidFill>
                  <a:srgbClr val="000000"/>
                </a:solidFill>
                <a:effectLst/>
                <a:uFillTx/>
                <a:latin typeface="+mn-lt"/>
              </a:rPr>
              <a:t>James Charles – colurwr</a:t>
            </a:r>
          </a:p>
          <a:p>
            <a:pPr marL="228600" indent="-228600">
              <a:buAutoNum type="arabicPeriod"/>
            </a:pPr>
            <a:r>
              <a:rPr lang="cy-GB" sz="1200" b="0" i="0" u="none" strike="noStrike" cap="none" baseline="0" dirty="0" err="1">
                <a:solidFill>
                  <a:srgbClr val="000000"/>
                </a:solidFill>
                <a:effectLst/>
                <a:uFillTx/>
                <a:latin typeface="+mn-lt"/>
              </a:rPr>
              <a:t>Nikita</a:t>
            </a:r>
            <a:r>
              <a:rPr lang="cy-GB" sz="1200" b="0" i="0" u="none" strike="noStrike" cap="none" baseline="0" dirty="0">
                <a:solidFill>
                  <a:srgbClr val="000000"/>
                </a:solidFill>
                <a:effectLst/>
                <a:uFillTx/>
                <a:latin typeface="+mn-lt"/>
              </a:rPr>
              <a:t> </a:t>
            </a:r>
            <a:r>
              <a:rPr lang="cy-GB" sz="1200" b="0" i="0" u="none" strike="noStrike" cap="none" baseline="0" dirty="0" err="1">
                <a:solidFill>
                  <a:srgbClr val="000000"/>
                </a:solidFill>
                <a:effectLst/>
                <a:uFillTx/>
                <a:latin typeface="+mn-lt"/>
              </a:rPr>
              <a:t>Parris</a:t>
            </a:r>
            <a:r>
              <a:rPr lang="cy-GB" sz="1200" b="0" i="0" u="none" strike="noStrike" cap="none" baseline="0" dirty="0">
                <a:solidFill>
                  <a:srgbClr val="000000"/>
                </a:solidFill>
                <a:effectLst/>
                <a:uFillTx/>
                <a:latin typeface="+mn-lt"/>
              </a:rPr>
              <a:t> – pêl-droedwraig yn nhîm Lloegr</a:t>
            </a:r>
          </a:p>
          <a:p>
            <a:pPr marL="228600" indent="-228600">
              <a:buAutoNum type="arabicPeriod"/>
            </a:pPr>
            <a:r>
              <a:rPr lang="cy-GB" sz="1200" b="0" i="0" u="none" strike="noStrike" cap="none" baseline="0" dirty="0">
                <a:solidFill>
                  <a:srgbClr val="000000"/>
                </a:solidFill>
                <a:effectLst/>
                <a:uFillTx/>
                <a:latin typeface="+mn-lt"/>
              </a:rPr>
              <a:t>Charlie Martin – </a:t>
            </a:r>
            <a:r>
              <a:rPr lang="cy-GB" sz="1200" b="0" i="0" u="none" strike="noStrike" cap="none" baseline="0" dirty="0" err="1">
                <a:solidFill>
                  <a:srgbClr val="000000"/>
                </a:solidFill>
                <a:effectLst/>
                <a:uFillTx/>
                <a:latin typeface="+mn-lt"/>
              </a:rPr>
              <a:t>gyrwraig</a:t>
            </a:r>
            <a:r>
              <a:rPr lang="cy-GB" sz="1200" b="0" i="0" u="none" strike="noStrike" cap="none" baseline="0" dirty="0">
                <a:solidFill>
                  <a:srgbClr val="000000"/>
                </a:solidFill>
                <a:effectLst/>
                <a:uFillTx/>
                <a:latin typeface="+mn-lt"/>
              </a:rPr>
              <a:t> ceir rasio</a:t>
            </a:r>
          </a:p>
          <a:p>
            <a:pPr marL="228600" indent="-228600">
              <a:buAutoNum type="arabicPeriod"/>
            </a:pPr>
            <a:r>
              <a:rPr lang="cy-GB" sz="1200" b="0" i="0" u="none" strike="noStrike" cap="none" baseline="0" dirty="0" err="1">
                <a:solidFill>
                  <a:srgbClr val="000000"/>
                </a:solidFill>
                <a:effectLst/>
                <a:uFillTx/>
                <a:latin typeface="+mn-lt"/>
              </a:rPr>
              <a:t>Layton</a:t>
            </a:r>
            <a:r>
              <a:rPr lang="cy-GB" sz="1200" b="0" i="0" u="none" strike="noStrike" cap="none" baseline="0" dirty="0">
                <a:solidFill>
                  <a:srgbClr val="000000"/>
                </a:solidFill>
                <a:effectLst/>
                <a:uFillTx/>
                <a:latin typeface="+mn-lt"/>
              </a:rPr>
              <a:t> Williams – dawnsiwr/actor</a:t>
            </a:r>
          </a:p>
          <a:p>
            <a:pPr marL="228600" indent="-228600">
              <a:buAutoNum type="arabicPeriod"/>
            </a:pPr>
            <a:r>
              <a:rPr lang="cy-GB" sz="1200" b="0" i="0" u="none" strike="noStrike" cap="none" baseline="0" dirty="0" err="1">
                <a:solidFill>
                  <a:srgbClr val="000000"/>
                </a:solidFill>
                <a:effectLst/>
                <a:uFillTx/>
                <a:latin typeface="+mn-lt"/>
              </a:rPr>
              <a:t>Patty</a:t>
            </a:r>
            <a:r>
              <a:rPr lang="cy-GB" sz="1200" b="0" i="0" u="none" strike="noStrike" cap="none" baseline="0" dirty="0">
                <a:solidFill>
                  <a:srgbClr val="000000"/>
                </a:solidFill>
                <a:effectLst/>
                <a:uFillTx/>
                <a:latin typeface="+mn-lt"/>
              </a:rPr>
              <a:t> Jenkins – cyfarwyddwr (cyfarwyddwr </a:t>
            </a:r>
            <a:r>
              <a:rPr lang="cy-GB" sz="1200" b="0" i="0" u="none" strike="noStrike" cap="none" baseline="0" dirty="0" err="1">
                <a:solidFill>
                  <a:srgbClr val="000000"/>
                </a:solidFill>
                <a:effectLst/>
                <a:uFillTx/>
                <a:latin typeface="+mn-lt"/>
              </a:rPr>
              <a:t>Wonder</a:t>
            </a:r>
            <a:r>
              <a:rPr lang="cy-GB" sz="1200" b="0" i="0" u="none" strike="noStrike" cap="none" baseline="0" dirty="0">
                <a:solidFill>
                  <a:srgbClr val="000000"/>
                </a:solidFill>
                <a:effectLst/>
                <a:uFillTx/>
                <a:latin typeface="+mn-lt"/>
              </a:rPr>
              <a:t> </a:t>
            </a:r>
            <a:r>
              <a:rPr lang="cy-GB" sz="1200" b="0" i="0" u="none" strike="noStrike" cap="none" baseline="0" dirty="0" err="1">
                <a:solidFill>
                  <a:srgbClr val="000000"/>
                </a:solidFill>
                <a:effectLst/>
                <a:uFillTx/>
                <a:latin typeface="+mn-lt"/>
              </a:rPr>
              <a:t>Woman</a:t>
            </a:r>
            <a:r>
              <a:rPr lang="cy-GB" sz="1200" b="0" i="0" u="none" strike="noStrike" cap="none" baseline="0" dirty="0">
                <a:solidFill>
                  <a:srgbClr val="000000"/>
                </a:solidFill>
                <a:effectLst/>
                <a:uFillTx/>
                <a:latin typeface="+mn-lt"/>
              </a:rPr>
              <a:t>)</a:t>
            </a:r>
          </a:p>
        </p:txBody>
      </p:sp>
      <p:sp>
        <p:nvSpPr>
          <p:cNvPr id="4" name="Slide Number Placeholder 3"/>
          <p:cNvSpPr>
            <a:spLocks noGrp="1"/>
          </p:cNvSpPr>
          <p:nvPr>
            <p:ph type="sldNum" sz="quarter" idx="10"/>
          </p:nvPr>
        </p:nvSpPr>
        <p:spPr/>
        <p:txBody>
          <a:bodyPr/>
          <a:lstStyle/>
          <a:p>
            <a:fld id="{D1ADB596-D218-9D43-A4EC-2B51BE929992}" type="slidenum">
              <a:rPr lang="en-US" smtClean="0"/>
              <a:t>7</a:t>
            </a:fld>
            <a:endParaRPr lang="en-US"/>
          </a:p>
        </p:txBody>
      </p:sp>
    </p:spTree>
    <p:extLst>
      <p:ext uri="{BB962C8B-B14F-4D97-AF65-F5344CB8AC3E}">
        <p14:creationId xmlns:p14="http://schemas.microsoft.com/office/powerpoint/2010/main" val="314714291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ct val="0"/>
              </a:spcBef>
              <a:spcAft>
                <a:spcPct val="0"/>
              </a:spcAft>
              <a:buClrTx/>
              <a:buSzTx/>
              <a:buFontTx/>
              <a:buNone/>
              <a:defRPr/>
            </a:pPr>
            <a:r>
              <a:rPr lang="cy-GB" sz="1200" b="0" i="0" u="none" strike="noStrike" cap="none" baseline="0" dirty="0">
                <a:solidFill>
                  <a:srgbClr val="000000"/>
                </a:solidFill>
                <a:effectLst/>
                <a:uFillTx/>
                <a:latin typeface="+mn-lt"/>
              </a:rPr>
              <a:t>Codi dwylo er mwyn dathlu gwahaniaethau – defnyddiwch wahanol hoffterau/diddordebau/profiadau fel pwyntiau cyfeirio. Gofynnwch i'r plant godi eu dwylo os ydyn nhw'n hoffi siocled, er enghraifft. Anogwch y plant i edrych o gwmpas yr ystafell a chydnabod nad pawb sy'n hoffi siocled. Wedyn gofynnwch gwestiynau eraill e.e. Gan bwy ohonoch chi mae ci? Gan bwy mae mochyn cwta? Pwy sydd ddim yn hoffi'r lliw oren? ac ati. </a:t>
            </a:r>
          </a:p>
          <a:p>
            <a:pPr marL="0" marR="0" lvl="0" indent="0" algn="l" defTabSz="914400" rtl="0" eaLnBrk="1" fontAlgn="auto" latinLnBrk="0" hangingPunct="1">
              <a:lnSpc>
                <a:spcPct val="100000"/>
              </a:lnSpc>
              <a:spcBef>
                <a:spcPct val="0"/>
              </a:spcBef>
              <a:spcAft>
                <a:spcPct val="0"/>
              </a:spcAft>
              <a:buClrTx/>
              <a:buSzTx/>
              <a:buFontTx/>
              <a:buNone/>
              <a:defRPr/>
            </a:pPr>
            <a:endParaRPr lang="en-US" sz="1200" b="0" i="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ct val="0"/>
              </a:spcBef>
              <a:spcAft>
                <a:spcPct val="0"/>
              </a:spcAft>
              <a:buClrTx/>
              <a:buSzTx/>
              <a:buFontTx/>
              <a:buNone/>
              <a:defRPr/>
            </a:pPr>
            <a:r>
              <a:rPr lang="cy-GB" sz="1200" b="0" i="0" u="none" strike="noStrike" cap="none" baseline="0" dirty="0">
                <a:solidFill>
                  <a:srgbClr val="000000"/>
                </a:solidFill>
                <a:effectLst/>
                <a:uFillTx/>
                <a:latin typeface="+mn-lt"/>
              </a:rPr>
              <a:t>Dywedwch wrth y plant fod pawb yn wahanol, a bod gwahanol yn beth da. Ddylai neb ddefnyddio'r gwahaniaethau yna er mwyn pryfocio, eithrio neu osgoi plentyn arall. Ydy'r ffaith bod gan rywun ddim mochyn cwta yn rheswm i'w pryfocio nhw? Nac ydy siŵr.</a:t>
            </a:r>
          </a:p>
        </p:txBody>
      </p:sp>
      <p:sp>
        <p:nvSpPr>
          <p:cNvPr id="4" name="Slide Number Placeholder 3"/>
          <p:cNvSpPr>
            <a:spLocks noGrp="1"/>
          </p:cNvSpPr>
          <p:nvPr>
            <p:ph type="sldNum" sz="quarter" idx="10"/>
          </p:nvPr>
        </p:nvSpPr>
        <p:spPr/>
        <p:txBody>
          <a:bodyPr/>
          <a:lstStyle/>
          <a:p>
            <a:fld id="{D1ADB596-D218-9D43-A4EC-2B51BE929992}" type="slidenum">
              <a:rPr lang="en-US" smtClean="0"/>
              <a:t>8</a:t>
            </a:fld>
            <a:endParaRPr lang="en-US"/>
          </a:p>
        </p:txBody>
      </p:sp>
    </p:spTree>
    <p:extLst>
      <p:ext uri="{BB962C8B-B14F-4D97-AF65-F5344CB8AC3E}">
        <p14:creationId xmlns:p14="http://schemas.microsoft.com/office/powerpoint/2010/main" val="99739073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pPr marL="0" indent="0">
              <a:buNone/>
            </a:pPr>
            <a:r>
              <a:rPr lang="cy-GB" sz="1200" b="0" i="0" u="none" strike="noStrike" cap="none" baseline="0" dirty="0">
                <a:solidFill>
                  <a:srgbClr val="000000"/>
                </a:solidFill>
                <a:effectLst/>
                <a:uFillTx/>
                <a:latin typeface="+mn-lt"/>
              </a:rPr>
              <a:t>Ewch â'r plant drwy'r sleid yma ar sut gallan nhw fynd i'r afael â bwlio – cysylltwch hyn gyda'ch polisi ymddygiad a gwerthoedd yr ysgol. </a:t>
            </a:r>
          </a:p>
          <a:p>
            <a:pPr marL="0" indent="0">
              <a:buNone/>
            </a:pPr>
            <a:endParaRPr lang="en-US" sz="1200" u="sng" kern="1200" dirty="0">
              <a:solidFill>
                <a:schemeClr val="tx1"/>
              </a:solidFill>
              <a:effectLst/>
              <a:latin typeface="+mn-lt"/>
              <a:ea typeface="+mn-ea"/>
              <a:cs typeface="+mn-cs"/>
            </a:endParaRPr>
          </a:p>
          <a:p>
            <a:pPr marL="0" indent="0">
              <a:buNone/>
            </a:pPr>
            <a:r>
              <a:rPr lang="cy-GB" sz="1200" b="0" i="0" u="sng" strike="noStrike" cap="none" baseline="0" dirty="0">
                <a:solidFill>
                  <a:srgbClr val="000000"/>
                </a:solidFill>
                <a:effectLst/>
                <a:uFill>
                  <a:solidFill>
                    <a:srgbClr val="000000"/>
                  </a:solidFill>
                </a:uFill>
                <a:latin typeface="+mn-lt"/>
              </a:rPr>
              <a:t>Geiriau Caredig/Parchu</a:t>
            </a:r>
            <a:br>
              <a:rPr sz="1200" dirty="0">
                <a:latin typeface="+mn-lt"/>
              </a:rPr>
            </a:br>
            <a:r>
              <a:rPr lang="cy-GB" sz="1200" b="0" i="0" u="none" strike="noStrike" cap="none" baseline="0" dirty="0">
                <a:solidFill>
                  <a:srgbClr val="000000"/>
                </a:solidFill>
                <a:effectLst/>
                <a:uFillTx/>
                <a:latin typeface="+mn-lt"/>
              </a:rPr>
              <a:t>Cofiwch fod yn garedig wrth bobl eraill! Stopiwch ac arhoswch cyn dweud neu wneud rhywbeth a allai </a:t>
            </a:r>
            <a:r>
              <a:rPr lang="cy-GB" sz="1200" b="0" i="0" u="none" strike="noStrike" cap="none" baseline="0" dirty="0" err="1">
                <a:solidFill>
                  <a:srgbClr val="000000"/>
                </a:solidFill>
                <a:effectLst/>
                <a:uFillTx/>
                <a:latin typeface="+mn-lt"/>
              </a:rPr>
              <a:t>frifo</a:t>
            </a:r>
            <a:r>
              <a:rPr lang="cy-GB" sz="1200" b="0" i="0" u="none" strike="noStrike" cap="none" baseline="0" dirty="0">
                <a:solidFill>
                  <a:srgbClr val="000000"/>
                </a:solidFill>
                <a:effectLst/>
                <a:uFillTx/>
                <a:latin typeface="+mn-lt"/>
              </a:rPr>
              <a:t> rhywun. Os ydy rhywun yn wahanol i chi – dydy hynny ddim yn golygu eich bod chi'n well na nhw neu bod </a:t>
            </a:r>
            <a:r>
              <a:rPr lang="cy-GB" sz="1200" b="0" i="0" u="none" strike="noStrike" cap="none" baseline="0" dirty="0" err="1">
                <a:solidFill>
                  <a:srgbClr val="000000"/>
                </a:solidFill>
                <a:effectLst/>
                <a:uFillTx/>
                <a:latin typeface="+mn-lt"/>
              </a:rPr>
              <a:t>ganddoch</a:t>
            </a:r>
            <a:r>
              <a:rPr lang="cy-GB" sz="1200" b="0" i="0" u="none" strike="noStrike" cap="none" baseline="0" dirty="0">
                <a:solidFill>
                  <a:srgbClr val="000000"/>
                </a:solidFill>
                <a:effectLst/>
                <a:uFillTx/>
                <a:latin typeface="+mn-lt"/>
              </a:rPr>
              <a:t> chi hawl i wneud iddyn nhw deimlo'n wael. Cofiwch fod pawb yn wahanol. Ddim yn well nac yn waeth. Yn wahanol. Os ydych chi'n gwneud llanast o bethau, ymddiheurwch. Does dim rhaid i chi fod yn ffrindiau gyda phawb – ond fe ddylech chi ddangos parch bob amser. </a:t>
            </a:r>
            <a:br>
              <a:rPr sz="1200" dirty="0">
                <a:latin typeface="+mn-lt"/>
              </a:rPr>
            </a:br>
            <a:br>
              <a:rPr sz="1200" dirty="0">
                <a:latin typeface="+mn-lt"/>
              </a:rPr>
            </a:br>
            <a:r>
              <a:rPr lang="cy-GB" sz="1200" b="0" i="0" u="sng" strike="noStrike" cap="none" baseline="0" dirty="0">
                <a:solidFill>
                  <a:srgbClr val="000000"/>
                </a:solidFill>
                <a:effectLst/>
                <a:uFill>
                  <a:solidFill>
                    <a:srgbClr val="000000"/>
                  </a:solidFill>
                </a:uFill>
                <a:latin typeface="+mn-lt"/>
              </a:rPr>
              <a:t>Cefnogwch</a:t>
            </a:r>
            <a:br>
              <a:rPr sz="1200" dirty="0">
                <a:latin typeface="+mn-lt"/>
              </a:rPr>
            </a:br>
            <a:r>
              <a:rPr lang="cy-GB" sz="1200" b="0" i="0" u="none" strike="noStrike" cap="none" baseline="0" dirty="0">
                <a:solidFill>
                  <a:srgbClr val="000000"/>
                </a:solidFill>
                <a:effectLst/>
                <a:uFillTx/>
                <a:latin typeface="+mn-lt"/>
              </a:rPr>
              <a:t>Gwnewch hi'n glir nad ydych chi'n hoffi pan fydd pobl yn bwlio pobl eraill, a chofiwch gadw cefn rhywun sy'n cael amser caled. Dangoswch iddyn nhw eich bod chi'n poeni drwy geisio eu cynnwys. Eisteddwch gyda nhw amser cinio neu ar y bws, siaradwch gyda nhw yn yr ysgol, neu gwahoddwch nhw i wneud rhywbeth. Bydd treulio ychydig o amser gyda nhw yn eu helpu nhw i wybod nad ydyn nhw ar eu pen eu hunain. </a:t>
            </a:r>
            <a:br>
              <a:rPr sz="1200" dirty="0">
                <a:latin typeface="+mn-lt"/>
              </a:rPr>
            </a:br>
            <a:br>
              <a:rPr sz="1200" dirty="0">
                <a:latin typeface="+mn-lt"/>
              </a:rPr>
            </a:br>
            <a:r>
              <a:rPr lang="cy-GB" sz="1200" b="0" i="0" u="sng" strike="noStrike" cap="none" baseline="0" dirty="0">
                <a:solidFill>
                  <a:srgbClr val="000000"/>
                </a:solidFill>
                <a:effectLst/>
                <a:uFill>
                  <a:solidFill>
                    <a:srgbClr val="000000"/>
                  </a:solidFill>
                </a:uFill>
                <a:latin typeface="+mn-lt"/>
              </a:rPr>
              <a:t>Adroddwch</a:t>
            </a:r>
            <a:br>
              <a:rPr sz="1200" dirty="0">
                <a:latin typeface="+mn-lt"/>
              </a:rPr>
            </a:br>
            <a:r>
              <a:rPr lang="cy-GB" sz="1200" b="0" i="0" u="none" strike="noStrike" cap="none" baseline="0" dirty="0">
                <a:solidFill>
                  <a:srgbClr val="000000"/>
                </a:solidFill>
                <a:effectLst/>
                <a:uFillTx/>
                <a:latin typeface="+mn-lt"/>
              </a:rPr>
              <a:t>Y peth pwysicaf yw dweud wrth rywun. Peidiwch â chadw eich teimladau y tu mewn. Gallai peidio dweud dim byd ei gwneud hi'n waeth i bawb. Bydd y plentyn sy'n bwlio yn credu ei bod hi'n iawn trin pobl fel hynny. Mae dweud wrth rywun yn gallu eich helpu i deimlo'n llai unig. Gallan nhw helpu i roi diwedd ar y bwlio. Os ydych chi'n teimlo y gallwch chi, siaradwch gydag athro neu athrawes rydych chi'n ymddiried ynddyn nhw, neu eich rhieni, neu frawd neu chwaer. Os nad ydych chi eisiau gwneud hynny, cofiwch y gallwch chi gysylltu â </a:t>
            </a:r>
            <a:r>
              <a:rPr lang="cy-GB" sz="1200" b="0" i="0" u="none" strike="noStrike" cap="none" baseline="0" dirty="0" err="1">
                <a:solidFill>
                  <a:srgbClr val="000000"/>
                </a:solidFill>
                <a:effectLst/>
                <a:uFillTx/>
                <a:latin typeface="+mn-lt"/>
              </a:rPr>
              <a:t>Childline</a:t>
            </a:r>
            <a:r>
              <a:rPr lang="cy-GB" sz="1200" b="0" i="0" u="none" strike="noStrike" cap="none" baseline="0" dirty="0">
                <a:solidFill>
                  <a:srgbClr val="000000"/>
                </a:solidFill>
                <a:effectLst/>
                <a:uFillTx/>
                <a:latin typeface="+mn-lt"/>
              </a:rPr>
              <a:t> unrhyw bryd drwy ffonio 0800 11 11 neu drwy fynd i www.childline.org.uk. </a:t>
            </a:r>
          </a:p>
        </p:txBody>
      </p:sp>
      <p:sp>
        <p:nvSpPr>
          <p:cNvPr id="4" name="Slide Number Placeholder 3"/>
          <p:cNvSpPr>
            <a:spLocks noGrp="1"/>
          </p:cNvSpPr>
          <p:nvPr>
            <p:ph type="sldNum" sz="quarter" idx="10"/>
          </p:nvPr>
        </p:nvSpPr>
        <p:spPr/>
        <p:txBody>
          <a:bodyPr/>
          <a:lstStyle/>
          <a:p>
            <a:fld id="{D1ADB596-D218-9D43-A4EC-2B51BE929992}" type="slidenum">
              <a:rPr lang="en-US" smtClean="0"/>
              <a:t>9</a:t>
            </a:fld>
            <a:endParaRPr lang="en-US"/>
          </a:p>
        </p:txBody>
      </p:sp>
    </p:spTree>
    <p:extLst>
      <p:ext uri="{BB962C8B-B14F-4D97-AF65-F5344CB8AC3E}">
        <p14:creationId xmlns:p14="http://schemas.microsoft.com/office/powerpoint/2010/main" val="104464855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3F363DFD-3E79-4B20-A593-3292914A8EC3}" type="datetimeFigureOut">
              <a:rPr lang="en-GB" smtClean="0"/>
              <a:t>10/11/2022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62FA513-CBB1-485E-A71E-6A02A4BC75E1}" type="slidenum">
              <a:rPr lang="en-GB" smtClean="0"/>
              <a:t>‹#›</a:t>
            </a:fld>
            <a:endParaRPr lang="en-GB"/>
          </a:p>
        </p:txBody>
      </p:sp>
    </p:spTree>
    <p:extLst>
      <p:ext uri="{BB962C8B-B14F-4D97-AF65-F5344CB8AC3E}">
        <p14:creationId xmlns:p14="http://schemas.microsoft.com/office/powerpoint/2010/main" val="1382251538"/>
      </p:ext>
    </p:extLst>
  </p:cSld>
  <p:clrMapOvr>
    <a:masterClrMapping/>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F363DFD-3E79-4B20-A593-3292914A8EC3}" type="datetimeFigureOut">
              <a:rPr lang="en-GB" smtClean="0"/>
              <a:t>10/11/2022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62FA513-CBB1-485E-A71E-6A02A4BC75E1}" type="slidenum">
              <a:rPr lang="en-GB" smtClean="0"/>
              <a:t>‹#›</a:t>
            </a:fld>
            <a:endParaRPr lang="en-GB"/>
          </a:p>
        </p:txBody>
      </p:sp>
    </p:spTree>
    <p:extLst>
      <p:ext uri="{BB962C8B-B14F-4D97-AF65-F5344CB8AC3E}">
        <p14:creationId xmlns:p14="http://schemas.microsoft.com/office/powerpoint/2010/main" val="207672676"/>
      </p:ext>
    </p:extLst>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F363DFD-3E79-4B20-A593-3292914A8EC3}" type="datetimeFigureOut">
              <a:rPr lang="en-GB" smtClean="0"/>
              <a:t>10/11/2022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62FA513-CBB1-485E-A71E-6A02A4BC75E1}" type="slidenum">
              <a:rPr lang="en-GB" smtClean="0"/>
              <a:t>‹#›</a:t>
            </a:fld>
            <a:endParaRPr lang="en-GB"/>
          </a:p>
        </p:txBody>
      </p:sp>
    </p:spTree>
    <p:extLst>
      <p:ext uri="{BB962C8B-B14F-4D97-AF65-F5344CB8AC3E}">
        <p14:creationId xmlns:p14="http://schemas.microsoft.com/office/powerpoint/2010/main" val="154937368"/>
      </p:ext>
    </p:extLst>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F363DFD-3E79-4B20-A593-3292914A8EC3}" type="datetimeFigureOut">
              <a:rPr lang="en-GB" smtClean="0"/>
              <a:t>10/11/2022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62FA513-CBB1-485E-A71E-6A02A4BC75E1}" type="slidenum">
              <a:rPr lang="en-GB" smtClean="0"/>
              <a:t>‹#›</a:t>
            </a:fld>
            <a:endParaRPr lang="en-GB"/>
          </a:p>
        </p:txBody>
      </p:sp>
    </p:spTree>
    <p:extLst>
      <p:ext uri="{BB962C8B-B14F-4D97-AF65-F5344CB8AC3E}">
        <p14:creationId xmlns:p14="http://schemas.microsoft.com/office/powerpoint/2010/main" val="4037665876"/>
      </p:ext>
    </p:extLst>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3F363DFD-3E79-4B20-A593-3292914A8EC3}" type="datetimeFigureOut">
              <a:rPr lang="en-GB" smtClean="0"/>
              <a:t>10/11/2022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62FA513-CBB1-485E-A71E-6A02A4BC75E1}" type="slidenum">
              <a:rPr lang="en-GB" smtClean="0"/>
              <a:t>‹#›</a:t>
            </a:fld>
            <a:endParaRPr lang="en-GB"/>
          </a:p>
        </p:txBody>
      </p:sp>
    </p:spTree>
    <p:extLst>
      <p:ext uri="{BB962C8B-B14F-4D97-AF65-F5344CB8AC3E}">
        <p14:creationId xmlns:p14="http://schemas.microsoft.com/office/powerpoint/2010/main" val="2551479707"/>
      </p:ext>
    </p:extLst>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286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291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3F363DFD-3E79-4B20-A593-3292914A8EC3}" type="datetimeFigureOut">
              <a:rPr lang="en-GB" smtClean="0"/>
              <a:t>10/11/2022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B62FA513-CBB1-485E-A71E-6A02A4BC75E1}" type="slidenum">
              <a:rPr lang="en-GB" smtClean="0"/>
              <a:t>‹#›</a:t>
            </a:fld>
            <a:endParaRPr lang="en-GB"/>
          </a:p>
        </p:txBody>
      </p:sp>
    </p:spTree>
    <p:extLst>
      <p:ext uri="{BB962C8B-B14F-4D97-AF65-F5344CB8AC3E}">
        <p14:creationId xmlns:p14="http://schemas.microsoft.com/office/powerpoint/2010/main" val="3808424050"/>
      </p:ext>
    </p:extLst>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3F363DFD-3E79-4B20-A593-3292914A8EC3}" type="datetimeFigureOut">
              <a:rPr lang="en-GB" smtClean="0"/>
              <a:t>10/11/2022</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B62FA513-CBB1-485E-A71E-6A02A4BC75E1}" type="slidenum">
              <a:rPr lang="en-GB" smtClean="0"/>
              <a:t>‹#›</a:t>
            </a:fld>
            <a:endParaRPr lang="en-GB"/>
          </a:p>
        </p:txBody>
      </p:sp>
    </p:spTree>
    <p:extLst>
      <p:ext uri="{BB962C8B-B14F-4D97-AF65-F5344CB8AC3E}">
        <p14:creationId xmlns:p14="http://schemas.microsoft.com/office/powerpoint/2010/main" val="3944991988"/>
      </p:ext>
    </p:extLst>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3F363DFD-3E79-4B20-A593-3292914A8EC3}" type="datetimeFigureOut">
              <a:rPr lang="en-GB" smtClean="0"/>
              <a:t>10/11/2022</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B62FA513-CBB1-485E-A71E-6A02A4BC75E1}" type="slidenum">
              <a:rPr lang="en-GB" smtClean="0"/>
              <a:t>‹#›</a:t>
            </a:fld>
            <a:endParaRPr lang="en-GB"/>
          </a:p>
        </p:txBody>
      </p:sp>
    </p:spTree>
    <p:extLst>
      <p:ext uri="{BB962C8B-B14F-4D97-AF65-F5344CB8AC3E}">
        <p14:creationId xmlns:p14="http://schemas.microsoft.com/office/powerpoint/2010/main" val="4146118436"/>
      </p:ext>
    </p:extLst>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F363DFD-3E79-4B20-A593-3292914A8EC3}" type="datetimeFigureOut">
              <a:rPr lang="en-GB" smtClean="0"/>
              <a:t>10/11/2022</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B62FA513-CBB1-485E-A71E-6A02A4BC75E1}" type="slidenum">
              <a:rPr lang="en-GB" smtClean="0"/>
              <a:t>‹#›</a:t>
            </a:fld>
            <a:endParaRPr lang="en-GB"/>
          </a:p>
        </p:txBody>
      </p:sp>
    </p:spTree>
    <p:extLst>
      <p:ext uri="{BB962C8B-B14F-4D97-AF65-F5344CB8AC3E}">
        <p14:creationId xmlns:p14="http://schemas.microsoft.com/office/powerpoint/2010/main" val="4204614730"/>
      </p:ext>
    </p:extLst>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3F363DFD-3E79-4B20-A593-3292914A8EC3}" type="datetimeFigureOut">
              <a:rPr lang="en-GB" smtClean="0"/>
              <a:t>10/11/2022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B62FA513-CBB1-485E-A71E-6A02A4BC75E1}" type="slidenum">
              <a:rPr lang="en-GB" smtClean="0"/>
              <a:t>‹#›</a:t>
            </a:fld>
            <a:endParaRPr lang="en-GB"/>
          </a:p>
        </p:txBody>
      </p:sp>
    </p:spTree>
    <p:extLst>
      <p:ext uri="{BB962C8B-B14F-4D97-AF65-F5344CB8AC3E}">
        <p14:creationId xmlns:p14="http://schemas.microsoft.com/office/powerpoint/2010/main" val="2500894772"/>
      </p:ext>
    </p:extLst>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3F363DFD-3E79-4B20-A593-3292914A8EC3}" type="datetimeFigureOut">
              <a:rPr lang="en-GB" smtClean="0"/>
              <a:t>10/11/2022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B62FA513-CBB1-485E-A71E-6A02A4BC75E1}" type="slidenum">
              <a:rPr lang="en-GB" smtClean="0"/>
              <a:t>‹#›</a:t>
            </a:fld>
            <a:endParaRPr lang="en-GB"/>
          </a:p>
        </p:txBody>
      </p:sp>
    </p:spTree>
    <p:extLst>
      <p:ext uri="{BB962C8B-B14F-4D97-AF65-F5344CB8AC3E}">
        <p14:creationId xmlns:p14="http://schemas.microsoft.com/office/powerpoint/2010/main" val="1920529483"/>
      </p:ext>
    </p:extLst>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F363DFD-3E79-4B20-A593-3292914A8EC3}" type="datetimeFigureOut">
              <a:rPr lang="en-GB" smtClean="0"/>
              <a:t>10/11/2022</a:t>
            </a:fld>
            <a:endParaRPr lang="en-GB"/>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2FA513-CBB1-485E-A71E-6A02A4BC75E1}" type="slidenum">
              <a:rPr lang="en-GB" smtClean="0"/>
              <a:t>‹#›</a:t>
            </a:fld>
            <a:endParaRPr lang="en-GB"/>
          </a:p>
        </p:txBody>
      </p:sp>
    </p:spTree>
    <p:extLst>
      <p:ext uri="{BB962C8B-B14F-4D97-AF65-F5344CB8AC3E}">
        <p14:creationId xmlns:p14="http://schemas.microsoft.com/office/powerpoint/2010/main" val="247928890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ransition/>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8" Type="http://schemas.openxmlformats.org/officeDocument/2006/relationships/image" Target="../media/image9.jpeg"/><Relationship Id="rId3" Type="http://schemas.openxmlformats.org/officeDocument/2006/relationships/image" Target="../media/image4.jpeg"/><Relationship Id="rId7" Type="http://schemas.openxmlformats.org/officeDocument/2006/relationships/image" Target="../media/image8.jpeg"/><Relationship Id="rId2" Type="http://schemas.openxmlformats.org/officeDocument/2006/relationships/notesSlide" Target="../notesSlides/notesSlide7.xml"/><Relationship Id="rId1" Type="http://schemas.openxmlformats.org/officeDocument/2006/relationships/slideLayout" Target="../slideLayouts/slideLayout1.xml"/><Relationship Id="rId6" Type="http://schemas.openxmlformats.org/officeDocument/2006/relationships/image" Target="../media/image7.jpeg"/><Relationship Id="rId5" Type="http://schemas.openxmlformats.org/officeDocument/2006/relationships/image" Target="../media/image6.jpeg"/><Relationship Id="rId4" Type="http://schemas.openxmlformats.org/officeDocument/2006/relationships/image" Target="../media/image5.jpeg"/></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16175"/>
        </a:solidFill>
        <a:effectLst/>
      </p:bgPr>
    </p:bg>
    <p:spTree>
      <p:nvGrpSpPr>
        <p:cNvPr id="1" name=""/>
        <p:cNvGrpSpPr/>
        <p:nvPr/>
      </p:nvGrpSpPr>
      <p:grpSpPr>
        <a:xfrm>
          <a:off x="0" y="0"/>
          <a:ext cx="0" cy="0"/>
          <a:chOff x="0" y="0"/>
          <a:chExt cx="0" cy="0"/>
        </a:xfrm>
      </p:grpSpPr>
      <p:sp>
        <p:nvSpPr>
          <p:cNvPr id="123" name="Shape 123"/>
          <p:cNvSpPr/>
          <p:nvPr/>
        </p:nvSpPr>
        <p:spPr>
          <a:xfrm>
            <a:off x="288991" y="520511"/>
            <a:ext cx="8566019" cy="5816977"/>
          </a:xfrm>
          <a:prstGeom prst="rect">
            <a:avLst/>
          </a:prstGeom>
          <a:ln w="12700">
            <a:miter lim="400000"/>
          </a:ln>
          <a:extLst>
            <a:ext uri="{C572A759-6A51-4108-AA02-DFA0A04FC94B}">
              <ma14:wrappingTextBoxFlag xmlns="" xmlns:ma14="http://schemas.microsoft.com/office/mac/drawingml/2011/main" val="1"/>
            </a:ext>
          </a:extLst>
        </p:spPr>
        <p:txBody>
          <a:bodyPr wrap="square" lIns="34289" rIns="34289">
            <a:spAutoFit/>
          </a:bodyPr>
          <a:lstStyle/>
          <a:p>
            <a:r>
              <a:rPr lang="en-GB" sz="2700" b="1" dirty="0" err="1">
                <a:solidFill>
                  <a:schemeClr val="bg1"/>
                </a:solidFill>
                <a:latin typeface="Arial" panose="020B0604020202020204" pitchFamily="34" charset="0"/>
                <a:cs typeface="Arial" panose="020B0604020202020204" pitchFamily="34" charset="0"/>
              </a:rPr>
              <a:t>Templad</a:t>
            </a:r>
            <a:r>
              <a:rPr lang="en-GB" sz="2700" b="1" dirty="0">
                <a:solidFill>
                  <a:schemeClr val="bg1"/>
                </a:solidFill>
                <a:latin typeface="Arial" panose="020B0604020202020204" pitchFamily="34" charset="0"/>
                <a:cs typeface="Arial" panose="020B0604020202020204" pitchFamily="34" charset="0"/>
              </a:rPr>
              <a:t> PowerPoint:</a:t>
            </a:r>
          </a:p>
          <a:p>
            <a:r>
              <a:rPr lang="en-GB" sz="2700" b="1" dirty="0" err="1">
                <a:solidFill>
                  <a:schemeClr val="bg1"/>
                </a:solidFill>
                <a:latin typeface="Arial" panose="020B0604020202020204" pitchFamily="34" charset="0"/>
                <a:cs typeface="Arial" panose="020B0604020202020204" pitchFamily="34" charset="0"/>
              </a:rPr>
              <a:t>Gwasanaeth</a:t>
            </a:r>
            <a:r>
              <a:rPr lang="en-GB" sz="2700" b="1" dirty="0">
                <a:solidFill>
                  <a:schemeClr val="bg1"/>
                </a:solidFill>
                <a:latin typeface="Arial" panose="020B0604020202020204" pitchFamily="34" charset="0"/>
                <a:cs typeface="Arial" panose="020B0604020202020204" pitchFamily="34" charset="0"/>
              </a:rPr>
              <a:t> </a:t>
            </a:r>
            <a:r>
              <a:rPr lang="en-GB" sz="2700" b="1" dirty="0" err="1">
                <a:solidFill>
                  <a:schemeClr val="bg1"/>
                </a:solidFill>
                <a:latin typeface="Arial" panose="020B0604020202020204" pitchFamily="34" charset="0"/>
                <a:cs typeface="Arial" panose="020B0604020202020204" pitchFamily="34" charset="0"/>
              </a:rPr>
              <a:t>ar</a:t>
            </a:r>
            <a:r>
              <a:rPr lang="en-GB" sz="2700" b="1" dirty="0">
                <a:solidFill>
                  <a:schemeClr val="bg1"/>
                </a:solidFill>
                <a:latin typeface="Arial" panose="020B0604020202020204" pitchFamily="34" charset="0"/>
                <a:cs typeface="Arial" panose="020B0604020202020204" pitchFamily="34" charset="0"/>
              </a:rPr>
              <a:t> </a:t>
            </a:r>
            <a:r>
              <a:rPr lang="en-GB" sz="2700" b="1" dirty="0" err="1">
                <a:solidFill>
                  <a:schemeClr val="bg1"/>
                </a:solidFill>
                <a:latin typeface="Arial" panose="020B0604020202020204" pitchFamily="34" charset="0"/>
                <a:cs typeface="Arial" panose="020B0604020202020204" pitchFamily="34" charset="0"/>
              </a:rPr>
              <a:t>gyfer</a:t>
            </a:r>
            <a:r>
              <a:rPr lang="en-GB" sz="2700" b="1" dirty="0">
                <a:solidFill>
                  <a:schemeClr val="bg1"/>
                </a:solidFill>
                <a:latin typeface="Arial" panose="020B0604020202020204" pitchFamily="34" charset="0"/>
                <a:cs typeface="Arial" panose="020B0604020202020204" pitchFamily="34" charset="0"/>
              </a:rPr>
              <a:t> </a:t>
            </a:r>
            <a:r>
              <a:rPr lang="en-GB" sz="2700" b="1" dirty="0" err="1">
                <a:solidFill>
                  <a:schemeClr val="bg1"/>
                </a:solidFill>
                <a:latin typeface="Arial" panose="020B0604020202020204" pitchFamily="34" charset="0"/>
                <a:cs typeface="Arial" panose="020B0604020202020204" pitchFamily="34" charset="0"/>
              </a:rPr>
              <a:t>Wythnos</a:t>
            </a:r>
            <a:r>
              <a:rPr lang="en-GB" sz="2700" b="1" dirty="0">
                <a:solidFill>
                  <a:schemeClr val="bg1"/>
                </a:solidFill>
                <a:latin typeface="Arial" panose="020B0604020202020204" pitchFamily="34" charset="0"/>
                <a:cs typeface="Arial" panose="020B0604020202020204" pitchFamily="34" charset="0"/>
              </a:rPr>
              <a:t> </a:t>
            </a:r>
            <a:r>
              <a:rPr lang="en-GB" sz="2700" b="1" dirty="0" err="1">
                <a:solidFill>
                  <a:schemeClr val="bg1"/>
                </a:solidFill>
                <a:latin typeface="Arial" panose="020B0604020202020204" pitchFamily="34" charset="0"/>
                <a:cs typeface="Arial" panose="020B0604020202020204" pitchFamily="34" charset="0"/>
              </a:rPr>
              <a:t>Gwrthfwlio</a:t>
            </a:r>
            <a:endParaRPr lang="en-GB" sz="2700" b="1" dirty="0">
              <a:solidFill>
                <a:schemeClr val="bg1"/>
              </a:solidFill>
              <a:latin typeface="Arial" panose="020B0604020202020204" pitchFamily="34" charset="0"/>
              <a:cs typeface="Arial" panose="020B0604020202020204" pitchFamily="34" charset="0"/>
            </a:endParaRPr>
          </a:p>
          <a:p>
            <a:pPr marL="257175" indent="-257175">
              <a:buFont typeface="Arial" panose="020B0604020202020204" pitchFamily="34" charset="0"/>
              <a:buChar char="•"/>
            </a:pPr>
            <a:endParaRPr lang="cy-GB" altLang="en-US" sz="1600" dirty="0">
              <a:solidFill>
                <a:schemeClr val="bg1"/>
              </a:solidFill>
              <a:latin typeface="Arial" panose="020B0604020202020204" pitchFamily="34" charset="0"/>
              <a:cs typeface="Arial" panose="020B0604020202020204" pitchFamily="34" charset="0"/>
            </a:endParaRPr>
          </a:p>
          <a:p>
            <a:pPr marL="257175" indent="-257175">
              <a:buFont typeface="Arial" panose="020B0604020202020204" pitchFamily="34" charset="0"/>
              <a:buChar char="•"/>
            </a:pPr>
            <a:r>
              <a:rPr lang="en-GB" altLang="en-US" sz="1600" dirty="0">
                <a:solidFill>
                  <a:schemeClr val="bg1"/>
                </a:solidFill>
                <a:latin typeface="Arial" panose="020B0604020202020204" pitchFamily="34" charset="0"/>
                <a:cs typeface="Arial" panose="020B0604020202020204" pitchFamily="34" charset="0"/>
              </a:rPr>
              <a:t>Dosbarth </a:t>
            </a:r>
            <a:r>
              <a:rPr lang="en-GB" altLang="en-US" sz="1600" dirty="0" err="1">
                <a:solidFill>
                  <a:schemeClr val="bg1"/>
                </a:solidFill>
                <a:latin typeface="Arial" panose="020B0604020202020204" pitchFamily="34" charset="0"/>
                <a:cs typeface="Arial" panose="020B0604020202020204" pitchFamily="34" charset="0"/>
              </a:rPr>
              <a:t>Derbyn</a:t>
            </a:r>
            <a:r>
              <a:rPr lang="en-GB" altLang="en-US" sz="1600" dirty="0">
                <a:solidFill>
                  <a:schemeClr val="bg1"/>
                </a:solidFill>
                <a:latin typeface="Arial" panose="020B0604020202020204" pitchFamily="34" charset="0"/>
                <a:cs typeface="Arial" panose="020B0604020202020204" pitchFamily="34" charset="0"/>
              </a:rPr>
              <a:t>/</a:t>
            </a:r>
            <a:r>
              <a:rPr lang="en-GB" altLang="en-US" sz="1600" dirty="0" err="1">
                <a:solidFill>
                  <a:schemeClr val="bg1"/>
                </a:solidFill>
                <a:latin typeface="Arial" panose="020B0604020202020204" pitchFamily="34" charset="0"/>
                <a:cs typeface="Arial" panose="020B0604020202020204" pitchFamily="34" charset="0"/>
              </a:rPr>
              <a:t>Cyfnod</a:t>
            </a:r>
            <a:r>
              <a:rPr lang="en-GB" altLang="en-US" sz="1600" dirty="0">
                <a:solidFill>
                  <a:schemeClr val="bg1"/>
                </a:solidFill>
                <a:latin typeface="Arial" panose="020B0604020202020204" pitchFamily="34" charset="0"/>
                <a:cs typeface="Arial" panose="020B0604020202020204" pitchFamily="34" charset="0"/>
              </a:rPr>
              <a:t> </a:t>
            </a:r>
            <a:r>
              <a:rPr lang="en-GB" altLang="en-US" sz="1600" dirty="0" err="1">
                <a:solidFill>
                  <a:schemeClr val="bg1"/>
                </a:solidFill>
                <a:latin typeface="Arial" panose="020B0604020202020204" pitchFamily="34" charset="0"/>
                <a:cs typeface="Arial" panose="020B0604020202020204" pitchFamily="34" charset="0"/>
              </a:rPr>
              <a:t>Allweddol</a:t>
            </a:r>
            <a:r>
              <a:rPr lang="en-GB" altLang="en-US" sz="1600" dirty="0">
                <a:solidFill>
                  <a:schemeClr val="bg1"/>
                </a:solidFill>
                <a:latin typeface="Arial" panose="020B0604020202020204" pitchFamily="34" charset="0"/>
                <a:cs typeface="Arial" panose="020B0604020202020204" pitchFamily="34" charset="0"/>
              </a:rPr>
              <a:t> 1</a:t>
            </a:r>
          </a:p>
          <a:p>
            <a:endParaRPr lang="en-US" sz="1500" dirty="0">
              <a:solidFill>
                <a:schemeClr val="bg1"/>
              </a:solidFill>
              <a:latin typeface="Arial" panose="020B0604020202020204" pitchFamily="34" charset="0"/>
              <a:cs typeface="Arial" panose="020B0604020202020204" pitchFamily="34" charset="0"/>
            </a:endParaRPr>
          </a:p>
          <a:p>
            <a:r>
              <a:rPr lang="en-GB" sz="1200" dirty="0" err="1">
                <a:solidFill>
                  <a:schemeClr val="bg1"/>
                </a:solidFill>
                <a:latin typeface="Arial" panose="020B0604020202020204" pitchFamily="34" charset="0"/>
                <a:cs typeface="Arial" panose="020B0604020202020204" pitchFamily="34" charset="0"/>
              </a:rPr>
              <a:t>Rydym</a:t>
            </a:r>
            <a:r>
              <a:rPr lang="en-GB" sz="1200" dirty="0">
                <a:solidFill>
                  <a:schemeClr val="bg1"/>
                </a:solidFill>
                <a:latin typeface="Arial" panose="020B0604020202020204" pitchFamily="34" charset="0"/>
                <a:cs typeface="Arial" panose="020B0604020202020204" pitchFamily="34" charset="0"/>
              </a:rPr>
              <a:t> </a:t>
            </a:r>
            <a:r>
              <a:rPr lang="en-GB" sz="1200" dirty="0" err="1">
                <a:solidFill>
                  <a:schemeClr val="bg1"/>
                </a:solidFill>
                <a:latin typeface="Arial" panose="020B0604020202020204" pitchFamily="34" charset="0"/>
                <a:cs typeface="Arial" panose="020B0604020202020204" pitchFamily="34" charset="0"/>
              </a:rPr>
              <a:t>yn</a:t>
            </a:r>
            <a:r>
              <a:rPr lang="en-GB" sz="1200" dirty="0">
                <a:solidFill>
                  <a:schemeClr val="bg1"/>
                </a:solidFill>
                <a:latin typeface="Arial" panose="020B0604020202020204" pitchFamily="34" charset="0"/>
                <a:cs typeface="Arial" panose="020B0604020202020204" pitchFamily="34" charset="0"/>
              </a:rPr>
              <a:t> </a:t>
            </a:r>
            <a:r>
              <a:rPr lang="en-GB" sz="1200" dirty="0" err="1">
                <a:solidFill>
                  <a:schemeClr val="bg1"/>
                </a:solidFill>
                <a:latin typeface="Arial" panose="020B0604020202020204" pitchFamily="34" charset="0"/>
                <a:cs typeface="Arial" panose="020B0604020202020204" pitchFamily="34" charset="0"/>
              </a:rPr>
              <a:t>anwybyddus</a:t>
            </a:r>
            <a:r>
              <a:rPr lang="en-GB" sz="1200" dirty="0">
                <a:solidFill>
                  <a:schemeClr val="bg1"/>
                </a:solidFill>
                <a:latin typeface="Arial" panose="020B0604020202020204" pitchFamily="34" charset="0"/>
                <a:cs typeface="Arial" panose="020B0604020202020204" pitchFamily="34" charset="0"/>
              </a:rPr>
              <a:t> bod y </a:t>
            </a:r>
            <a:r>
              <a:rPr lang="en-GB" sz="1200" dirty="0" err="1">
                <a:solidFill>
                  <a:schemeClr val="bg1"/>
                </a:solidFill>
                <a:latin typeface="Arial" panose="020B0604020202020204" pitchFamily="34" charset="0"/>
                <a:cs typeface="Arial" panose="020B0604020202020204" pitchFamily="34" charset="0"/>
              </a:rPr>
              <a:t>dysgu</a:t>
            </a:r>
            <a:r>
              <a:rPr lang="en-GB" sz="1200" dirty="0">
                <a:solidFill>
                  <a:schemeClr val="bg1"/>
                </a:solidFill>
                <a:latin typeface="Arial" panose="020B0604020202020204" pitchFamily="34" charset="0"/>
                <a:cs typeface="Arial" panose="020B0604020202020204" pitchFamily="34" charset="0"/>
              </a:rPr>
              <a:t> </a:t>
            </a:r>
            <a:r>
              <a:rPr lang="en-GB" sz="1200" dirty="0" err="1">
                <a:solidFill>
                  <a:schemeClr val="bg1"/>
                </a:solidFill>
                <a:latin typeface="Arial" panose="020B0604020202020204" pitchFamily="34" charset="0"/>
                <a:cs typeface="Arial" panose="020B0604020202020204" pitchFamily="34" charset="0"/>
              </a:rPr>
              <a:t>gorau</a:t>
            </a:r>
            <a:r>
              <a:rPr lang="en-GB" sz="1200" dirty="0">
                <a:solidFill>
                  <a:schemeClr val="bg1"/>
                </a:solidFill>
                <a:latin typeface="Arial" panose="020B0604020202020204" pitchFamily="34" charset="0"/>
                <a:cs typeface="Arial" panose="020B0604020202020204" pitchFamily="34" charset="0"/>
              </a:rPr>
              <a:t> </a:t>
            </a:r>
            <a:r>
              <a:rPr lang="en-GB" sz="1200" dirty="0" err="1">
                <a:solidFill>
                  <a:schemeClr val="bg1"/>
                </a:solidFill>
                <a:latin typeface="Arial" panose="020B0604020202020204" pitchFamily="34" charset="0"/>
                <a:cs typeface="Arial" panose="020B0604020202020204" pitchFamily="34" charset="0"/>
              </a:rPr>
              <a:t>yn</a:t>
            </a:r>
            <a:r>
              <a:rPr lang="en-GB" sz="1200" dirty="0">
                <a:solidFill>
                  <a:schemeClr val="bg1"/>
                </a:solidFill>
                <a:latin typeface="Arial" panose="020B0604020202020204" pitchFamily="34" charset="0"/>
                <a:cs typeface="Arial" panose="020B0604020202020204" pitchFamily="34" charset="0"/>
              </a:rPr>
              <a:t> </a:t>
            </a:r>
            <a:r>
              <a:rPr lang="en-GB" sz="1200" dirty="0" err="1">
                <a:solidFill>
                  <a:schemeClr val="bg1"/>
                </a:solidFill>
                <a:latin typeface="Arial" panose="020B0604020202020204" pitchFamily="34" charset="0"/>
                <a:cs typeface="Arial" panose="020B0604020202020204" pitchFamily="34" charset="0"/>
              </a:rPr>
              <a:t>diwgydd</a:t>
            </a:r>
            <a:r>
              <a:rPr lang="en-GB" sz="1200" dirty="0">
                <a:solidFill>
                  <a:schemeClr val="bg1"/>
                </a:solidFill>
                <a:latin typeface="Arial" panose="020B0604020202020204" pitchFamily="34" charset="0"/>
                <a:cs typeface="Arial" panose="020B0604020202020204" pitchFamily="34" charset="0"/>
              </a:rPr>
              <a:t> pan </a:t>
            </a:r>
            <a:r>
              <a:rPr lang="en-GB" sz="1200" dirty="0" err="1">
                <a:solidFill>
                  <a:schemeClr val="bg1"/>
                </a:solidFill>
                <a:latin typeface="Arial" panose="020B0604020202020204" pitchFamily="34" charset="0"/>
                <a:cs typeface="Arial" panose="020B0604020202020204" pitchFamily="34" charset="0"/>
              </a:rPr>
              <a:t>mae</a:t>
            </a:r>
            <a:r>
              <a:rPr lang="en-GB" sz="1200" dirty="0">
                <a:solidFill>
                  <a:schemeClr val="bg1"/>
                </a:solidFill>
                <a:latin typeface="Arial" panose="020B0604020202020204" pitchFamily="34" charset="0"/>
                <a:cs typeface="Arial" panose="020B0604020202020204" pitchFamily="34" charset="0"/>
              </a:rPr>
              <a:t> </a:t>
            </a:r>
            <a:r>
              <a:rPr lang="en-GB" sz="1200" dirty="0" err="1">
                <a:solidFill>
                  <a:schemeClr val="bg1"/>
                </a:solidFill>
                <a:latin typeface="Arial" panose="020B0604020202020204" pitchFamily="34" charset="0"/>
                <a:cs typeface="Arial" panose="020B0604020202020204" pitchFamily="34" charset="0"/>
              </a:rPr>
              <a:t>gwersi</a:t>
            </a:r>
            <a:r>
              <a:rPr lang="en-GB" sz="1200" dirty="0">
                <a:solidFill>
                  <a:schemeClr val="bg1"/>
                </a:solidFill>
                <a:latin typeface="Arial" panose="020B0604020202020204" pitchFamily="34" charset="0"/>
                <a:cs typeface="Arial" panose="020B0604020202020204" pitchFamily="34" charset="0"/>
              </a:rPr>
              <a:t> </a:t>
            </a:r>
            <a:r>
              <a:rPr lang="en-GB" sz="1200" dirty="0" err="1">
                <a:solidFill>
                  <a:schemeClr val="bg1"/>
                </a:solidFill>
                <a:latin typeface="Arial" panose="020B0604020202020204" pitchFamily="34" charset="0"/>
                <a:cs typeface="Arial" panose="020B0604020202020204" pitchFamily="34" charset="0"/>
              </a:rPr>
              <a:t>wedi’i</a:t>
            </a:r>
            <a:r>
              <a:rPr lang="en-GB" sz="1200" dirty="0">
                <a:solidFill>
                  <a:schemeClr val="bg1"/>
                </a:solidFill>
                <a:latin typeface="Arial" panose="020B0604020202020204" pitchFamily="34" charset="0"/>
                <a:cs typeface="Arial" panose="020B0604020202020204" pitchFamily="34" charset="0"/>
              </a:rPr>
              <a:t> </a:t>
            </a:r>
            <a:r>
              <a:rPr lang="en-GB" sz="1200" dirty="0" err="1">
                <a:solidFill>
                  <a:schemeClr val="bg1"/>
                </a:solidFill>
                <a:latin typeface="Arial" panose="020B0604020202020204" pitchFamily="34" charset="0"/>
                <a:cs typeface="Arial" panose="020B0604020202020204" pitchFamily="34" charset="0"/>
              </a:rPr>
              <a:t>addasu</a:t>
            </a:r>
            <a:r>
              <a:rPr lang="en-GB" sz="1200" dirty="0">
                <a:solidFill>
                  <a:schemeClr val="bg1"/>
                </a:solidFill>
                <a:latin typeface="Arial" panose="020B0604020202020204" pitchFamily="34" charset="0"/>
                <a:cs typeface="Arial" panose="020B0604020202020204" pitchFamily="34" charset="0"/>
              </a:rPr>
              <a:t> i </a:t>
            </a:r>
            <a:r>
              <a:rPr lang="en-GB" sz="1200" dirty="0" err="1">
                <a:solidFill>
                  <a:schemeClr val="bg1"/>
                </a:solidFill>
                <a:latin typeface="Arial" panose="020B0604020202020204" pitchFamily="34" charset="0"/>
                <a:cs typeface="Arial" panose="020B0604020202020204" pitchFamily="34" charset="0"/>
              </a:rPr>
              <a:t>anghenion</a:t>
            </a:r>
            <a:r>
              <a:rPr lang="en-GB" sz="1200" dirty="0">
                <a:solidFill>
                  <a:schemeClr val="bg1"/>
                </a:solidFill>
                <a:latin typeface="Arial" panose="020B0604020202020204" pitchFamily="34" charset="0"/>
                <a:cs typeface="Arial" panose="020B0604020202020204" pitchFamily="34" charset="0"/>
              </a:rPr>
              <a:t> </a:t>
            </a:r>
            <a:r>
              <a:rPr lang="en-GB" sz="1200" dirty="0" err="1">
                <a:solidFill>
                  <a:schemeClr val="bg1"/>
                </a:solidFill>
                <a:latin typeface="Arial" panose="020B0604020202020204" pitchFamily="34" charset="0"/>
                <a:cs typeface="Arial" panose="020B0604020202020204" pitchFamily="34" charset="0"/>
              </a:rPr>
              <a:t>unigryw</a:t>
            </a:r>
            <a:r>
              <a:rPr lang="en-GB" sz="1200" dirty="0">
                <a:solidFill>
                  <a:schemeClr val="bg1"/>
                </a:solidFill>
                <a:latin typeface="Arial" panose="020B0604020202020204" pitchFamily="34" charset="0"/>
                <a:cs typeface="Arial" panose="020B0604020202020204" pitchFamily="34" charset="0"/>
              </a:rPr>
              <a:t> y plant neu </a:t>
            </a:r>
            <a:r>
              <a:rPr lang="en-GB" sz="1200" dirty="0" err="1">
                <a:solidFill>
                  <a:schemeClr val="bg1"/>
                </a:solidFill>
                <a:latin typeface="Arial" panose="020B0604020202020204" pitchFamily="34" charset="0"/>
                <a:cs typeface="Arial" panose="020B0604020202020204" pitchFamily="34" charset="0"/>
              </a:rPr>
              <a:t>pobl</a:t>
            </a:r>
            <a:r>
              <a:rPr lang="en-GB" sz="1200" dirty="0">
                <a:solidFill>
                  <a:schemeClr val="bg1"/>
                </a:solidFill>
                <a:latin typeface="Arial" panose="020B0604020202020204" pitchFamily="34" charset="0"/>
                <a:cs typeface="Arial" panose="020B0604020202020204" pitchFamily="34" charset="0"/>
              </a:rPr>
              <a:t> </a:t>
            </a:r>
            <a:r>
              <a:rPr lang="en-GB" sz="1200" dirty="0" err="1">
                <a:solidFill>
                  <a:schemeClr val="bg1"/>
                </a:solidFill>
                <a:latin typeface="Arial" panose="020B0604020202020204" pitchFamily="34" charset="0"/>
                <a:cs typeface="Arial" panose="020B0604020202020204" pitchFamily="34" charset="0"/>
              </a:rPr>
              <a:t>ifanc</a:t>
            </a:r>
            <a:r>
              <a:rPr lang="en-GB" sz="1200" dirty="0">
                <a:solidFill>
                  <a:schemeClr val="bg1"/>
                </a:solidFill>
                <a:latin typeface="Arial" panose="020B0604020202020204" pitchFamily="34" charset="0"/>
                <a:cs typeface="Arial" panose="020B0604020202020204" pitchFamily="34" charset="0"/>
              </a:rPr>
              <a:t> </a:t>
            </a:r>
            <a:r>
              <a:rPr lang="en-GB" sz="1200" dirty="0" err="1">
                <a:solidFill>
                  <a:schemeClr val="bg1"/>
                </a:solidFill>
                <a:latin typeface="Arial" panose="020B0604020202020204" pitchFamily="34" charset="0"/>
                <a:cs typeface="Arial" panose="020B0604020202020204" pitchFamily="34" charset="0"/>
              </a:rPr>
              <a:t>ym</a:t>
            </a:r>
            <a:r>
              <a:rPr lang="en-GB" sz="1200" dirty="0">
                <a:solidFill>
                  <a:schemeClr val="bg1"/>
                </a:solidFill>
                <a:latin typeface="Arial" panose="020B0604020202020204" pitchFamily="34" charset="0"/>
                <a:cs typeface="Arial" panose="020B0604020202020204" pitchFamily="34" charset="0"/>
              </a:rPr>
              <a:t> </a:t>
            </a:r>
            <a:r>
              <a:rPr lang="en-GB" sz="1200" dirty="0" err="1">
                <a:solidFill>
                  <a:schemeClr val="bg1"/>
                </a:solidFill>
                <a:latin typeface="Arial" panose="020B0604020202020204" pitchFamily="34" charset="0"/>
                <a:cs typeface="Arial" panose="020B0604020202020204" pitchFamily="34" charset="0"/>
              </a:rPr>
              <a:t>mhob</a:t>
            </a:r>
            <a:r>
              <a:rPr lang="en-GB" sz="1200" dirty="0">
                <a:solidFill>
                  <a:schemeClr val="bg1"/>
                </a:solidFill>
                <a:latin typeface="Arial" panose="020B0604020202020204" pitchFamily="34" charset="0"/>
                <a:cs typeface="Arial" panose="020B0604020202020204" pitchFamily="34" charset="0"/>
              </a:rPr>
              <a:t> un </a:t>
            </a:r>
            <a:r>
              <a:rPr lang="en-GB" sz="1200" dirty="0" err="1">
                <a:solidFill>
                  <a:schemeClr val="bg1"/>
                </a:solidFill>
                <a:latin typeface="Arial" panose="020B0604020202020204" pitchFamily="34" charset="0"/>
                <a:cs typeface="Arial" panose="020B0604020202020204" pitchFamily="34" charset="0"/>
              </a:rPr>
              <a:t>dosbarth</a:t>
            </a:r>
            <a:r>
              <a:rPr lang="en-GB" sz="1200" dirty="0">
                <a:solidFill>
                  <a:schemeClr val="bg1"/>
                </a:solidFill>
                <a:latin typeface="Arial" panose="020B0604020202020204" pitchFamily="34" charset="0"/>
                <a:cs typeface="Arial" panose="020B0604020202020204" pitchFamily="34" charset="0"/>
              </a:rPr>
              <a:t>. Dyna </a:t>
            </a:r>
            <a:r>
              <a:rPr lang="en-GB" sz="1200" dirty="0" err="1">
                <a:solidFill>
                  <a:schemeClr val="bg1"/>
                </a:solidFill>
                <a:latin typeface="Arial" panose="020B0604020202020204" pitchFamily="34" charset="0"/>
                <a:cs typeface="Arial" panose="020B0604020202020204" pitchFamily="34" charset="0"/>
              </a:rPr>
              <a:t>pham</a:t>
            </a:r>
            <a:r>
              <a:rPr lang="en-GB" sz="1200" dirty="0">
                <a:solidFill>
                  <a:schemeClr val="bg1"/>
                </a:solidFill>
                <a:latin typeface="Arial" panose="020B0604020202020204" pitchFamily="34" charset="0"/>
                <a:cs typeface="Arial" panose="020B0604020202020204" pitchFamily="34" charset="0"/>
              </a:rPr>
              <a:t> </a:t>
            </a:r>
            <a:r>
              <a:rPr lang="en-GB" sz="1200" dirty="0" err="1">
                <a:solidFill>
                  <a:schemeClr val="bg1"/>
                </a:solidFill>
                <a:latin typeface="Arial" panose="020B0604020202020204" pitchFamily="34" charset="0"/>
                <a:cs typeface="Arial" panose="020B0604020202020204" pitchFamily="34" charset="0"/>
              </a:rPr>
              <a:t>yr</a:t>
            </a:r>
            <a:r>
              <a:rPr lang="en-GB" sz="1200" dirty="0">
                <a:solidFill>
                  <a:schemeClr val="bg1"/>
                </a:solidFill>
                <a:latin typeface="Arial" panose="020B0604020202020204" pitchFamily="34" charset="0"/>
                <a:cs typeface="Arial" panose="020B0604020202020204" pitchFamily="34" charset="0"/>
              </a:rPr>
              <a:t> </a:t>
            </a:r>
            <a:r>
              <a:rPr lang="en-GB" sz="1200" dirty="0" err="1">
                <a:solidFill>
                  <a:schemeClr val="bg1"/>
                </a:solidFill>
                <a:latin typeface="Arial" panose="020B0604020202020204" pitchFamily="34" charset="0"/>
                <a:cs typeface="Arial" panose="020B0604020202020204" pitchFamily="34" charset="0"/>
              </a:rPr>
              <a:t>ydym</a:t>
            </a:r>
            <a:r>
              <a:rPr lang="en-GB" sz="1200" dirty="0">
                <a:solidFill>
                  <a:schemeClr val="bg1"/>
                </a:solidFill>
                <a:latin typeface="Arial" panose="020B0604020202020204" pitchFamily="34" charset="0"/>
                <a:cs typeface="Arial" panose="020B0604020202020204" pitchFamily="34" charset="0"/>
              </a:rPr>
              <a:t> </a:t>
            </a:r>
            <a:r>
              <a:rPr lang="en-GB" sz="1200" dirty="0" err="1">
                <a:solidFill>
                  <a:schemeClr val="bg1"/>
                </a:solidFill>
                <a:latin typeface="Arial" panose="020B0604020202020204" pitchFamily="34" charset="0"/>
                <a:cs typeface="Arial" panose="020B0604020202020204" pitchFamily="34" charset="0"/>
              </a:rPr>
              <a:t>wedi</a:t>
            </a:r>
            <a:r>
              <a:rPr lang="en-GB" sz="1200" dirty="0">
                <a:solidFill>
                  <a:schemeClr val="bg1"/>
                </a:solidFill>
                <a:latin typeface="Arial" panose="020B0604020202020204" pitchFamily="34" charset="0"/>
                <a:cs typeface="Arial" panose="020B0604020202020204" pitchFamily="34" charset="0"/>
              </a:rPr>
              <a:t> </a:t>
            </a:r>
            <a:r>
              <a:rPr lang="en-GB" sz="1200" dirty="0" err="1">
                <a:solidFill>
                  <a:schemeClr val="bg1"/>
                </a:solidFill>
                <a:latin typeface="Arial" panose="020B0604020202020204" pitchFamily="34" charset="0"/>
                <a:cs typeface="Arial" panose="020B0604020202020204" pitchFamily="34" charset="0"/>
              </a:rPr>
              <a:t>creu</a:t>
            </a:r>
            <a:r>
              <a:rPr lang="en-GB" sz="1200" dirty="0">
                <a:solidFill>
                  <a:schemeClr val="bg1"/>
                </a:solidFill>
                <a:latin typeface="Arial" panose="020B0604020202020204" pitchFamily="34" charset="0"/>
                <a:cs typeface="Arial" panose="020B0604020202020204" pitchFamily="34" charset="0"/>
              </a:rPr>
              <a:t> y </a:t>
            </a:r>
            <a:r>
              <a:rPr lang="en-GB" sz="1200" dirty="0" err="1">
                <a:solidFill>
                  <a:schemeClr val="bg1"/>
                </a:solidFill>
                <a:latin typeface="Arial" panose="020B0604020202020204" pitchFamily="34" charset="0"/>
                <a:cs typeface="Arial" panose="020B0604020202020204" pitchFamily="34" charset="0"/>
              </a:rPr>
              <a:t>templad</a:t>
            </a:r>
            <a:r>
              <a:rPr lang="en-GB" sz="1200" dirty="0">
                <a:solidFill>
                  <a:schemeClr val="bg1"/>
                </a:solidFill>
                <a:latin typeface="Arial" panose="020B0604020202020204" pitchFamily="34" charset="0"/>
                <a:cs typeface="Arial" panose="020B0604020202020204" pitchFamily="34" charset="0"/>
              </a:rPr>
              <a:t> PowerPoint </a:t>
            </a:r>
            <a:r>
              <a:rPr lang="en-GB" sz="1200" dirty="0" err="1">
                <a:solidFill>
                  <a:schemeClr val="bg1"/>
                </a:solidFill>
                <a:latin typeface="Arial" panose="020B0604020202020204" pitchFamily="34" charset="0"/>
                <a:cs typeface="Arial" panose="020B0604020202020204" pitchFamily="34" charset="0"/>
              </a:rPr>
              <a:t>yma</a:t>
            </a:r>
            <a:r>
              <a:rPr lang="en-GB" sz="1200" dirty="0">
                <a:solidFill>
                  <a:schemeClr val="bg1"/>
                </a:solidFill>
                <a:latin typeface="Arial" panose="020B0604020202020204" pitchFamily="34" charset="0"/>
                <a:cs typeface="Arial" panose="020B0604020202020204" pitchFamily="34" charset="0"/>
              </a:rPr>
              <a:t> y </a:t>
            </a:r>
            <a:r>
              <a:rPr lang="en-GB" sz="1200" dirty="0" err="1">
                <a:solidFill>
                  <a:schemeClr val="bg1"/>
                </a:solidFill>
                <a:latin typeface="Arial" panose="020B0604020202020204" pitchFamily="34" charset="0"/>
                <a:cs typeface="Arial" panose="020B0604020202020204" pitchFamily="34" charset="0"/>
              </a:rPr>
              <a:t>gallwch</a:t>
            </a:r>
            <a:r>
              <a:rPr lang="en-GB" sz="1200" dirty="0">
                <a:solidFill>
                  <a:schemeClr val="bg1"/>
                </a:solidFill>
                <a:latin typeface="Arial" panose="020B0604020202020204" pitchFamily="34" charset="0"/>
                <a:cs typeface="Arial" panose="020B0604020202020204" pitchFamily="34" charset="0"/>
              </a:rPr>
              <a:t> chi </a:t>
            </a:r>
            <a:r>
              <a:rPr lang="en-GB" sz="1200" dirty="0" err="1">
                <a:solidFill>
                  <a:schemeClr val="bg1"/>
                </a:solidFill>
                <a:latin typeface="Arial" panose="020B0604020202020204" pitchFamily="34" charset="0"/>
                <a:cs typeface="Arial" panose="020B0604020202020204" pitchFamily="34" charset="0"/>
              </a:rPr>
              <a:t>olygu</a:t>
            </a:r>
            <a:r>
              <a:rPr lang="en-GB" sz="1200" dirty="0">
                <a:solidFill>
                  <a:schemeClr val="bg1"/>
                </a:solidFill>
                <a:latin typeface="Arial" panose="020B0604020202020204" pitchFamily="34" charset="0"/>
                <a:cs typeface="Arial" panose="020B0604020202020204" pitchFamily="34" charset="0"/>
              </a:rPr>
              <a:t>. </a:t>
            </a:r>
            <a:r>
              <a:rPr lang="en-GB" sz="1200" dirty="0" err="1">
                <a:solidFill>
                  <a:schemeClr val="bg1"/>
                </a:solidFill>
                <a:latin typeface="Arial" panose="020B0604020202020204" pitchFamily="34" charset="0"/>
                <a:cs typeface="Arial" panose="020B0604020202020204" pitchFamily="34" charset="0"/>
              </a:rPr>
              <a:t>Rydych</a:t>
            </a:r>
            <a:r>
              <a:rPr lang="en-GB" sz="1200" dirty="0">
                <a:solidFill>
                  <a:schemeClr val="bg1"/>
                </a:solidFill>
                <a:latin typeface="Arial" panose="020B0604020202020204" pitchFamily="34" charset="0"/>
                <a:cs typeface="Arial" panose="020B0604020202020204" pitchFamily="34" charset="0"/>
              </a:rPr>
              <a:t> </a:t>
            </a:r>
            <a:r>
              <a:rPr lang="en-GB" sz="1200" dirty="0" err="1">
                <a:solidFill>
                  <a:schemeClr val="bg1"/>
                </a:solidFill>
                <a:latin typeface="Arial" panose="020B0604020202020204" pitchFamily="34" charset="0"/>
                <a:cs typeface="Arial" panose="020B0604020202020204" pitchFamily="34" charset="0"/>
              </a:rPr>
              <a:t>yn</a:t>
            </a:r>
            <a:r>
              <a:rPr lang="en-GB" sz="1200" dirty="0">
                <a:solidFill>
                  <a:schemeClr val="bg1"/>
                </a:solidFill>
                <a:latin typeface="Arial" panose="020B0604020202020204" pitchFamily="34" charset="0"/>
                <a:cs typeface="Arial" panose="020B0604020202020204" pitchFamily="34" charset="0"/>
              </a:rPr>
              <a:t> </a:t>
            </a:r>
            <a:r>
              <a:rPr lang="en-GB" sz="1200" dirty="0" err="1">
                <a:solidFill>
                  <a:schemeClr val="bg1"/>
                </a:solidFill>
                <a:latin typeface="Arial" panose="020B0604020202020204" pitchFamily="34" charset="0"/>
                <a:cs typeface="Arial" panose="020B0604020202020204" pitchFamily="34" charset="0"/>
              </a:rPr>
              <a:t>rhydd</a:t>
            </a:r>
            <a:r>
              <a:rPr lang="en-GB" sz="1200" dirty="0">
                <a:solidFill>
                  <a:schemeClr val="bg1"/>
                </a:solidFill>
                <a:latin typeface="Arial" panose="020B0604020202020204" pitchFamily="34" charset="0"/>
                <a:cs typeface="Arial" panose="020B0604020202020204" pitchFamily="34" charset="0"/>
              </a:rPr>
              <a:t> i </a:t>
            </a:r>
            <a:r>
              <a:rPr lang="en-GB" sz="1200" dirty="0" err="1">
                <a:solidFill>
                  <a:schemeClr val="bg1"/>
                </a:solidFill>
                <a:latin typeface="Arial" panose="020B0604020202020204" pitchFamily="34" charset="0"/>
                <a:cs typeface="Arial" panose="020B0604020202020204" pitchFamily="34" charset="0"/>
              </a:rPr>
              <a:t>addasu’r</a:t>
            </a:r>
            <a:r>
              <a:rPr lang="en-GB" sz="1200" dirty="0">
                <a:solidFill>
                  <a:schemeClr val="bg1"/>
                </a:solidFill>
                <a:latin typeface="Arial" panose="020B0604020202020204" pitchFamily="34" charset="0"/>
                <a:cs typeface="Arial" panose="020B0604020202020204" pitchFamily="34" charset="0"/>
              </a:rPr>
              <a:t> </a:t>
            </a:r>
            <a:r>
              <a:rPr lang="en-GB" sz="1200" dirty="0" err="1">
                <a:solidFill>
                  <a:schemeClr val="bg1"/>
                </a:solidFill>
                <a:latin typeface="Arial" panose="020B0604020202020204" pitchFamily="34" charset="0"/>
                <a:cs typeface="Arial" panose="020B0604020202020204" pitchFamily="34" charset="0"/>
              </a:rPr>
              <a:t>templad</a:t>
            </a:r>
            <a:r>
              <a:rPr lang="en-GB" sz="1200" dirty="0">
                <a:solidFill>
                  <a:schemeClr val="bg1"/>
                </a:solidFill>
                <a:latin typeface="Arial" panose="020B0604020202020204" pitchFamily="34" charset="0"/>
                <a:cs typeface="Arial" panose="020B0604020202020204" pitchFamily="34" charset="0"/>
              </a:rPr>
              <a:t> </a:t>
            </a:r>
            <a:r>
              <a:rPr lang="en-GB" sz="1200" dirty="0" err="1">
                <a:solidFill>
                  <a:schemeClr val="bg1"/>
                </a:solidFill>
                <a:latin typeface="Arial" panose="020B0604020202020204" pitchFamily="34" charset="0"/>
                <a:cs typeface="Arial" panose="020B0604020202020204" pitchFamily="34" charset="0"/>
              </a:rPr>
              <a:t>yma</a:t>
            </a:r>
            <a:r>
              <a:rPr lang="en-GB" sz="1200" dirty="0">
                <a:solidFill>
                  <a:schemeClr val="bg1"/>
                </a:solidFill>
                <a:latin typeface="Arial" panose="020B0604020202020204" pitchFamily="34" charset="0"/>
                <a:cs typeface="Arial" panose="020B0604020202020204" pitchFamily="34" charset="0"/>
              </a:rPr>
              <a:t> i </a:t>
            </a:r>
            <a:r>
              <a:rPr lang="en-GB" sz="1200" dirty="0" err="1">
                <a:solidFill>
                  <a:schemeClr val="bg1"/>
                </a:solidFill>
                <a:latin typeface="Arial" panose="020B0604020202020204" pitchFamily="34" charset="0"/>
                <a:cs typeface="Arial" panose="020B0604020202020204" pitchFamily="34" charset="0"/>
              </a:rPr>
              <a:t>siwtio’ch</a:t>
            </a:r>
            <a:r>
              <a:rPr lang="en-GB" sz="1200" dirty="0">
                <a:solidFill>
                  <a:schemeClr val="bg1"/>
                </a:solidFill>
                <a:latin typeface="Arial" panose="020B0604020202020204" pitchFamily="34" charset="0"/>
                <a:cs typeface="Arial" panose="020B0604020202020204" pitchFamily="34" charset="0"/>
              </a:rPr>
              <a:t> </a:t>
            </a:r>
            <a:r>
              <a:rPr lang="en-GB" sz="1200" dirty="0" err="1">
                <a:solidFill>
                  <a:schemeClr val="bg1"/>
                </a:solidFill>
                <a:latin typeface="Arial" panose="020B0604020202020204" pitchFamily="34" charset="0"/>
                <a:cs typeface="Arial" panose="020B0604020202020204" pitchFamily="34" charset="0"/>
              </a:rPr>
              <a:t>lleoliad</a:t>
            </a:r>
            <a:r>
              <a:rPr lang="en-GB" sz="1200" dirty="0">
                <a:solidFill>
                  <a:schemeClr val="bg1"/>
                </a:solidFill>
                <a:latin typeface="Arial" panose="020B0604020202020204" pitchFamily="34" charset="0"/>
                <a:cs typeface="Arial" panose="020B0604020202020204" pitchFamily="34" charset="0"/>
              </a:rPr>
              <a:t> </a:t>
            </a:r>
            <a:r>
              <a:rPr lang="en-GB" sz="1200" dirty="0" err="1">
                <a:solidFill>
                  <a:schemeClr val="bg1"/>
                </a:solidFill>
                <a:latin typeface="Arial" panose="020B0604020202020204" pitchFamily="34" charset="0"/>
                <a:cs typeface="Arial" panose="020B0604020202020204" pitchFamily="34" charset="0"/>
              </a:rPr>
              <a:t>addysgu</a:t>
            </a:r>
            <a:r>
              <a:rPr lang="en-GB" sz="1200" dirty="0">
                <a:solidFill>
                  <a:schemeClr val="bg1"/>
                </a:solidFill>
                <a:latin typeface="Arial" panose="020B0604020202020204" pitchFamily="34" charset="0"/>
                <a:cs typeface="Arial" panose="020B0604020202020204" pitchFamily="34" charset="0"/>
              </a:rPr>
              <a:t> neu i </a:t>
            </a:r>
            <a:r>
              <a:rPr lang="en-GB" sz="1200" dirty="0" err="1">
                <a:solidFill>
                  <a:schemeClr val="bg1"/>
                </a:solidFill>
                <a:latin typeface="Arial" panose="020B0604020202020204" pitchFamily="34" charset="0"/>
                <a:cs typeface="Arial" panose="020B0604020202020204" pitchFamily="34" charset="0"/>
              </a:rPr>
              <a:t>adio</a:t>
            </a:r>
            <a:r>
              <a:rPr lang="en-GB" sz="1200" dirty="0">
                <a:solidFill>
                  <a:schemeClr val="bg1"/>
                </a:solidFill>
                <a:latin typeface="Arial" panose="020B0604020202020204" pitchFamily="34" charset="0"/>
                <a:cs typeface="Arial" panose="020B0604020202020204" pitchFamily="34" charset="0"/>
              </a:rPr>
              <a:t> </a:t>
            </a:r>
            <a:r>
              <a:rPr lang="en-GB" sz="1200" dirty="0" err="1">
                <a:solidFill>
                  <a:schemeClr val="bg1"/>
                </a:solidFill>
                <a:latin typeface="Arial" panose="020B0604020202020204" pitchFamily="34" charset="0"/>
                <a:cs typeface="Arial" panose="020B0604020202020204" pitchFamily="34" charset="0"/>
              </a:rPr>
              <a:t>templad</a:t>
            </a:r>
            <a:r>
              <a:rPr lang="en-GB" sz="1200" dirty="0">
                <a:solidFill>
                  <a:schemeClr val="bg1"/>
                </a:solidFill>
                <a:latin typeface="Arial" panose="020B0604020202020204" pitchFamily="34" charset="0"/>
                <a:cs typeface="Arial" panose="020B0604020202020204" pitchFamily="34" charset="0"/>
              </a:rPr>
              <a:t> </a:t>
            </a:r>
            <a:r>
              <a:rPr lang="en-GB" sz="1200" dirty="0" err="1">
                <a:solidFill>
                  <a:schemeClr val="bg1"/>
                </a:solidFill>
                <a:latin typeface="Arial" panose="020B0604020202020204" pitchFamily="34" charset="0"/>
                <a:cs typeface="Arial" panose="020B0604020202020204" pitchFamily="34" charset="0"/>
              </a:rPr>
              <a:t>eich</a:t>
            </a:r>
            <a:r>
              <a:rPr lang="en-GB" sz="1200" dirty="0">
                <a:solidFill>
                  <a:schemeClr val="bg1"/>
                </a:solidFill>
                <a:latin typeface="Arial" panose="020B0604020202020204" pitchFamily="34" charset="0"/>
                <a:cs typeface="Arial" panose="020B0604020202020204" pitchFamily="34" charset="0"/>
              </a:rPr>
              <a:t> </a:t>
            </a:r>
            <a:r>
              <a:rPr lang="en-GB" sz="1200" dirty="0" err="1">
                <a:solidFill>
                  <a:schemeClr val="bg1"/>
                </a:solidFill>
                <a:latin typeface="Arial" panose="020B0604020202020204" pitchFamily="34" charset="0"/>
                <a:cs typeface="Arial" panose="020B0604020202020204" pitchFamily="34" charset="0"/>
              </a:rPr>
              <a:t>ysgol</a:t>
            </a:r>
            <a:r>
              <a:rPr lang="en-GB" sz="1200" dirty="0">
                <a:solidFill>
                  <a:schemeClr val="bg1"/>
                </a:solidFill>
                <a:latin typeface="Arial" panose="020B0604020202020204" pitchFamily="34" charset="0"/>
                <a:cs typeface="Arial" panose="020B0604020202020204" pitchFamily="34" charset="0"/>
              </a:rPr>
              <a:t> neu </a:t>
            </a:r>
            <a:r>
              <a:rPr lang="en-GB" sz="1200" dirty="0" err="1">
                <a:solidFill>
                  <a:schemeClr val="bg1"/>
                </a:solidFill>
                <a:latin typeface="Arial" panose="020B0604020202020204" pitchFamily="34" charset="0"/>
                <a:cs typeface="Arial" panose="020B0604020202020204" pitchFamily="34" charset="0"/>
              </a:rPr>
              <a:t>coleg</a:t>
            </a:r>
            <a:r>
              <a:rPr lang="en-GB" sz="1200" dirty="0">
                <a:solidFill>
                  <a:schemeClr val="bg1"/>
                </a:solidFill>
                <a:latin typeface="Arial" panose="020B0604020202020204" pitchFamily="34" charset="0"/>
                <a:cs typeface="Arial" panose="020B0604020202020204" pitchFamily="34" charset="0"/>
              </a:rPr>
              <a:t> </a:t>
            </a:r>
            <a:r>
              <a:rPr lang="en-GB" sz="1200" dirty="0" err="1">
                <a:solidFill>
                  <a:schemeClr val="bg1"/>
                </a:solidFill>
                <a:latin typeface="Arial" panose="020B0604020202020204" pitchFamily="34" charset="0"/>
                <a:cs typeface="Arial" panose="020B0604020202020204" pitchFamily="34" charset="0"/>
              </a:rPr>
              <a:t>i’r</a:t>
            </a:r>
            <a:r>
              <a:rPr lang="en-GB" sz="1200" dirty="0">
                <a:solidFill>
                  <a:schemeClr val="bg1"/>
                </a:solidFill>
                <a:latin typeface="Arial" panose="020B0604020202020204" pitchFamily="34" charset="0"/>
                <a:cs typeface="Arial" panose="020B0604020202020204" pitchFamily="34" charset="0"/>
              </a:rPr>
              <a:t> </a:t>
            </a:r>
            <a:r>
              <a:rPr lang="en-GB" sz="1200" dirty="0" err="1">
                <a:solidFill>
                  <a:schemeClr val="bg1"/>
                </a:solidFill>
                <a:latin typeface="Arial" panose="020B0604020202020204" pitchFamily="34" charset="0"/>
                <a:cs typeface="Arial" panose="020B0604020202020204" pitchFamily="34" charset="0"/>
              </a:rPr>
              <a:t>cefnidr</a:t>
            </a:r>
            <a:r>
              <a:rPr lang="en-GB" sz="1200" dirty="0">
                <a:solidFill>
                  <a:schemeClr val="bg1"/>
                </a:solidFill>
                <a:latin typeface="Arial" panose="020B0604020202020204" pitchFamily="34" charset="0"/>
                <a:cs typeface="Arial" panose="020B0604020202020204" pitchFamily="34" charset="0"/>
              </a:rPr>
              <a:t>. </a:t>
            </a:r>
          </a:p>
          <a:p>
            <a:endParaRPr lang="en-US" sz="1500" dirty="0">
              <a:solidFill>
                <a:schemeClr val="bg1"/>
              </a:solidFill>
              <a:latin typeface="Arial" panose="020B0604020202020204" pitchFamily="34" charset="0"/>
              <a:cs typeface="Arial" panose="020B0604020202020204" pitchFamily="34" charset="0"/>
            </a:endParaRPr>
          </a:p>
          <a:p>
            <a:r>
              <a:rPr lang="en-US" sz="1600" b="1" dirty="0">
                <a:solidFill>
                  <a:schemeClr val="bg1"/>
                </a:solidFill>
                <a:latin typeface="Arial" panose="020B0604020202020204" pitchFamily="34" charset="0"/>
                <a:cs typeface="Arial" panose="020B0604020202020204" pitchFamily="34" charset="0"/>
              </a:rPr>
              <a:t>Stonewall</a:t>
            </a:r>
            <a:endParaRPr lang="en-US" sz="1200" b="1" dirty="0">
              <a:solidFill>
                <a:schemeClr val="bg1"/>
              </a:solidFill>
              <a:latin typeface="Arial" panose="020B0604020202020204" pitchFamily="34" charset="0"/>
              <a:cs typeface="Arial" panose="020B0604020202020204" pitchFamily="34" charset="0"/>
            </a:endParaRPr>
          </a:p>
          <a:p>
            <a:r>
              <a:rPr lang="en-GB" sz="1200" dirty="0" err="1">
                <a:solidFill>
                  <a:schemeClr val="bg1"/>
                </a:solidFill>
                <a:latin typeface="Arial" panose="020B0604020202020204" pitchFamily="34" charset="0"/>
                <a:cs typeface="Arial" panose="020B0604020202020204" pitchFamily="34" charset="0"/>
              </a:rPr>
              <a:t>Mae’r</a:t>
            </a:r>
            <a:r>
              <a:rPr lang="en-GB" sz="1200" dirty="0">
                <a:solidFill>
                  <a:schemeClr val="bg1"/>
                </a:solidFill>
                <a:latin typeface="Arial" panose="020B0604020202020204" pitchFamily="34" charset="0"/>
                <a:cs typeface="Arial" panose="020B0604020202020204" pitchFamily="34" charset="0"/>
              </a:rPr>
              <a:t> </a:t>
            </a:r>
            <a:r>
              <a:rPr lang="en-GB" sz="1200" dirty="0" err="1">
                <a:solidFill>
                  <a:schemeClr val="bg1"/>
                </a:solidFill>
                <a:latin typeface="Arial" panose="020B0604020202020204" pitchFamily="34" charset="0"/>
                <a:cs typeface="Arial" panose="020B0604020202020204" pitchFamily="34" charset="0"/>
              </a:rPr>
              <a:t>adnodd</a:t>
            </a:r>
            <a:r>
              <a:rPr lang="en-GB" sz="1200" dirty="0">
                <a:solidFill>
                  <a:schemeClr val="bg1"/>
                </a:solidFill>
                <a:latin typeface="Arial" panose="020B0604020202020204" pitchFamily="34" charset="0"/>
                <a:cs typeface="Arial" panose="020B0604020202020204" pitchFamily="34" charset="0"/>
              </a:rPr>
              <a:t> </a:t>
            </a:r>
            <a:r>
              <a:rPr lang="en-GB" sz="1200" dirty="0" err="1">
                <a:solidFill>
                  <a:schemeClr val="bg1"/>
                </a:solidFill>
                <a:latin typeface="Arial" panose="020B0604020202020204" pitchFamily="34" charset="0"/>
                <a:cs typeface="Arial" panose="020B0604020202020204" pitchFamily="34" charset="0"/>
              </a:rPr>
              <a:t>yma</a:t>
            </a:r>
            <a:r>
              <a:rPr lang="en-GB" sz="1200" dirty="0">
                <a:solidFill>
                  <a:schemeClr val="bg1"/>
                </a:solidFill>
                <a:latin typeface="Arial" panose="020B0604020202020204" pitchFamily="34" charset="0"/>
                <a:cs typeface="Arial" panose="020B0604020202020204" pitchFamily="34" charset="0"/>
              </a:rPr>
              <a:t> </a:t>
            </a:r>
            <a:r>
              <a:rPr lang="en-GB" sz="1200" dirty="0" err="1">
                <a:solidFill>
                  <a:schemeClr val="bg1"/>
                </a:solidFill>
                <a:latin typeface="Arial" panose="020B0604020202020204" pitchFamily="34" charset="0"/>
                <a:cs typeface="Arial" panose="020B0604020202020204" pitchFamily="34" charset="0"/>
              </a:rPr>
              <a:t>wedi</a:t>
            </a:r>
            <a:r>
              <a:rPr lang="en-GB" sz="1200" dirty="0">
                <a:solidFill>
                  <a:schemeClr val="bg1"/>
                </a:solidFill>
                <a:latin typeface="Arial" panose="020B0604020202020204" pitchFamily="34" charset="0"/>
                <a:cs typeface="Arial" panose="020B0604020202020204" pitchFamily="34" charset="0"/>
              </a:rPr>
              <a:t> </a:t>
            </a:r>
            <a:r>
              <a:rPr lang="en-GB" sz="1200" dirty="0" err="1">
                <a:solidFill>
                  <a:schemeClr val="bg1"/>
                </a:solidFill>
                <a:latin typeface="Arial" panose="020B0604020202020204" pitchFamily="34" charset="0"/>
                <a:cs typeface="Arial" panose="020B0604020202020204" pitchFamily="34" charset="0"/>
              </a:rPr>
              <a:t>ei</a:t>
            </a:r>
            <a:r>
              <a:rPr lang="en-GB" sz="1200" dirty="0">
                <a:solidFill>
                  <a:schemeClr val="bg1"/>
                </a:solidFill>
                <a:latin typeface="Arial" panose="020B0604020202020204" pitchFamily="34" charset="0"/>
                <a:cs typeface="Arial" panose="020B0604020202020204" pitchFamily="34" charset="0"/>
              </a:rPr>
              <a:t> </a:t>
            </a:r>
            <a:r>
              <a:rPr lang="en-GB" sz="1200" dirty="0" err="1">
                <a:solidFill>
                  <a:schemeClr val="bg1"/>
                </a:solidFill>
                <a:latin typeface="Arial" panose="020B0604020202020204" pitchFamily="34" charset="0"/>
                <a:cs typeface="Arial" panose="020B0604020202020204" pitchFamily="34" charset="0"/>
              </a:rPr>
              <a:t>gynhyrchu</a:t>
            </a:r>
            <a:r>
              <a:rPr lang="en-GB" sz="1200" dirty="0">
                <a:solidFill>
                  <a:schemeClr val="bg1"/>
                </a:solidFill>
                <a:latin typeface="Arial" panose="020B0604020202020204" pitchFamily="34" charset="0"/>
                <a:cs typeface="Arial" panose="020B0604020202020204" pitchFamily="34" charset="0"/>
              </a:rPr>
              <a:t> </a:t>
            </a:r>
            <a:r>
              <a:rPr lang="en-GB" sz="1200" dirty="0" err="1">
                <a:solidFill>
                  <a:schemeClr val="bg1"/>
                </a:solidFill>
                <a:latin typeface="Arial" panose="020B0604020202020204" pitchFamily="34" charset="0"/>
                <a:cs typeface="Arial" panose="020B0604020202020204" pitchFamily="34" charset="0"/>
              </a:rPr>
              <a:t>gan</a:t>
            </a:r>
            <a:r>
              <a:rPr lang="en-GB" sz="1200" dirty="0">
                <a:solidFill>
                  <a:schemeClr val="bg1"/>
                </a:solidFill>
                <a:latin typeface="Arial" panose="020B0604020202020204" pitchFamily="34" charset="0"/>
                <a:cs typeface="Arial" panose="020B0604020202020204" pitchFamily="34" charset="0"/>
              </a:rPr>
              <a:t> Stonewall, </a:t>
            </a:r>
            <a:r>
              <a:rPr lang="en-GB" sz="1200" dirty="0" err="1">
                <a:solidFill>
                  <a:schemeClr val="bg1"/>
                </a:solidFill>
                <a:latin typeface="Arial" panose="020B0604020202020204" pitchFamily="34" charset="0"/>
                <a:cs typeface="Arial" panose="020B0604020202020204" pitchFamily="34" charset="0"/>
              </a:rPr>
              <a:t>elusen</a:t>
            </a:r>
            <a:r>
              <a:rPr lang="en-GB" sz="1200" dirty="0">
                <a:solidFill>
                  <a:schemeClr val="bg1"/>
                </a:solidFill>
                <a:latin typeface="Arial" panose="020B0604020202020204" pitchFamily="34" charset="0"/>
                <a:cs typeface="Arial" panose="020B0604020202020204" pitchFamily="34" charset="0"/>
              </a:rPr>
              <a:t> </a:t>
            </a:r>
            <a:r>
              <a:rPr lang="en-GB" sz="1200" dirty="0" err="1">
                <a:solidFill>
                  <a:schemeClr val="bg1"/>
                </a:solidFill>
                <a:latin typeface="Arial" panose="020B0604020202020204" pitchFamily="34" charset="0"/>
                <a:cs typeface="Arial" panose="020B0604020202020204" pitchFamily="34" charset="0"/>
              </a:rPr>
              <a:t>sydd</a:t>
            </a:r>
            <a:r>
              <a:rPr lang="en-GB" sz="1200" dirty="0">
                <a:solidFill>
                  <a:schemeClr val="bg1"/>
                </a:solidFill>
                <a:latin typeface="Arial" panose="020B0604020202020204" pitchFamily="34" charset="0"/>
                <a:cs typeface="Arial" panose="020B0604020202020204" pitchFamily="34" charset="0"/>
              </a:rPr>
              <a:t> </a:t>
            </a:r>
            <a:r>
              <a:rPr lang="en-GB" sz="1200" dirty="0" err="1">
                <a:solidFill>
                  <a:schemeClr val="bg1"/>
                </a:solidFill>
                <a:latin typeface="Arial" panose="020B0604020202020204" pitchFamily="34" charset="0"/>
                <a:cs typeface="Arial" panose="020B0604020202020204" pitchFamily="34" charset="0"/>
              </a:rPr>
              <a:t>wedi</a:t>
            </a:r>
            <a:r>
              <a:rPr lang="en-GB" sz="1200" dirty="0">
                <a:solidFill>
                  <a:schemeClr val="bg1"/>
                </a:solidFill>
                <a:latin typeface="Arial" panose="020B0604020202020204" pitchFamily="34" charset="0"/>
                <a:cs typeface="Arial" panose="020B0604020202020204" pitchFamily="34" charset="0"/>
              </a:rPr>
              <a:t> </a:t>
            </a:r>
            <a:r>
              <a:rPr lang="en-GB" sz="1200" dirty="0" err="1">
                <a:solidFill>
                  <a:schemeClr val="bg1"/>
                </a:solidFill>
                <a:latin typeface="Arial" panose="020B0604020202020204" pitchFamily="34" charset="0"/>
                <a:cs typeface="Arial" panose="020B0604020202020204" pitchFamily="34" charset="0"/>
              </a:rPr>
              <a:t>ei</a:t>
            </a:r>
            <a:r>
              <a:rPr lang="en-GB" sz="1200" dirty="0">
                <a:solidFill>
                  <a:schemeClr val="bg1"/>
                </a:solidFill>
                <a:latin typeface="Arial" panose="020B0604020202020204" pitchFamily="34" charset="0"/>
                <a:cs typeface="Arial" panose="020B0604020202020204" pitchFamily="34" charset="0"/>
              </a:rPr>
              <a:t> </a:t>
            </a:r>
            <a:r>
              <a:rPr lang="en-GB" sz="1200" dirty="0" err="1">
                <a:solidFill>
                  <a:schemeClr val="bg1"/>
                </a:solidFill>
                <a:latin typeface="Arial" panose="020B0604020202020204" pitchFamily="34" charset="0"/>
                <a:cs typeface="Arial" panose="020B0604020202020204" pitchFamily="34" charset="0"/>
              </a:rPr>
              <a:t>leoli</a:t>
            </a:r>
            <a:r>
              <a:rPr lang="en-GB" sz="1200" dirty="0">
                <a:solidFill>
                  <a:schemeClr val="bg1"/>
                </a:solidFill>
                <a:latin typeface="Arial" panose="020B0604020202020204" pitchFamily="34" charset="0"/>
                <a:cs typeface="Arial" panose="020B0604020202020204" pitchFamily="34" charset="0"/>
              </a:rPr>
              <a:t> </a:t>
            </a:r>
            <a:r>
              <a:rPr lang="en-GB" sz="1200" dirty="0" err="1">
                <a:solidFill>
                  <a:schemeClr val="bg1"/>
                </a:solidFill>
                <a:latin typeface="Arial" panose="020B0604020202020204" pitchFamily="34" charset="0"/>
                <a:cs typeface="Arial" panose="020B0604020202020204" pitchFamily="34" charset="0"/>
              </a:rPr>
              <a:t>yn</a:t>
            </a:r>
            <a:r>
              <a:rPr lang="en-GB" sz="1200" dirty="0">
                <a:solidFill>
                  <a:schemeClr val="bg1"/>
                </a:solidFill>
                <a:latin typeface="Arial" panose="020B0604020202020204" pitchFamily="34" charset="0"/>
                <a:cs typeface="Arial" panose="020B0604020202020204" pitchFamily="34" charset="0"/>
              </a:rPr>
              <a:t> y DU ac </a:t>
            </a:r>
            <a:r>
              <a:rPr lang="en-GB" sz="1200" dirty="0" err="1">
                <a:solidFill>
                  <a:schemeClr val="bg1"/>
                </a:solidFill>
                <a:latin typeface="Arial" panose="020B0604020202020204" pitchFamily="34" charset="0"/>
                <a:cs typeface="Arial" panose="020B0604020202020204" pitchFamily="34" charset="0"/>
              </a:rPr>
              <a:t>sy’n</a:t>
            </a:r>
            <a:r>
              <a:rPr lang="en-GB" sz="1200" dirty="0">
                <a:solidFill>
                  <a:schemeClr val="bg1"/>
                </a:solidFill>
                <a:latin typeface="Arial" panose="020B0604020202020204" pitchFamily="34" charset="0"/>
                <a:cs typeface="Arial" panose="020B0604020202020204" pitchFamily="34" charset="0"/>
              </a:rPr>
              <a:t> </a:t>
            </a:r>
            <a:r>
              <a:rPr lang="en-GB" sz="1200" dirty="0" err="1">
                <a:solidFill>
                  <a:schemeClr val="bg1"/>
                </a:solidFill>
                <a:latin typeface="Arial" panose="020B0604020202020204" pitchFamily="34" charset="0"/>
                <a:cs typeface="Arial" panose="020B0604020202020204" pitchFamily="34" charset="0"/>
              </a:rPr>
              <a:t>sefyll</a:t>
            </a:r>
            <a:r>
              <a:rPr lang="en-GB" sz="1200" dirty="0">
                <a:solidFill>
                  <a:schemeClr val="bg1"/>
                </a:solidFill>
                <a:latin typeface="Arial" panose="020B0604020202020204" pitchFamily="34" charset="0"/>
                <a:cs typeface="Arial" panose="020B0604020202020204" pitchFamily="34" charset="0"/>
              </a:rPr>
              <a:t> </a:t>
            </a:r>
            <a:r>
              <a:rPr lang="en-GB" sz="1200" dirty="0" err="1">
                <a:solidFill>
                  <a:schemeClr val="bg1"/>
                </a:solidFill>
                <a:latin typeface="Arial" panose="020B0604020202020204" pitchFamily="34" charset="0"/>
                <a:cs typeface="Arial" panose="020B0604020202020204" pitchFamily="34" charset="0"/>
              </a:rPr>
              <a:t>dros</a:t>
            </a:r>
            <a:r>
              <a:rPr lang="en-GB" sz="1200" dirty="0">
                <a:solidFill>
                  <a:schemeClr val="bg1"/>
                </a:solidFill>
                <a:latin typeface="Arial" panose="020B0604020202020204" pitchFamily="34" charset="0"/>
                <a:cs typeface="Arial" panose="020B0604020202020204" pitchFamily="34" charset="0"/>
              </a:rPr>
              <a:t> </a:t>
            </a:r>
            <a:r>
              <a:rPr lang="en-GB" sz="1200" dirty="0" err="1">
                <a:solidFill>
                  <a:schemeClr val="bg1"/>
                </a:solidFill>
                <a:latin typeface="Arial" panose="020B0604020202020204" pitchFamily="34" charset="0"/>
                <a:cs typeface="Arial" panose="020B0604020202020204" pitchFamily="34" charset="0"/>
              </a:rPr>
              <a:t>rhyddid</a:t>
            </a:r>
            <a:r>
              <a:rPr lang="en-GB" sz="1200" dirty="0">
                <a:solidFill>
                  <a:schemeClr val="bg1"/>
                </a:solidFill>
                <a:latin typeface="Arial" panose="020B0604020202020204" pitchFamily="34" charset="0"/>
                <a:cs typeface="Arial" panose="020B0604020202020204" pitchFamily="34" charset="0"/>
              </a:rPr>
              <a:t>, </a:t>
            </a:r>
            <a:r>
              <a:rPr lang="en-GB" sz="1200" dirty="0" err="1">
                <a:solidFill>
                  <a:schemeClr val="bg1"/>
                </a:solidFill>
                <a:latin typeface="Arial" panose="020B0604020202020204" pitchFamily="34" charset="0"/>
                <a:cs typeface="Arial" panose="020B0604020202020204" pitchFamily="34" charset="0"/>
              </a:rPr>
              <a:t>ecwiti</a:t>
            </a:r>
            <a:r>
              <a:rPr lang="en-GB" sz="1200" dirty="0">
                <a:solidFill>
                  <a:schemeClr val="bg1"/>
                </a:solidFill>
                <a:latin typeface="Arial" panose="020B0604020202020204" pitchFamily="34" charset="0"/>
                <a:cs typeface="Arial" panose="020B0604020202020204" pitchFamily="34" charset="0"/>
              </a:rPr>
              <a:t>, a </a:t>
            </a:r>
            <a:r>
              <a:rPr lang="en-GB" sz="1200" dirty="0" err="1">
                <a:solidFill>
                  <a:schemeClr val="bg1"/>
                </a:solidFill>
                <a:latin typeface="Arial" panose="020B0604020202020204" pitchFamily="34" charset="0"/>
                <a:cs typeface="Arial" panose="020B0604020202020204" pitchFamily="34" charset="0"/>
              </a:rPr>
              <a:t>potensial</a:t>
            </a:r>
            <a:r>
              <a:rPr lang="en-GB" sz="1200" dirty="0">
                <a:solidFill>
                  <a:schemeClr val="bg1"/>
                </a:solidFill>
                <a:latin typeface="Arial" panose="020B0604020202020204" pitchFamily="34" charset="0"/>
                <a:cs typeface="Arial" panose="020B0604020202020204" pitchFamily="34" charset="0"/>
              </a:rPr>
              <a:t> </a:t>
            </a:r>
            <a:r>
              <a:rPr lang="en-GB" sz="1200" dirty="0" err="1">
                <a:solidFill>
                  <a:schemeClr val="bg1"/>
                </a:solidFill>
                <a:latin typeface="Arial" panose="020B0604020202020204" pitchFamily="34" charset="0"/>
                <a:cs typeface="Arial" panose="020B0604020202020204" pitchFamily="34" charset="0"/>
              </a:rPr>
              <a:t>pob</a:t>
            </a:r>
            <a:r>
              <a:rPr lang="en-GB" sz="1200" dirty="0">
                <a:solidFill>
                  <a:schemeClr val="bg1"/>
                </a:solidFill>
                <a:latin typeface="Arial" panose="020B0604020202020204" pitchFamily="34" charset="0"/>
                <a:cs typeface="Arial" panose="020B0604020202020204" pitchFamily="34" charset="0"/>
              </a:rPr>
              <a:t> person </a:t>
            </a:r>
            <a:r>
              <a:rPr lang="en-GB" sz="1200" dirty="0" err="1">
                <a:solidFill>
                  <a:schemeClr val="bg1"/>
                </a:solidFill>
                <a:latin typeface="Arial" panose="020B0604020202020204" pitchFamily="34" charset="0"/>
                <a:cs typeface="Arial" panose="020B0604020202020204" pitchFamily="34" charset="0"/>
              </a:rPr>
              <a:t>lesbiaidd</a:t>
            </a:r>
            <a:r>
              <a:rPr lang="en-GB" sz="1200" dirty="0">
                <a:solidFill>
                  <a:schemeClr val="bg1"/>
                </a:solidFill>
                <a:latin typeface="Arial" panose="020B0604020202020204" pitchFamily="34" charset="0"/>
                <a:cs typeface="Arial" panose="020B0604020202020204" pitchFamily="34" charset="0"/>
              </a:rPr>
              <a:t>, </a:t>
            </a:r>
            <a:r>
              <a:rPr lang="en-GB" sz="1200" dirty="0" err="1">
                <a:solidFill>
                  <a:schemeClr val="bg1"/>
                </a:solidFill>
                <a:latin typeface="Arial" panose="020B0604020202020204" pitchFamily="34" charset="0"/>
                <a:cs typeface="Arial" panose="020B0604020202020204" pitchFamily="34" charset="0"/>
              </a:rPr>
              <a:t>hoyw</a:t>
            </a:r>
            <a:r>
              <a:rPr lang="en-GB" sz="1200" dirty="0">
                <a:solidFill>
                  <a:schemeClr val="bg1"/>
                </a:solidFill>
                <a:latin typeface="Arial" panose="020B0604020202020204" pitchFamily="34" charset="0"/>
                <a:cs typeface="Arial" panose="020B0604020202020204" pitchFamily="34" charset="0"/>
              </a:rPr>
              <a:t>, </a:t>
            </a:r>
            <a:r>
              <a:rPr lang="en-GB" sz="1200" dirty="0" err="1">
                <a:solidFill>
                  <a:schemeClr val="bg1"/>
                </a:solidFill>
                <a:latin typeface="Arial" panose="020B0604020202020204" pitchFamily="34" charset="0"/>
                <a:cs typeface="Arial" panose="020B0604020202020204" pitchFamily="34" charset="0"/>
              </a:rPr>
              <a:t>deurhywiol</a:t>
            </a:r>
            <a:r>
              <a:rPr lang="en-GB" sz="1200" dirty="0">
                <a:solidFill>
                  <a:schemeClr val="bg1"/>
                </a:solidFill>
                <a:latin typeface="Arial" panose="020B0604020202020204" pitchFamily="34" charset="0"/>
                <a:cs typeface="Arial" panose="020B0604020202020204" pitchFamily="34" charset="0"/>
              </a:rPr>
              <a:t>, </a:t>
            </a:r>
            <a:r>
              <a:rPr lang="en-GB" sz="1200" dirty="0" err="1">
                <a:solidFill>
                  <a:schemeClr val="bg1"/>
                </a:solidFill>
                <a:latin typeface="Arial" panose="020B0604020202020204" pitchFamily="34" charset="0"/>
                <a:cs typeface="Arial" panose="020B0604020202020204" pitchFamily="34" charset="0"/>
              </a:rPr>
              <a:t>traws</a:t>
            </a:r>
            <a:r>
              <a:rPr lang="en-GB" sz="1200" dirty="0">
                <a:solidFill>
                  <a:schemeClr val="bg1"/>
                </a:solidFill>
                <a:latin typeface="Arial" panose="020B0604020202020204" pitchFamily="34" charset="0"/>
                <a:cs typeface="Arial" panose="020B0604020202020204" pitchFamily="34" charset="0"/>
              </a:rPr>
              <a:t>, </a:t>
            </a:r>
            <a:r>
              <a:rPr lang="en-GB" sz="1200" dirty="0" err="1">
                <a:solidFill>
                  <a:schemeClr val="bg1"/>
                </a:solidFill>
                <a:latin typeface="Arial" panose="020B0604020202020204" pitchFamily="34" charset="0"/>
                <a:cs typeface="Arial" panose="020B0604020202020204" pitchFamily="34" charset="0"/>
              </a:rPr>
              <a:t>cwîar</a:t>
            </a:r>
            <a:r>
              <a:rPr lang="en-GB" sz="1200" dirty="0">
                <a:solidFill>
                  <a:schemeClr val="bg1"/>
                </a:solidFill>
                <a:latin typeface="Arial" panose="020B0604020202020204" pitchFamily="34" charset="0"/>
                <a:cs typeface="Arial" panose="020B0604020202020204" pitchFamily="34" charset="0"/>
              </a:rPr>
              <a:t>, </a:t>
            </a:r>
            <a:r>
              <a:rPr lang="en-GB" sz="1200" dirty="0" err="1">
                <a:solidFill>
                  <a:schemeClr val="bg1"/>
                </a:solidFill>
                <a:latin typeface="Arial" panose="020B0604020202020204" pitchFamily="34" charset="0"/>
                <a:cs typeface="Arial" panose="020B0604020202020204" pitchFamily="34" charset="0"/>
              </a:rPr>
              <a:t>cwestiynu</a:t>
            </a:r>
            <a:r>
              <a:rPr lang="en-GB" sz="1200" dirty="0">
                <a:solidFill>
                  <a:schemeClr val="bg1"/>
                </a:solidFill>
                <a:latin typeface="Arial" panose="020B0604020202020204" pitchFamily="34" charset="0"/>
                <a:cs typeface="Arial" panose="020B0604020202020204" pitchFamily="34" charset="0"/>
              </a:rPr>
              <a:t> ac ace (LHDT+).</a:t>
            </a:r>
          </a:p>
          <a:p>
            <a:endParaRPr lang="en-GB" sz="1200" dirty="0">
              <a:solidFill>
                <a:schemeClr val="bg1"/>
              </a:solidFill>
              <a:latin typeface="Arial" panose="020B0604020202020204" pitchFamily="34" charset="0"/>
              <a:cs typeface="Arial" panose="020B0604020202020204" pitchFamily="34" charset="0"/>
            </a:endParaRPr>
          </a:p>
          <a:p>
            <a:r>
              <a:rPr lang="en-GB" sz="1200" dirty="0" err="1">
                <a:solidFill>
                  <a:schemeClr val="bg1"/>
                </a:solidFill>
                <a:latin typeface="Arial" panose="020B0604020202020204" pitchFamily="34" charset="0"/>
                <a:cs typeface="Arial" panose="020B0604020202020204" pitchFamily="34" charset="0"/>
              </a:rPr>
              <a:t>Yn</a:t>
            </a:r>
            <a:r>
              <a:rPr lang="en-GB" sz="1200" dirty="0">
                <a:solidFill>
                  <a:schemeClr val="bg1"/>
                </a:solidFill>
                <a:latin typeface="Arial" panose="020B0604020202020204" pitchFamily="34" charset="0"/>
                <a:cs typeface="Arial" panose="020B0604020202020204" pitchFamily="34" charset="0"/>
              </a:rPr>
              <a:t> Stonewall, </a:t>
            </a:r>
            <a:r>
              <a:rPr lang="en-GB" sz="1200" dirty="0" err="1">
                <a:solidFill>
                  <a:schemeClr val="bg1"/>
                </a:solidFill>
                <a:latin typeface="Arial" panose="020B0604020202020204" pitchFamily="34" charset="0"/>
                <a:cs typeface="Arial" panose="020B0604020202020204" pitchFamily="34" charset="0"/>
              </a:rPr>
              <a:t>dychmygwn</a:t>
            </a:r>
            <a:r>
              <a:rPr lang="en-GB" sz="1200" dirty="0">
                <a:solidFill>
                  <a:schemeClr val="bg1"/>
                </a:solidFill>
                <a:latin typeface="Arial" panose="020B0604020202020204" pitchFamily="34" charset="0"/>
                <a:cs typeface="Arial" panose="020B0604020202020204" pitchFamily="34" charset="0"/>
              </a:rPr>
              <a:t> </a:t>
            </a:r>
            <a:r>
              <a:rPr lang="en-GB" sz="1200" dirty="0" err="1">
                <a:solidFill>
                  <a:schemeClr val="bg1"/>
                </a:solidFill>
                <a:latin typeface="Arial" panose="020B0604020202020204" pitchFamily="34" charset="0"/>
                <a:cs typeface="Arial" panose="020B0604020202020204" pitchFamily="34" charset="0"/>
              </a:rPr>
              <a:t>byd</a:t>
            </a:r>
            <a:r>
              <a:rPr lang="en-GB" sz="1200" dirty="0">
                <a:solidFill>
                  <a:schemeClr val="bg1"/>
                </a:solidFill>
                <a:latin typeface="Arial" panose="020B0604020202020204" pitchFamily="34" charset="0"/>
                <a:cs typeface="Arial" panose="020B0604020202020204" pitchFamily="34" charset="0"/>
              </a:rPr>
              <a:t> </a:t>
            </a:r>
            <a:r>
              <a:rPr lang="en-GB" sz="1200" dirty="0" err="1">
                <a:solidFill>
                  <a:schemeClr val="bg1"/>
                </a:solidFill>
                <a:latin typeface="Arial" panose="020B0604020202020204" pitchFamily="34" charset="0"/>
                <a:cs typeface="Arial" panose="020B0604020202020204" pitchFamily="34" charset="0"/>
              </a:rPr>
              <a:t>ble</a:t>
            </a:r>
            <a:r>
              <a:rPr lang="en-GB" sz="1200" dirty="0">
                <a:solidFill>
                  <a:schemeClr val="bg1"/>
                </a:solidFill>
                <a:latin typeface="Arial" panose="020B0604020202020204" pitchFamily="34" charset="0"/>
                <a:cs typeface="Arial" panose="020B0604020202020204" pitchFamily="34" charset="0"/>
              </a:rPr>
              <a:t> all </a:t>
            </a:r>
            <a:r>
              <a:rPr lang="en-GB" sz="1200" dirty="0" err="1">
                <a:solidFill>
                  <a:schemeClr val="bg1"/>
                </a:solidFill>
                <a:latin typeface="Arial" panose="020B0604020202020204" pitchFamily="34" charset="0"/>
                <a:cs typeface="Arial" panose="020B0604020202020204" pitchFamily="34" charset="0"/>
              </a:rPr>
              <a:t>pobl</a:t>
            </a:r>
            <a:r>
              <a:rPr lang="en-GB" sz="1200" dirty="0">
                <a:solidFill>
                  <a:schemeClr val="bg1"/>
                </a:solidFill>
                <a:latin typeface="Arial" panose="020B0604020202020204" pitchFamily="34" charset="0"/>
                <a:cs typeface="Arial" panose="020B0604020202020204" pitchFamily="34" charset="0"/>
              </a:rPr>
              <a:t> LHDTC+ </a:t>
            </a:r>
            <a:r>
              <a:rPr lang="en-GB" sz="1200" dirty="0" err="1">
                <a:solidFill>
                  <a:schemeClr val="bg1"/>
                </a:solidFill>
                <a:latin typeface="Arial" panose="020B0604020202020204" pitchFamily="34" charset="0"/>
                <a:cs typeface="Arial" panose="020B0604020202020204" pitchFamily="34" charset="0"/>
              </a:rPr>
              <a:t>ym</a:t>
            </a:r>
            <a:r>
              <a:rPr lang="en-GB" sz="1200" dirty="0">
                <a:solidFill>
                  <a:schemeClr val="bg1"/>
                </a:solidFill>
                <a:latin typeface="Arial" panose="020B0604020202020204" pitchFamily="34" charset="0"/>
                <a:cs typeface="Arial" panose="020B0604020202020204" pitchFamily="34" charset="0"/>
              </a:rPr>
              <a:t> </a:t>
            </a:r>
            <a:r>
              <a:rPr lang="en-GB" sz="1200" dirty="0" err="1">
                <a:solidFill>
                  <a:schemeClr val="bg1"/>
                </a:solidFill>
                <a:latin typeface="Arial" panose="020B0604020202020204" pitchFamily="34" charset="0"/>
                <a:cs typeface="Arial" panose="020B0604020202020204" pitchFamily="34" charset="0"/>
              </a:rPr>
              <a:t>mhobman</a:t>
            </a:r>
            <a:r>
              <a:rPr lang="en-GB" sz="1200" dirty="0">
                <a:solidFill>
                  <a:schemeClr val="bg1"/>
                </a:solidFill>
                <a:latin typeface="Arial" panose="020B0604020202020204" pitchFamily="34" charset="0"/>
                <a:cs typeface="Arial" panose="020B0604020202020204" pitchFamily="34" charset="0"/>
              </a:rPr>
              <a:t> </a:t>
            </a:r>
            <a:r>
              <a:rPr lang="en-GB" sz="1200" dirty="0" err="1">
                <a:solidFill>
                  <a:schemeClr val="bg1"/>
                </a:solidFill>
                <a:latin typeface="Arial" panose="020B0604020202020204" pitchFamily="34" charset="0"/>
                <a:cs typeface="Arial" panose="020B0604020202020204" pitchFamily="34" charset="0"/>
              </a:rPr>
              <a:t>byw</a:t>
            </a:r>
            <a:r>
              <a:rPr lang="en-GB" sz="1200" dirty="0">
                <a:solidFill>
                  <a:schemeClr val="bg1"/>
                </a:solidFill>
                <a:latin typeface="Arial" panose="020B0604020202020204" pitchFamily="34" charset="0"/>
                <a:cs typeface="Arial" panose="020B0604020202020204" pitchFamily="34" charset="0"/>
              </a:rPr>
              <a:t> </a:t>
            </a:r>
            <a:r>
              <a:rPr lang="en-GB" sz="1200" dirty="0" err="1">
                <a:solidFill>
                  <a:schemeClr val="bg1"/>
                </a:solidFill>
                <a:latin typeface="Arial" panose="020B0604020202020204" pitchFamily="34" charset="0"/>
                <a:cs typeface="Arial" panose="020B0604020202020204" pitchFamily="34" charset="0"/>
              </a:rPr>
              <a:t>bywydau</a:t>
            </a:r>
            <a:r>
              <a:rPr lang="en-GB" sz="1200" dirty="0">
                <a:solidFill>
                  <a:schemeClr val="bg1"/>
                </a:solidFill>
                <a:latin typeface="Arial" panose="020B0604020202020204" pitchFamily="34" charset="0"/>
                <a:cs typeface="Arial" panose="020B0604020202020204" pitchFamily="34" charset="0"/>
              </a:rPr>
              <a:t> </a:t>
            </a:r>
            <a:r>
              <a:rPr lang="en-GB" sz="1200" dirty="0" err="1">
                <a:solidFill>
                  <a:schemeClr val="bg1"/>
                </a:solidFill>
                <a:latin typeface="Arial" panose="020B0604020202020204" pitchFamily="34" charset="0"/>
                <a:cs typeface="Arial" panose="020B0604020202020204" pitchFamily="34" charset="0"/>
              </a:rPr>
              <a:t>llawn</a:t>
            </a:r>
            <a:r>
              <a:rPr lang="en-GB" sz="1200" dirty="0">
                <a:solidFill>
                  <a:schemeClr val="bg1"/>
                </a:solidFill>
                <a:latin typeface="Arial" panose="020B0604020202020204" pitchFamily="34" charset="0"/>
                <a:cs typeface="Arial" panose="020B0604020202020204" pitchFamily="34" charset="0"/>
              </a:rPr>
              <a:t>. </a:t>
            </a:r>
            <a:r>
              <a:rPr lang="en-GB" sz="1200" dirty="0" err="1">
                <a:solidFill>
                  <a:schemeClr val="bg1"/>
                </a:solidFill>
                <a:latin typeface="Arial" panose="020B0604020202020204" pitchFamily="34" charset="0"/>
                <a:cs typeface="Arial" panose="020B0604020202020204" pitchFamily="34" charset="0"/>
              </a:rPr>
              <a:t>Cawsom</a:t>
            </a:r>
            <a:r>
              <a:rPr lang="en-GB" sz="1200" dirty="0">
                <a:solidFill>
                  <a:schemeClr val="bg1"/>
                </a:solidFill>
                <a:latin typeface="Arial" panose="020B0604020202020204" pitchFamily="34" charset="0"/>
                <a:cs typeface="Arial" panose="020B0604020202020204" pitchFamily="34" charset="0"/>
              </a:rPr>
              <a:t> </a:t>
            </a:r>
            <a:r>
              <a:rPr lang="en-GB" sz="1200" dirty="0" err="1">
                <a:solidFill>
                  <a:schemeClr val="bg1"/>
                </a:solidFill>
                <a:latin typeface="Arial" panose="020B0604020202020204" pitchFamily="34" charset="0"/>
                <a:cs typeface="Arial" panose="020B0604020202020204" pitchFamily="34" charset="0"/>
              </a:rPr>
              <a:t>ein</a:t>
            </a:r>
            <a:r>
              <a:rPr lang="en-GB" sz="1200" dirty="0">
                <a:solidFill>
                  <a:schemeClr val="bg1"/>
                </a:solidFill>
                <a:latin typeface="Arial" panose="020B0604020202020204" pitchFamily="34" charset="0"/>
                <a:cs typeface="Arial" panose="020B0604020202020204" pitchFamily="34" charset="0"/>
              </a:rPr>
              <a:t> </a:t>
            </a:r>
            <a:r>
              <a:rPr lang="en-GB" sz="1200" dirty="0" err="1">
                <a:solidFill>
                  <a:schemeClr val="bg1"/>
                </a:solidFill>
                <a:latin typeface="Arial" panose="020B0604020202020204" pitchFamily="34" charset="0"/>
                <a:cs typeface="Arial" panose="020B0604020202020204" pitchFamily="34" charset="0"/>
              </a:rPr>
              <a:t>sefydlu</a:t>
            </a:r>
            <a:r>
              <a:rPr lang="en-GB" sz="1200" dirty="0">
                <a:solidFill>
                  <a:schemeClr val="bg1"/>
                </a:solidFill>
                <a:latin typeface="Arial" panose="020B0604020202020204" pitchFamily="34" charset="0"/>
                <a:cs typeface="Arial" panose="020B0604020202020204" pitchFamily="34" charset="0"/>
              </a:rPr>
              <a:t> </a:t>
            </a:r>
            <a:r>
              <a:rPr lang="en-GB" sz="1200" dirty="0" err="1">
                <a:solidFill>
                  <a:schemeClr val="bg1"/>
                </a:solidFill>
                <a:latin typeface="Arial" panose="020B0604020202020204" pitchFamily="34" charset="0"/>
                <a:cs typeface="Arial" panose="020B0604020202020204" pitchFamily="34" charset="0"/>
              </a:rPr>
              <a:t>yn</a:t>
            </a:r>
            <a:r>
              <a:rPr lang="en-GB" sz="1200" dirty="0">
                <a:solidFill>
                  <a:schemeClr val="bg1"/>
                </a:solidFill>
                <a:latin typeface="Arial" panose="020B0604020202020204" pitchFamily="34" charset="0"/>
                <a:cs typeface="Arial" panose="020B0604020202020204" pitchFamily="34" charset="0"/>
              </a:rPr>
              <a:t> </a:t>
            </a:r>
            <a:r>
              <a:rPr lang="en-GB" sz="1200" dirty="0" err="1">
                <a:solidFill>
                  <a:schemeClr val="bg1"/>
                </a:solidFill>
                <a:latin typeface="Arial" panose="020B0604020202020204" pitchFamily="34" charset="0"/>
                <a:cs typeface="Arial" panose="020B0604020202020204" pitchFamily="34" charset="0"/>
              </a:rPr>
              <a:t>Llundain</a:t>
            </a:r>
            <a:r>
              <a:rPr lang="en-GB" sz="1200" dirty="0">
                <a:solidFill>
                  <a:schemeClr val="bg1"/>
                </a:solidFill>
                <a:latin typeface="Arial" panose="020B0604020202020204" pitchFamily="34" charset="0"/>
                <a:cs typeface="Arial" panose="020B0604020202020204" pitchFamily="34" charset="0"/>
              </a:rPr>
              <a:t> </a:t>
            </a:r>
            <a:r>
              <a:rPr lang="en-GB" sz="1200" dirty="0" err="1">
                <a:solidFill>
                  <a:schemeClr val="bg1"/>
                </a:solidFill>
                <a:latin typeface="Arial" panose="020B0604020202020204" pitchFamily="34" charset="0"/>
                <a:cs typeface="Arial" panose="020B0604020202020204" pitchFamily="34" charset="0"/>
              </a:rPr>
              <a:t>yn</a:t>
            </a:r>
            <a:r>
              <a:rPr lang="en-GB" sz="1200" dirty="0">
                <a:solidFill>
                  <a:schemeClr val="bg1"/>
                </a:solidFill>
                <a:latin typeface="Arial" panose="020B0604020202020204" pitchFamily="34" charset="0"/>
                <a:cs typeface="Arial" panose="020B0604020202020204" pitchFamily="34" charset="0"/>
              </a:rPr>
              <a:t> 1989, ac </a:t>
            </a:r>
            <a:r>
              <a:rPr lang="en-GB" sz="1200" dirty="0" err="1">
                <a:solidFill>
                  <a:schemeClr val="bg1"/>
                </a:solidFill>
                <a:latin typeface="Arial" panose="020B0604020202020204" pitchFamily="34" charset="0"/>
                <a:cs typeface="Arial" panose="020B0604020202020204" pitchFamily="34" charset="0"/>
              </a:rPr>
              <a:t>yn</a:t>
            </a:r>
            <a:r>
              <a:rPr lang="en-GB" sz="1200" dirty="0">
                <a:solidFill>
                  <a:schemeClr val="bg1"/>
                </a:solidFill>
                <a:latin typeface="Arial" panose="020B0604020202020204" pitchFamily="34" charset="0"/>
                <a:cs typeface="Arial" panose="020B0604020202020204" pitchFamily="34" charset="0"/>
              </a:rPr>
              <a:t> </a:t>
            </a:r>
            <a:r>
              <a:rPr lang="en-GB" sz="1200" dirty="0" err="1">
                <a:solidFill>
                  <a:schemeClr val="bg1"/>
                </a:solidFill>
                <a:latin typeface="Arial" panose="020B0604020202020204" pitchFamily="34" charset="0"/>
                <a:cs typeface="Arial" panose="020B0604020202020204" pitchFamily="34" charset="0"/>
              </a:rPr>
              <a:t>awr</a:t>
            </a:r>
            <a:r>
              <a:rPr lang="en-GB" sz="1200" dirty="0">
                <a:solidFill>
                  <a:schemeClr val="bg1"/>
                </a:solidFill>
                <a:latin typeface="Arial" panose="020B0604020202020204" pitchFamily="34" charset="0"/>
                <a:cs typeface="Arial" panose="020B0604020202020204" pitchFamily="34" charset="0"/>
              </a:rPr>
              <a:t> </a:t>
            </a:r>
            <a:r>
              <a:rPr lang="en-GB" sz="1200" dirty="0" err="1">
                <a:solidFill>
                  <a:schemeClr val="bg1"/>
                </a:solidFill>
                <a:latin typeface="Arial" panose="020B0604020202020204" pitchFamily="34" charset="0"/>
                <a:cs typeface="Arial" panose="020B0604020202020204" pitchFamily="34" charset="0"/>
              </a:rPr>
              <a:t>rydym</a:t>
            </a:r>
            <a:r>
              <a:rPr lang="en-GB" sz="1200" dirty="0">
                <a:solidFill>
                  <a:schemeClr val="bg1"/>
                </a:solidFill>
                <a:latin typeface="Arial" panose="020B0604020202020204" pitchFamily="34" charset="0"/>
                <a:cs typeface="Arial" panose="020B0604020202020204" pitchFamily="34" charset="0"/>
              </a:rPr>
              <a:t> </a:t>
            </a:r>
            <a:r>
              <a:rPr lang="en-GB" sz="1200" dirty="0" err="1">
                <a:solidFill>
                  <a:schemeClr val="bg1"/>
                </a:solidFill>
                <a:latin typeface="Arial" panose="020B0604020202020204" pitchFamily="34" charset="0"/>
                <a:cs typeface="Arial" panose="020B0604020202020204" pitchFamily="34" charset="0"/>
              </a:rPr>
              <a:t>yn</a:t>
            </a:r>
            <a:r>
              <a:rPr lang="en-GB" sz="1200" dirty="0">
                <a:solidFill>
                  <a:schemeClr val="bg1"/>
                </a:solidFill>
                <a:latin typeface="Arial" panose="020B0604020202020204" pitchFamily="34" charset="0"/>
                <a:cs typeface="Arial" panose="020B0604020202020204" pitchFamily="34" charset="0"/>
              </a:rPr>
              <a:t> </a:t>
            </a:r>
            <a:r>
              <a:rPr lang="en-GB" sz="1200" dirty="0" err="1">
                <a:solidFill>
                  <a:schemeClr val="bg1"/>
                </a:solidFill>
                <a:latin typeface="Arial" panose="020B0604020202020204" pitchFamily="34" charset="0"/>
                <a:cs typeface="Arial" panose="020B0604020202020204" pitchFamily="34" charset="0"/>
              </a:rPr>
              <a:t>gweithio</a:t>
            </a:r>
            <a:r>
              <a:rPr lang="en-GB" sz="1200" dirty="0">
                <a:solidFill>
                  <a:schemeClr val="bg1"/>
                </a:solidFill>
                <a:latin typeface="Arial" panose="020B0604020202020204" pitchFamily="34" charset="0"/>
                <a:cs typeface="Arial" panose="020B0604020202020204" pitchFamily="34" charset="0"/>
              </a:rPr>
              <a:t> </a:t>
            </a:r>
            <a:r>
              <a:rPr lang="en-GB" sz="1200" dirty="0" err="1">
                <a:solidFill>
                  <a:schemeClr val="bg1"/>
                </a:solidFill>
                <a:latin typeface="Arial" panose="020B0604020202020204" pitchFamily="34" charset="0"/>
                <a:cs typeface="Arial" panose="020B0604020202020204" pitchFamily="34" charset="0"/>
              </a:rPr>
              <a:t>ym</a:t>
            </a:r>
            <a:r>
              <a:rPr lang="en-GB" sz="1200" dirty="0">
                <a:solidFill>
                  <a:schemeClr val="bg1"/>
                </a:solidFill>
                <a:latin typeface="Arial" panose="020B0604020202020204" pitchFamily="34" charset="0"/>
                <a:cs typeface="Arial" panose="020B0604020202020204" pitchFamily="34" charset="0"/>
              </a:rPr>
              <a:t> </a:t>
            </a:r>
            <a:r>
              <a:rPr lang="en-GB" sz="1200" dirty="0" err="1">
                <a:solidFill>
                  <a:schemeClr val="bg1"/>
                </a:solidFill>
                <a:latin typeface="Arial" panose="020B0604020202020204" pitchFamily="34" charset="0"/>
                <a:cs typeface="Arial" panose="020B0604020202020204" pitchFamily="34" charset="0"/>
              </a:rPr>
              <a:t>mhob</a:t>
            </a:r>
            <a:r>
              <a:rPr lang="en-GB" sz="1200" dirty="0">
                <a:solidFill>
                  <a:schemeClr val="bg1"/>
                </a:solidFill>
                <a:latin typeface="Arial" panose="020B0604020202020204" pitchFamily="34" charset="0"/>
                <a:cs typeface="Arial" panose="020B0604020202020204" pitchFamily="34" charset="0"/>
              </a:rPr>
              <a:t> </a:t>
            </a:r>
            <a:r>
              <a:rPr lang="en-GB" sz="1200" dirty="0" err="1">
                <a:solidFill>
                  <a:schemeClr val="bg1"/>
                </a:solidFill>
                <a:latin typeface="Arial" panose="020B0604020202020204" pitchFamily="34" charset="0"/>
                <a:cs typeface="Arial" panose="020B0604020202020204" pitchFamily="34" charset="0"/>
              </a:rPr>
              <a:t>wlad</a:t>
            </a:r>
            <a:r>
              <a:rPr lang="en-GB" sz="1200" dirty="0">
                <a:solidFill>
                  <a:schemeClr val="bg1"/>
                </a:solidFill>
                <a:latin typeface="Arial" panose="020B0604020202020204" pitchFamily="34" charset="0"/>
                <a:cs typeface="Arial" panose="020B0604020202020204" pitchFamily="34" charset="0"/>
              </a:rPr>
              <a:t> y DU a </a:t>
            </a:r>
            <a:r>
              <a:rPr lang="en-GB" sz="1200" dirty="0" err="1">
                <a:solidFill>
                  <a:schemeClr val="bg1"/>
                </a:solidFill>
                <a:latin typeface="Arial" panose="020B0604020202020204" pitchFamily="34" charset="0"/>
                <a:cs typeface="Arial" panose="020B0604020202020204" pitchFamily="34" charset="0"/>
              </a:rPr>
              <a:t>rydym</a:t>
            </a:r>
            <a:r>
              <a:rPr lang="en-GB" sz="1200" dirty="0">
                <a:solidFill>
                  <a:schemeClr val="bg1"/>
                </a:solidFill>
                <a:latin typeface="Arial" panose="020B0604020202020204" pitchFamily="34" charset="0"/>
                <a:cs typeface="Arial" panose="020B0604020202020204" pitchFamily="34" charset="0"/>
              </a:rPr>
              <a:t> </a:t>
            </a:r>
            <a:r>
              <a:rPr lang="en-GB" sz="1200" dirty="0" err="1">
                <a:solidFill>
                  <a:schemeClr val="bg1"/>
                </a:solidFill>
                <a:latin typeface="Arial" panose="020B0604020202020204" pitchFamily="34" charset="0"/>
                <a:cs typeface="Arial" panose="020B0604020202020204" pitchFamily="34" charset="0"/>
              </a:rPr>
              <a:t>wedi</a:t>
            </a:r>
            <a:r>
              <a:rPr lang="en-GB" sz="1200" dirty="0">
                <a:solidFill>
                  <a:schemeClr val="bg1"/>
                </a:solidFill>
                <a:latin typeface="Arial" panose="020B0604020202020204" pitchFamily="34" charset="0"/>
                <a:cs typeface="Arial" panose="020B0604020202020204" pitchFamily="34" charset="0"/>
              </a:rPr>
              <a:t> </a:t>
            </a:r>
            <a:r>
              <a:rPr lang="en-GB" sz="1200" dirty="0" err="1">
                <a:solidFill>
                  <a:schemeClr val="bg1"/>
                </a:solidFill>
                <a:latin typeface="Arial" panose="020B0604020202020204" pitchFamily="34" charset="0"/>
                <a:cs typeface="Arial" panose="020B0604020202020204" pitchFamily="34" charset="0"/>
              </a:rPr>
              <a:t>sefydlu</a:t>
            </a:r>
            <a:r>
              <a:rPr lang="en-GB" sz="1200" dirty="0">
                <a:solidFill>
                  <a:schemeClr val="bg1"/>
                </a:solidFill>
                <a:latin typeface="Arial" panose="020B0604020202020204" pitchFamily="34" charset="0"/>
                <a:cs typeface="Arial" panose="020B0604020202020204" pitchFamily="34" charset="0"/>
              </a:rPr>
              <a:t> </a:t>
            </a:r>
            <a:r>
              <a:rPr lang="en-GB" sz="1200" dirty="0" err="1">
                <a:solidFill>
                  <a:schemeClr val="bg1"/>
                </a:solidFill>
                <a:latin typeface="Arial" panose="020B0604020202020204" pitchFamily="34" charset="0"/>
                <a:cs typeface="Arial" panose="020B0604020202020204" pitchFamily="34" charset="0"/>
              </a:rPr>
              <a:t>partneriaethau</a:t>
            </a:r>
            <a:r>
              <a:rPr lang="en-GB" sz="1200" dirty="0">
                <a:solidFill>
                  <a:schemeClr val="bg1"/>
                </a:solidFill>
                <a:latin typeface="Arial" panose="020B0604020202020204" pitchFamily="34" charset="0"/>
                <a:cs typeface="Arial" panose="020B0604020202020204" pitchFamily="34" charset="0"/>
              </a:rPr>
              <a:t> </a:t>
            </a:r>
            <a:r>
              <a:rPr lang="en-GB" sz="1200" dirty="0" err="1">
                <a:solidFill>
                  <a:schemeClr val="bg1"/>
                </a:solidFill>
                <a:latin typeface="Arial" panose="020B0604020202020204" pitchFamily="34" charset="0"/>
                <a:cs typeface="Arial" panose="020B0604020202020204" pitchFamily="34" charset="0"/>
              </a:rPr>
              <a:t>ar</a:t>
            </a:r>
            <a:r>
              <a:rPr lang="en-GB" sz="1200" dirty="0">
                <a:solidFill>
                  <a:schemeClr val="bg1"/>
                </a:solidFill>
                <a:latin typeface="Arial" panose="020B0604020202020204" pitchFamily="34" charset="0"/>
                <a:cs typeface="Arial" panose="020B0604020202020204" pitchFamily="34" charset="0"/>
              </a:rPr>
              <a:t> draws y </a:t>
            </a:r>
            <a:r>
              <a:rPr lang="en-GB" sz="1200" dirty="0" err="1">
                <a:solidFill>
                  <a:schemeClr val="bg1"/>
                </a:solidFill>
                <a:latin typeface="Arial" panose="020B0604020202020204" pitchFamily="34" charset="0"/>
                <a:cs typeface="Arial" panose="020B0604020202020204" pitchFamily="34" charset="0"/>
              </a:rPr>
              <a:t>byd</a:t>
            </a:r>
            <a:r>
              <a:rPr lang="en-GB" sz="1200" dirty="0">
                <a:solidFill>
                  <a:schemeClr val="bg1"/>
                </a:solidFill>
                <a:latin typeface="Arial" panose="020B0604020202020204" pitchFamily="34" charset="0"/>
                <a:cs typeface="Arial" panose="020B0604020202020204" pitchFamily="34" charset="0"/>
              </a:rPr>
              <a:t>. </a:t>
            </a:r>
            <a:r>
              <a:rPr lang="en-GB" sz="1200" dirty="0" err="1">
                <a:solidFill>
                  <a:schemeClr val="bg1"/>
                </a:solidFill>
                <a:latin typeface="Arial" panose="020B0604020202020204" pitchFamily="34" charset="0"/>
                <a:cs typeface="Arial" panose="020B0604020202020204" pitchFamily="34" charset="0"/>
              </a:rPr>
              <a:t>Dros</a:t>
            </a:r>
            <a:r>
              <a:rPr lang="en-GB" sz="1200" dirty="0">
                <a:solidFill>
                  <a:schemeClr val="bg1"/>
                </a:solidFill>
                <a:latin typeface="Arial" panose="020B0604020202020204" pitchFamily="34" charset="0"/>
                <a:cs typeface="Arial" panose="020B0604020202020204" pitchFamily="34" charset="0"/>
              </a:rPr>
              <a:t> y </a:t>
            </a:r>
            <a:r>
              <a:rPr lang="en-GB" sz="1200" dirty="0" err="1">
                <a:solidFill>
                  <a:schemeClr val="bg1"/>
                </a:solidFill>
                <a:latin typeface="Arial" panose="020B0604020202020204" pitchFamily="34" charset="0"/>
                <a:cs typeface="Arial" panose="020B0604020202020204" pitchFamily="34" charset="0"/>
              </a:rPr>
              <a:t>tair</a:t>
            </a:r>
            <a:r>
              <a:rPr lang="en-GB" sz="1200" dirty="0">
                <a:solidFill>
                  <a:schemeClr val="bg1"/>
                </a:solidFill>
                <a:latin typeface="Arial" panose="020B0604020202020204" pitchFamily="34" charset="0"/>
                <a:cs typeface="Arial" panose="020B0604020202020204" pitchFamily="34" charset="0"/>
              </a:rPr>
              <a:t> </a:t>
            </a:r>
            <a:r>
              <a:rPr lang="en-GB" sz="1200" dirty="0" err="1">
                <a:solidFill>
                  <a:schemeClr val="bg1"/>
                </a:solidFill>
                <a:latin typeface="Arial" panose="020B0604020202020204" pitchFamily="34" charset="0"/>
                <a:cs typeface="Arial" panose="020B0604020202020204" pitchFamily="34" charset="0"/>
              </a:rPr>
              <a:t>degawd</a:t>
            </a:r>
            <a:r>
              <a:rPr lang="en-GB" sz="1200" dirty="0">
                <a:solidFill>
                  <a:schemeClr val="bg1"/>
                </a:solidFill>
                <a:latin typeface="Arial" panose="020B0604020202020204" pitchFamily="34" charset="0"/>
                <a:cs typeface="Arial" panose="020B0604020202020204" pitchFamily="34" charset="0"/>
              </a:rPr>
              <a:t> </a:t>
            </a:r>
            <a:r>
              <a:rPr lang="en-GB" sz="1200" dirty="0" err="1">
                <a:solidFill>
                  <a:schemeClr val="bg1"/>
                </a:solidFill>
                <a:latin typeface="Arial" panose="020B0604020202020204" pitchFamily="34" charset="0"/>
                <a:cs typeface="Arial" panose="020B0604020202020204" pitchFamily="34" charset="0"/>
              </a:rPr>
              <a:t>diwethaf</a:t>
            </a:r>
            <a:r>
              <a:rPr lang="en-GB" sz="1200" dirty="0">
                <a:solidFill>
                  <a:schemeClr val="bg1"/>
                </a:solidFill>
                <a:latin typeface="Arial" panose="020B0604020202020204" pitchFamily="34" charset="0"/>
                <a:cs typeface="Arial" panose="020B0604020202020204" pitchFamily="34" charset="0"/>
              </a:rPr>
              <a:t>, </a:t>
            </a:r>
            <a:r>
              <a:rPr lang="en-GB" sz="1200" dirty="0" err="1">
                <a:solidFill>
                  <a:schemeClr val="bg1"/>
                </a:solidFill>
                <a:latin typeface="Arial" panose="020B0604020202020204" pitchFamily="34" charset="0"/>
                <a:cs typeface="Arial" panose="020B0604020202020204" pitchFamily="34" charset="0"/>
              </a:rPr>
              <a:t>rydym</a:t>
            </a:r>
            <a:r>
              <a:rPr lang="en-GB" sz="1200" dirty="0">
                <a:solidFill>
                  <a:schemeClr val="bg1"/>
                </a:solidFill>
                <a:latin typeface="Arial" panose="020B0604020202020204" pitchFamily="34" charset="0"/>
                <a:cs typeface="Arial" panose="020B0604020202020204" pitchFamily="34" charset="0"/>
              </a:rPr>
              <a:t> </a:t>
            </a:r>
            <a:r>
              <a:rPr lang="en-GB" sz="1200" dirty="0" err="1">
                <a:solidFill>
                  <a:schemeClr val="bg1"/>
                </a:solidFill>
                <a:latin typeface="Arial" panose="020B0604020202020204" pitchFamily="34" charset="0"/>
                <a:cs typeface="Arial" panose="020B0604020202020204" pitchFamily="34" charset="0"/>
              </a:rPr>
              <a:t>wedi</a:t>
            </a:r>
            <a:r>
              <a:rPr lang="en-GB" sz="1200" dirty="0">
                <a:solidFill>
                  <a:schemeClr val="bg1"/>
                </a:solidFill>
                <a:latin typeface="Arial" panose="020B0604020202020204" pitchFamily="34" charset="0"/>
                <a:cs typeface="Arial" panose="020B0604020202020204" pitchFamily="34" charset="0"/>
              </a:rPr>
              <a:t> </a:t>
            </a:r>
            <a:r>
              <a:rPr lang="en-GB" sz="1200" dirty="0" err="1">
                <a:solidFill>
                  <a:schemeClr val="bg1"/>
                </a:solidFill>
                <a:latin typeface="Arial" panose="020B0604020202020204" pitchFamily="34" charset="0"/>
                <a:cs typeface="Arial" panose="020B0604020202020204" pitchFamily="34" charset="0"/>
              </a:rPr>
              <a:t>creu</a:t>
            </a:r>
            <a:r>
              <a:rPr lang="en-GB" sz="1200" dirty="0">
                <a:solidFill>
                  <a:schemeClr val="bg1"/>
                </a:solidFill>
                <a:latin typeface="Arial" panose="020B0604020202020204" pitchFamily="34" charset="0"/>
                <a:cs typeface="Arial" panose="020B0604020202020204" pitchFamily="34" charset="0"/>
              </a:rPr>
              <a:t> </a:t>
            </a:r>
            <a:r>
              <a:rPr lang="en-GB" sz="1200" dirty="0" err="1">
                <a:solidFill>
                  <a:schemeClr val="bg1"/>
                </a:solidFill>
                <a:latin typeface="Arial" panose="020B0604020202020204" pitchFamily="34" charset="0"/>
                <a:cs typeface="Arial" panose="020B0604020202020204" pitchFamily="34" charset="0"/>
              </a:rPr>
              <a:t>newidiadau</a:t>
            </a:r>
            <a:r>
              <a:rPr lang="en-GB" sz="1200" dirty="0">
                <a:solidFill>
                  <a:schemeClr val="bg1"/>
                </a:solidFill>
                <a:latin typeface="Arial" panose="020B0604020202020204" pitchFamily="34" charset="0"/>
                <a:cs typeface="Arial" panose="020B0604020202020204" pitchFamily="34" charset="0"/>
              </a:rPr>
              <a:t> </a:t>
            </a:r>
            <a:r>
              <a:rPr lang="en-GB" sz="1200" dirty="0" err="1">
                <a:solidFill>
                  <a:schemeClr val="bg1"/>
                </a:solidFill>
                <a:latin typeface="Arial" panose="020B0604020202020204" pitchFamily="34" charset="0"/>
                <a:cs typeface="Arial" panose="020B0604020202020204" pitchFamily="34" charset="0"/>
              </a:rPr>
              <a:t>trawsffurfiedig</a:t>
            </a:r>
            <a:r>
              <a:rPr lang="en-GB" sz="1200" dirty="0">
                <a:solidFill>
                  <a:schemeClr val="bg1"/>
                </a:solidFill>
                <a:latin typeface="Arial" panose="020B0604020202020204" pitchFamily="34" charset="0"/>
                <a:cs typeface="Arial" panose="020B0604020202020204" pitchFamily="34" charset="0"/>
              </a:rPr>
              <a:t> </a:t>
            </a:r>
            <a:r>
              <a:rPr lang="en-GB" sz="1200" dirty="0" err="1">
                <a:solidFill>
                  <a:schemeClr val="bg1"/>
                </a:solidFill>
                <a:latin typeface="Arial" panose="020B0604020202020204" pitchFamily="34" charset="0"/>
                <a:cs typeface="Arial" panose="020B0604020202020204" pitchFamily="34" charset="0"/>
              </a:rPr>
              <a:t>ym</a:t>
            </a:r>
            <a:r>
              <a:rPr lang="en-GB" sz="1200" dirty="0">
                <a:solidFill>
                  <a:schemeClr val="bg1"/>
                </a:solidFill>
                <a:latin typeface="Arial" panose="020B0604020202020204" pitchFamily="34" charset="0"/>
                <a:cs typeface="Arial" panose="020B0604020202020204" pitchFamily="34" charset="0"/>
              </a:rPr>
              <a:t> </a:t>
            </a:r>
            <a:r>
              <a:rPr lang="en-GB" sz="1200" dirty="0" err="1">
                <a:solidFill>
                  <a:schemeClr val="bg1"/>
                </a:solidFill>
                <a:latin typeface="Arial" panose="020B0604020202020204" pitchFamily="34" charset="0"/>
                <a:cs typeface="Arial" panose="020B0604020202020204" pitchFamily="34" charset="0"/>
              </a:rPr>
              <a:t>mywydau</a:t>
            </a:r>
            <a:r>
              <a:rPr lang="en-GB" sz="1200" dirty="0">
                <a:solidFill>
                  <a:schemeClr val="bg1"/>
                </a:solidFill>
                <a:latin typeface="Arial" panose="020B0604020202020204" pitchFamily="34" charset="0"/>
                <a:cs typeface="Arial" panose="020B0604020202020204" pitchFamily="34" charset="0"/>
              </a:rPr>
              <a:t> </a:t>
            </a:r>
            <a:r>
              <a:rPr lang="en-GB" sz="1200" dirty="0" err="1">
                <a:solidFill>
                  <a:schemeClr val="bg1"/>
                </a:solidFill>
                <a:latin typeface="Arial" panose="020B0604020202020204" pitchFamily="34" charset="0"/>
                <a:cs typeface="Arial" panose="020B0604020202020204" pitchFamily="34" charset="0"/>
              </a:rPr>
              <a:t>pobl</a:t>
            </a:r>
            <a:r>
              <a:rPr lang="en-GB" sz="1200" dirty="0">
                <a:solidFill>
                  <a:schemeClr val="bg1"/>
                </a:solidFill>
                <a:latin typeface="Arial" panose="020B0604020202020204" pitchFamily="34" charset="0"/>
                <a:cs typeface="Arial" panose="020B0604020202020204" pitchFamily="34" charset="0"/>
              </a:rPr>
              <a:t> LHDTC+ </a:t>
            </a:r>
            <a:r>
              <a:rPr lang="en-GB" sz="1200" dirty="0" err="1">
                <a:solidFill>
                  <a:schemeClr val="bg1"/>
                </a:solidFill>
                <a:latin typeface="Arial" panose="020B0604020202020204" pitchFamily="34" charset="0"/>
                <a:cs typeface="Arial" panose="020B0604020202020204" pitchFamily="34" charset="0"/>
              </a:rPr>
              <a:t>yn</a:t>
            </a:r>
            <a:r>
              <a:rPr lang="en-GB" sz="1200" dirty="0">
                <a:solidFill>
                  <a:schemeClr val="bg1"/>
                </a:solidFill>
                <a:latin typeface="Arial" panose="020B0604020202020204" pitchFamily="34" charset="0"/>
                <a:cs typeface="Arial" panose="020B0604020202020204" pitchFamily="34" charset="0"/>
              </a:rPr>
              <a:t> y DU, </a:t>
            </a:r>
            <a:r>
              <a:rPr lang="en-GB" sz="1200" dirty="0" err="1">
                <a:solidFill>
                  <a:schemeClr val="bg1"/>
                </a:solidFill>
                <a:latin typeface="Arial" panose="020B0604020202020204" pitchFamily="34" charset="0"/>
                <a:cs typeface="Arial" panose="020B0604020202020204" pitchFamily="34" charset="0"/>
              </a:rPr>
              <a:t>gan</a:t>
            </a:r>
            <a:r>
              <a:rPr lang="en-GB" sz="1200" dirty="0">
                <a:solidFill>
                  <a:schemeClr val="bg1"/>
                </a:solidFill>
                <a:latin typeface="Arial" panose="020B0604020202020204" pitchFamily="34" charset="0"/>
                <a:cs typeface="Arial" panose="020B0604020202020204" pitchFamily="34" charset="0"/>
              </a:rPr>
              <a:t> </a:t>
            </a:r>
            <a:r>
              <a:rPr lang="en-GB" sz="1200" dirty="0" err="1">
                <a:solidFill>
                  <a:schemeClr val="bg1"/>
                </a:solidFill>
                <a:latin typeface="Arial" panose="020B0604020202020204" pitchFamily="34" charset="0"/>
                <a:cs typeface="Arial" panose="020B0604020202020204" pitchFamily="34" charset="0"/>
              </a:rPr>
              <a:t>helpu</a:t>
            </a:r>
            <a:r>
              <a:rPr lang="en-GB" sz="1200" dirty="0">
                <a:solidFill>
                  <a:schemeClr val="bg1"/>
                </a:solidFill>
                <a:latin typeface="Arial" panose="020B0604020202020204" pitchFamily="34" charset="0"/>
                <a:cs typeface="Arial" panose="020B0604020202020204" pitchFamily="34" charset="0"/>
              </a:rPr>
              <a:t> </a:t>
            </a:r>
            <a:r>
              <a:rPr lang="en-GB" sz="1200" dirty="0" err="1">
                <a:solidFill>
                  <a:schemeClr val="bg1"/>
                </a:solidFill>
                <a:latin typeface="Arial" panose="020B0604020202020204" pitchFamily="34" charset="0"/>
                <a:cs typeface="Arial" panose="020B0604020202020204" pitchFamily="34" charset="0"/>
              </a:rPr>
              <a:t>ennill</a:t>
            </a:r>
            <a:r>
              <a:rPr lang="en-GB" sz="1200" dirty="0">
                <a:solidFill>
                  <a:schemeClr val="bg1"/>
                </a:solidFill>
                <a:latin typeface="Arial" panose="020B0604020202020204" pitchFamily="34" charset="0"/>
                <a:cs typeface="Arial" panose="020B0604020202020204" pitchFamily="34" charset="0"/>
              </a:rPr>
              <a:t> </a:t>
            </a:r>
            <a:r>
              <a:rPr lang="en-GB" sz="1200" dirty="0" err="1">
                <a:solidFill>
                  <a:schemeClr val="bg1"/>
                </a:solidFill>
                <a:latin typeface="Arial" panose="020B0604020202020204" pitchFamily="34" charset="0"/>
                <a:cs typeface="Arial" panose="020B0604020202020204" pitchFamily="34" charset="0"/>
              </a:rPr>
              <a:t>hawliau</a:t>
            </a:r>
            <a:r>
              <a:rPr lang="en-GB" sz="1200" dirty="0">
                <a:solidFill>
                  <a:schemeClr val="bg1"/>
                </a:solidFill>
                <a:latin typeface="Arial" panose="020B0604020202020204" pitchFamily="34" charset="0"/>
                <a:cs typeface="Arial" panose="020B0604020202020204" pitchFamily="34" charset="0"/>
              </a:rPr>
              <a:t> </a:t>
            </a:r>
            <a:r>
              <a:rPr lang="en-GB" sz="1200" dirty="0" err="1">
                <a:solidFill>
                  <a:schemeClr val="bg1"/>
                </a:solidFill>
                <a:latin typeface="Arial" panose="020B0604020202020204" pitchFamily="34" charset="0"/>
                <a:cs typeface="Arial" panose="020B0604020202020204" pitchFamily="34" charset="0"/>
              </a:rPr>
              <a:t>hafal</a:t>
            </a:r>
            <a:r>
              <a:rPr lang="en-GB" sz="1200" dirty="0">
                <a:solidFill>
                  <a:schemeClr val="bg1"/>
                </a:solidFill>
                <a:latin typeface="Arial" panose="020B0604020202020204" pitchFamily="34" charset="0"/>
                <a:cs typeface="Arial" panose="020B0604020202020204" pitchFamily="34" charset="0"/>
              </a:rPr>
              <a:t> o ran </a:t>
            </a:r>
            <a:r>
              <a:rPr lang="en-GB" sz="1200" dirty="0" err="1">
                <a:solidFill>
                  <a:schemeClr val="bg1"/>
                </a:solidFill>
                <a:latin typeface="Arial" panose="020B0604020202020204" pitchFamily="34" charset="0"/>
                <a:cs typeface="Arial" panose="020B0604020202020204" pitchFamily="34" charset="0"/>
              </a:rPr>
              <a:t>priodas</a:t>
            </a:r>
            <a:r>
              <a:rPr lang="en-GB" sz="1200" dirty="0">
                <a:solidFill>
                  <a:schemeClr val="bg1"/>
                </a:solidFill>
                <a:latin typeface="Arial" panose="020B0604020202020204" pitchFamily="34" charset="0"/>
                <a:cs typeface="Arial" panose="020B0604020202020204" pitchFamily="34" charset="0"/>
              </a:rPr>
              <a:t>, </a:t>
            </a:r>
            <a:r>
              <a:rPr lang="en-GB" sz="1200" dirty="0" err="1">
                <a:solidFill>
                  <a:schemeClr val="bg1"/>
                </a:solidFill>
                <a:latin typeface="Arial" panose="020B0604020202020204" pitchFamily="34" charset="0"/>
                <a:cs typeface="Arial" panose="020B0604020202020204" pitchFamily="34" charset="0"/>
              </a:rPr>
              <a:t>cael</a:t>
            </a:r>
            <a:r>
              <a:rPr lang="en-GB" sz="1200" dirty="0">
                <a:solidFill>
                  <a:schemeClr val="bg1"/>
                </a:solidFill>
                <a:latin typeface="Arial" panose="020B0604020202020204" pitchFamily="34" charset="0"/>
                <a:cs typeface="Arial" panose="020B0604020202020204" pitchFamily="34" charset="0"/>
              </a:rPr>
              <a:t> plant, ac </a:t>
            </a:r>
            <a:r>
              <a:rPr lang="en-GB" sz="1200" dirty="0" err="1">
                <a:solidFill>
                  <a:schemeClr val="bg1"/>
                </a:solidFill>
                <a:latin typeface="Arial" panose="020B0604020202020204" pitchFamily="34" charset="0"/>
                <a:cs typeface="Arial" panose="020B0604020202020204" pitchFamily="34" charset="0"/>
              </a:rPr>
              <a:t>addysg</a:t>
            </a:r>
            <a:r>
              <a:rPr lang="en-GB" sz="1200" dirty="0">
                <a:solidFill>
                  <a:schemeClr val="bg1"/>
                </a:solidFill>
                <a:latin typeface="Arial" panose="020B0604020202020204" pitchFamily="34" charset="0"/>
                <a:cs typeface="Arial" panose="020B0604020202020204" pitchFamily="34" charset="0"/>
              </a:rPr>
              <a:t> </a:t>
            </a:r>
            <a:r>
              <a:rPr lang="en-GB" sz="1200" dirty="0" err="1">
                <a:solidFill>
                  <a:schemeClr val="bg1"/>
                </a:solidFill>
                <a:latin typeface="Arial" panose="020B0604020202020204" pitchFamily="34" charset="0"/>
                <a:cs typeface="Arial" panose="020B0604020202020204" pitchFamily="34" charset="0"/>
              </a:rPr>
              <a:t>cynwysiedig</a:t>
            </a:r>
            <a:r>
              <a:rPr lang="en-GB" sz="1200" dirty="0">
                <a:solidFill>
                  <a:schemeClr val="bg1"/>
                </a:solidFill>
                <a:latin typeface="Arial" panose="020B0604020202020204" pitchFamily="34" charset="0"/>
                <a:cs typeface="Arial" panose="020B0604020202020204" pitchFamily="34" charset="0"/>
              </a:rPr>
              <a:t>.</a:t>
            </a:r>
          </a:p>
          <a:p>
            <a:endParaRPr lang="en-GB" sz="1200" dirty="0">
              <a:solidFill>
                <a:schemeClr val="bg1"/>
              </a:solidFill>
              <a:latin typeface="Arial" panose="020B0604020202020204" pitchFamily="34" charset="0"/>
              <a:cs typeface="Arial" panose="020B0604020202020204" pitchFamily="34" charset="0"/>
            </a:endParaRPr>
          </a:p>
          <a:p>
            <a:r>
              <a:rPr lang="en-GB" sz="1200" dirty="0">
                <a:solidFill>
                  <a:schemeClr val="bg1"/>
                </a:solidFill>
                <a:latin typeface="Arial" panose="020B0604020202020204" pitchFamily="34" charset="0"/>
                <a:cs typeface="Arial" panose="020B0604020202020204" pitchFamily="34" charset="0"/>
              </a:rPr>
              <a:t>Mae </a:t>
            </a:r>
            <a:r>
              <a:rPr lang="en-GB" sz="1200" dirty="0" err="1">
                <a:solidFill>
                  <a:schemeClr val="bg1"/>
                </a:solidFill>
                <a:latin typeface="Arial" panose="020B0604020202020204" pitchFamily="34" charset="0"/>
                <a:cs typeface="Arial" panose="020B0604020202020204" pitchFamily="34" charset="0"/>
              </a:rPr>
              <a:t>ein</a:t>
            </a:r>
            <a:r>
              <a:rPr lang="en-GB" sz="1200" dirty="0">
                <a:solidFill>
                  <a:schemeClr val="bg1"/>
                </a:solidFill>
                <a:latin typeface="Arial" panose="020B0604020202020204" pitchFamily="34" charset="0"/>
                <a:cs typeface="Arial" panose="020B0604020202020204" pitchFamily="34" charset="0"/>
              </a:rPr>
              <a:t> </a:t>
            </a:r>
            <a:r>
              <a:rPr lang="en-GB" sz="1200" dirty="0" err="1">
                <a:solidFill>
                  <a:schemeClr val="bg1"/>
                </a:solidFill>
                <a:latin typeface="Arial" panose="020B0604020202020204" pitchFamily="34" charset="0"/>
                <a:cs typeface="Arial" panose="020B0604020202020204" pitchFamily="34" charset="0"/>
              </a:rPr>
              <a:t>ymgyrchoedd</a:t>
            </a:r>
            <a:r>
              <a:rPr lang="en-GB" sz="1200" dirty="0">
                <a:solidFill>
                  <a:schemeClr val="bg1"/>
                </a:solidFill>
                <a:latin typeface="Arial" panose="020B0604020202020204" pitchFamily="34" charset="0"/>
                <a:cs typeface="Arial" panose="020B0604020202020204" pitchFamily="34" charset="0"/>
              </a:rPr>
              <a:t> </a:t>
            </a:r>
            <a:r>
              <a:rPr lang="en-GB" sz="1200" dirty="0" err="1">
                <a:solidFill>
                  <a:schemeClr val="bg1"/>
                </a:solidFill>
                <a:latin typeface="Arial" panose="020B0604020202020204" pitchFamily="34" charset="0"/>
                <a:cs typeface="Arial" panose="020B0604020202020204" pitchFamily="34" charset="0"/>
              </a:rPr>
              <a:t>yn</a:t>
            </a:r>
            <a:r>
              <a:rPr lang="en-GB" sz="1200" dirty="0">
                <a:solidFill>
                  <a:schemeClr val="bg1"/>
                </a:solidFill>
                <a:latin typeface="Arial" panose="020B0604020202020204" pitchFamily="34" charset="0"/>
                <a:cs typeface="Arial" panose="020B0604020202020204" pitchFamily="34" charset="0"/>
              </a:rPr>
              <a:t> </a:t>
            </a:r>
            <a:r>
              <a:rPr lang="en-GB" sz="1200" dirty="0" err="1">
                <a:solidFill>
                  <a:schemeClr val="bg1"/>
                </a:solidFill>
                <a:latin typeface="Arial" panose="020B0604020202020204" pitchFamily="34" charset="0"/>
                <a:cs typeface="Arial" panose="020B0604020202020204" pitchFamily="34" charset="0"/>
              </a:rPr>
              <a:t>creu</a:t>
            </a:r>
            <a:r>
              <a:rPr lang="en-GB" sz="1200" dirty="0">
                <a:solidFill>
                  <a:schemeClr val="bg1"/>
                </a:solidFill>
                <a:latin typeface="Arial" panose="020B0604020202020204" pitchFamily="34" charset="0"/>
                <a:cs typeface="Arial" panose="020B0604020202020204" pitchFamily="34" charset="0"/>
              </a:rPr>
              <a:t> </a:t>
            </a:r>
            <a:r>
              <a:rPr lang="en-GB" sz="1200" dirty="0" err="1">
                <a:solidFill>
                  <a:schemeClr val="bg1"/>
                </a:solidFill>
                <a:latin typeface="Arial" panose="020B0604020202020204" pitchFamily="34" charset="0"/>
                <a:cs typeface="Arial" panose="020B0604020202020204" pitchFamily="34" charset="0"/>
              </a:rPr>
              <a:t>newidiadau</a:t>
            </a:r>
            <a:r>
              <a:rPr lang="en-GB" sz="1200" dirty="0">
                <a:solidFill>
                  <a:schemeClr val="bg1"/>
                </a:solidFill>
                <a:latin typeface="Arial" panose="020B0604020202020204" pitchFamily="34" charset="0"/>
                <a:cs typeface="Arial" panose="020B0604020202020204" pitchFamily="34" charset="0"/>
              </a:rPr>
              <a:t> </a:t>
            </a:r>
            <a:r>
              <a:rPr lang="en-GB" sz="1200" dirty="0" err="1">
                <a:solidFill>
                  <a:schemeClr val="bg1"/>
                </a:solidFill>
                <a:latin typeface="Arial" panose="020B0604020202020204" pitchFamily="34" charset="0"/>
                <a:cs typeface="Arial" panose="020B0604020202020204" pitchFamily="34" charset="0"/>
              </a:rPr>
              <a:t>positif</a:t>
            </a:r>
            <a:r>
              <a:rPr lang="en-GB" sz="1200" dirty="0">
                <a:solidFill>
                  <a:schemeClr val="bg1"/>
                </a:solidFill>
                <a:latin typeface="Arial" panose="020B0604020202020204" pitchFamily="34" charset="0"/>
                <a:cs typeface="Arial" panose="020B0604020202020204" pitchFamily="34" charset="0"/>
              </a:rPr>
              <a:t> </a:t>
            </a:r>
            <a:r>
              <a:rPr lang="en-GB" sz="1200" dirty="0" err="1">
                <a:solidFill>
                  <a:schemeClr val="bg1"/>
                </a:solidFill>
                <a:latin typeface="Arial" panose="020B0604020202020204" pitchFamily="34" charset="0"/>
                <a:cs typeface="Arial" panose="020B0604020202020204" pitchFamily="34" charset="0"/>
              </a:rPr>
              <a:t>i’n</a:t>
            </a:r>
            <a:r>
              <a:rPr lang="en-GB" sz="1200" dirty="0">
                <a:solidFill>
                  <a:schemeClr val="bg1"/>
                </a:solidFill>
                <a:latin typeface="Arial" panose="020B0604020202020204" pitchFamily="34" charset="0"/>
                <a:cs typeface="Arial" panose="020B0604020202020204" pitchFamily="34" charset="0"/>
              </a:rPr>
              <a:t> </a:t>
            </a:r>
            <a:r>
              <a:rPr lang="en-GB" sz="1200" dirty="0" err="1">
                <a:solidFill>
                  <a:schemeClr val="bg1"/>
                </a:solidFill>
                <a:latin typeface="Arial" panose="020B0604020202020204" pitchFamily="34" charset="0"/>
                <a:cs typeface="Arial" panose="020B0604020202020204" pitchFamily="34" charset="0"/>
              </a:rPr>
              <a:t>cymunedau</a:t>
            </a:r>
            <a:r>
              <a:rPr lang="en-GB" sz="1200" dirty="0">
                <a:solidFill>
                  <a:schemeClr val="bg1"/>
                </a:solidFill>
                <a:latin typeface="Arial" panose="020B0604020202020204" pitchFamily="34" charset="0"/>
                <a:cs typeface="Arial" panose="020B0604020202020204" pitchFamily="34" charset="0"/>
              </a:rPr>
              <a:t>, ac </a:t>
            </a:r>
            <a:r>
              <a:rPr lang="en-GB" sz="1200" dirty="0" err="1">
                <a:solidFill>
                  <a:schemeClr val="bg1"/>
                </a:solidFill>
                <a:latin typeface="Arial" panose="020B0604020202020204" pitchFamily="34" charset="0"/>
                <a:cs typeface="Arial" panose="020B0604020202020204" pitchFamily="34" charset="0"/>
              </a:rPr>
              <a:t>mae</a:t>
            </a:r>
            <a:r>
              <a:rPr lang="en-GB" sz="1200" dirty="0">
                <a:solidFill>
                  <a:schemeClr val="bg1"/>
                </a:solidFill>
                <a:latin typeface="Arial" panose="020B0604020202020204" pitchFamily="34" charset="0"/>
                <a:cs typeface="Arial" panose="020B0604020202020204" pitchFamily="34" charset="0"/>
              </a:rPr>
              <a:t> </a:t>
            </a:r>
            <a:r>
              <a:rPr lang="en-GB" sz="1200" dirty="0" err="1">
                <a:solidFill>
                  <a:schemeClr val="bg1"/>
                </a:solidFill>
                <a:latin typeface="Arial" panose="020B0604020202020204" pitchFamily="34" charset="0"/>
                <a:cs typeface="Arial" panose="020B0604020202020204" pitchFamily="34" charset="0"/>
              </a:rPr>
              <a:t>ein</a:t>
            </a:r>
            <a:r>
              <a:rPr lang="en-GB" sz="1200" dirty="0">
                <a:solidFill>
                  <a:schemeClr val="bg1"/>
                </a:solidFill>
                <a:latin typeface="Arial" panose="020B0604020202020204" pitchFamily="34" charset="0"/>
                <a:cs typeface="Arial" panose="020B0604020202020204" pitchFamily="34" charset="0"/>
              </a:rPr>
              <a:t> </a:t>
            </a:r>
            <a:r>
              <a:rPr lang="en-GB" sz="1200" dirty="0" err="1">
                <a:solidFill>
                  <a:schemeClr val="bg1"/>
                </a:solidFill>
                <a:latin typeface="Arial" panose="020B0604020202020204" pitchFamily="34" charset="0"/>
                <a:cs typeface="Arial" panose="020B0604020202020204" pitchFamily="34" charset="0"/>
              </a:rPr>
              <a:t>rhaglenni</a:t>
            </a:r>
            <a:r>
              <a:rPr lang="en-GB" sz="1200" dirty="0">
                <a:solidFill>
                  <a:schemeClr val="bg1"/>
                </a:solidFill>
                <a:latin typeface="Arial" panose="020B0604020202020204" pitchFamily="34" charset="0"/>
                <a:cs typeface="Arial" panose="020B0604020202020204" pitchFamily="34" charset="0"/>
              </a:rPr>
              <a:t> </a:t>
            </a:r>
            <a:r>
              <a:rPr lang="en-GB" sz="1200" dirty="0" err="1">
                <a:solidFill>
                  <a:schemeClr val="bg1"/>
                </a:solidFill>
                <a:latin typeface="Arial" panose="020B0604020202020204" pitchFamily="34" charset="0"/>
                <a:cs typeface="Arial" panose="020B0604020202020204" pitchFamily="34" charset="0"/>
              </a:rPr>
              <a:t>newid</a:t>
            </a:r>
            <a:r>
              <a:rPr lang="en-GB" sz="1200" dirty="0">
                <a:solidFill>
                  <a:schemeClr val="bg1"/>
                </a:solidFill>
                <a:latin typeface="Arial" panose="020B0604020202020204" pitchFamily="34" charset="0"/>
                <a:cs typeface="Arial" panose="020B0604020202020204" pitchFamily="34" charset="0"/>
              </a:rPr>
              <a:t> </a:t>
            </a:r>
            <a:r>
              <a:rPr lang="en-GB" sz="1200" dirty="0" err="1">
                <a:solidFill>
                  <a:schemeClr val="bg1"/>
                </a:solidFill>
                <a:latin typeface="Arial" panose="020B0604020202020204" pitchFamily="34" charset="0"/>
                <a:cs typeface="Arial" panose="020B0604020202020204" pitchFamily="34" charset="0"/>
              </a:rPr>
              <a:t>cynaliadwy</a:t>
            </a:r>
            <a:r>
              <a:rPr lang="en-GB" sz="1200" dirty="0">
                <a:solidFill>
                  <a:schemeClr val="bg1"/>
                </a:solidFill>
                <a:latin typeface="Arial" panose="020B0604020202020204" pitchFamily="34" charset="0"/>
                <a:cs typeface="Arial" panose="020B0604020202020204" pitchFamily="34" charset="0"/>
              </a:rPr>
              <a:t> a </a:t>
            </a:r>
            <a:r>
              <a:rPr lang="en-GB" sz="1200" dirty="0" err="1">
                <a:solidFill>
                  <a:schemeClr val="bg1"/>
                </a:solidFill>
                <a:latin typeface="Arial" panose="020B0604020202020204" pitchFamily="34" charset="0"/>
                <a:cs typeface="Arial" panose="020B0604020202020204" pitchFamily="34" charset="0"/>
              </a:rPr>
              <a:t>grymusrwydd</a:t>
            </a:r>
            <a:r>
              <a:rPr lang="en-GB" sz="1200" dirty="0">
                <a:solidFill>
                  <a:schemeClr val="bg1"/>
                </a:solidFill>
                <a:latin typeface="Arial" panose="020B0604020202020204" pitchFamily="34" charset="0"/>
                <a:cs typeface="Arial" panose="020B0604020202020204" pitchFamily="34" charset="0"/>
              </a:rPr>
              <a:t> </a:t>
            </a:r>
            <a:r>
              <a:rPr lang="en-GB" sz="1200" dirty="0" err="1">
                <a:solidFill>
                  <a:schemeClr val="bg1"/>
                </a:solidFill>
                <a:latin typeface="Arial" panose="020B0604020202020204" pitchFamily="34" charset="0"/>
                <a:cs typeface="Arial" panose="020B0604020202020204" pitchFamily="34" charset="0"/>
              </a:rPr>
              <a:t>yn</a:t>
            </a:r>
            <a:r>
              <a:rPr lang="en-GB" sz="1200" dirty="0">
                <a:solidFill>
                  <a:schemeClr val="bg1"/>
                </a:solidFill>
                <a:latin typeface="Arial" panose="020B0604020202020204" pitchFamily="34" charset="0"/>
                <a:cs typeface="Arial" panose="020B0604020202020204" pitchFamily="34" charset="0"/>
              </a:rPr>
              <a:t> </a:t>
            </a:r>
            <a:r>
              <a:rPr lang="en-GB" sz="1200" dirty="0" err="1">
                <a:solidFill>
                  <a:schemeClr val="bg1"/>
                </a:solidFill>
                <a:latin typeface="Arial" panose="020B0604020202020204" pitchFamily="34" charset="0"/>
                <a:cs typeface="Arial" panose="020B0604020202020204" pitchFamily="34" charset="0"/>
              </a:rPr>
              <a:t>sicrhau</a:t>
            </a:r>
            <a:r>
              <a:rPr lang="en-GB" sz="1200" dirty="0">
                <a:solidFill>
                  <a:schemeClr val="bg1"/>
                </a:solidFill>
                <a:latin typeface="Arial" panose="020B0604020202020204" pitchFamily="34" charset="0"/>
                <a:cs typeface="Arial" panose="020B0604020202020204" pitchFamily="34" charset="0"/>
              </a:rPr>
              <a:t> bod </a:t>
            </a:r>
            <a:r>
              <a:rPr lang="en-GB" sz="1200" dirty="0" err="1">
                <a:solidFill>
                  <a:schemeClr val="bg1"/>
                </a:solidFill>
                <a:latin typeface="Arial" panose="020B0604020202020204" pitchFamily="34" charset="0"/>
                <a:cs typeface="Arial" panose="020B0604020202020204" pitchFamily="34" charset="0"/>
              </a:rPr>
              <a:t>pobl</a:t>
            </a:r>
            <a:r>
              <a:rPr lang="en-GB" sz="1200" dirty="0">
                <a:solidFill>
                  <a:schemeClr val="bg1"/>
                </a:solidFill>
                <a:latin typeface="Arial" panose="020B0604020202020204" pitchFamily="34" charset="0"/>
                <a:cs typeface="Arial" panose="020B0604020202020204" pitchFamily="34" charset="0"/>
              </a:rPr>
              <a:t> LHDTC+ </a:t>
            </a:r>
            <a:r>
              <a:rPr lang="en-GB" sz="1200" dirty="0" err="1">
                <a:solidFill>
                  <a:schemeClr val="bg1"/>
                </a:solidFill>
                <a:latin typeface="Arial" panose="020B0604020202020204" pitchFamily="34" charset="0"/>
                <a:cs typeface="Arial" panose="020B0604020202020204" pitchFamily="34" charset="0"/>
              </a:rPr>
              <a:t>yn</a:t>
            </a:r>
            <a:r>
              <a:rPr lang="en-GB" sz="1200" dirty="0">
                <a:solidFill>
                  <a:schemeClr val="bg1"/>
                </a:solidFill>
                <a:latin typeface="Arial" panose="020B0604020202020204" pitchFamily="34" charset="0"/>
                <a:cs typeface="Arial" panose="020B0604020202020204" pitchFamily="34" charset="0"/>
              </a:rPr>
              <a:t> </a:t>
            </a:r>
            <a:r>
              <a:rPr lang="en-GB" sz="1200" dirty="0" err="1">
                <a:solidFill>
                  <a:schemeClr val="bg1"/>
                </a:solidFill>
                <a:latin typeface="Arial" panose="020B0604020202020204" pitchFamily="34" charset="0"/>
                <a:cs typeface="Arial" panose="020B0604020202020204" pitchFamily="34" charset="0"/>
              </a:rPr>
              <a:t>gallu</a:t>
            </a:r>
            <a:r>
              <a:rPr lang="en-GB" sz="1200" dirty="0">
                <a:solidFill>
                  <a:schemeClr val="bg1"/>
                </a:solidFill>
                <a:latin typeface="Arial" panose="020B0604020202020204" pitchFamily="34" charset="0"/>
                <a:cs typeface="Arial" panose="020B0604020202020204" pitchFamily="34" charset="0"/>
              </a:rPr>
              <a:t> </a:t>
            </a:r>
            <a:r>
              <a:rPr lang="en-GB" sz="1200" dirty="0" err="1">
                <a:solidFill>
                  <a:schemeClr val="bg1"/>
                </a:solidFill>
                <a:latin typeface="Arial" panose="020B0604020202020204" pitchFamily="34" charset="0"/>
                <a:cs typeface="Arial" panose="020B0604020202020204" pitchFamily="34" charset="0"/>
              </a:rPr>
              <a:t>ffynnu</a:t>
            </a:r>
            <a:r>
              <a:rPr lang="en-GB" sz="1200" dirty="0">
                <a:solidFill>
                  <a:schemeClr val="bg1"/>
                </a:solidFill>
                <a:latin typeface="Arial" panose="020B0604020202020204" pitchFamily="34" charset="0"/>
                <a:cs typeface="Arial" panose="020B0604020202020204" pitchFamily="34" charset="0"/>
              </a:rPr>
              <a:t> </a:t>
            </a:r>
            <a:r>
              <a:rPr lang="en-GB" sz="1200" dirty="0" err="1">
                <a:solidFill>
                  <a:schemeClr val="bg1"/>
                </a:solidFill>
                <a:latin typeface="Arial" panose="020B0604020202020204" pitchFamily="34" charset="0"/>
                <a:cs typeface="Arial" panose="020B0604020202020204" pitchFamily="34" charset="0"/>
              </a:rPr>
              <a:t>trwy</a:t>
            </a:r>
            <a:r>
              <a:rPr lang="en-GB" sz="1200" dirty="0">
                <a:solidFill>
                  <a:schemeClr val="bg1"/>
                </a:solidFill>
                <a:latin typeface="Arial" panose="020B0604020202020204" pitchFamily="34" charset="0"/>
                <a:cs typeface="Arial" panose="020B0604020202020204" pitchFamily="34" charset="0"/>
              </a:rPr>
              <a:t> </a:t>
            </a:r>
            <a:r>
              <a:rPr lang="en-GB" sz="1200" dirty="0" err="1">
                <a:solidFill>
                  <a:schemeClr val="bg1"/>
                </a:solidFill>
                <a:latin typeface="Arial" panose="020B0604020202020204" pitchFamily="34" charset="0"/>
                <a:cs typeface="Arial" panose="020B0604020202020204" pitchFamily="34" charset="0"/>
              </a:rPr>
              <a:t>gydol</a:t>
            </a:r>
            <a:r>
              <a:rPr lang="en-GB" sz="1200" dirty="0">
                <a:solidFill>
                  <a:schemeClr val="bg1"/>
                </a:solidFill>
                <a:latin typeface="Arial" panose="020B0604020202020204" pitchFamily="34" charset="0"/>
                <a:cs typeface="Arial" panose="020B0604020202020204" pitchFamily="34" charset="0"/>
              </a:rPr>
              <a:t> </a:t>
            </a:r>
            <a:r>
              <a:rPr lang="en-GB" sz="1200" dirty="0" err="1">
                <a:solidFill>
                  <a:schemeClr val="bg1"/>
                </a:solidFill>
                <a:latin typeface="Arial" panose="020B0604020202020204" pitchFamily="34" charset="0"/>
                <a:cs typeface="Arial" panose="020B0604020202020204" pitchFamily="34" charset="0"/>
              </a:rPr>
              <a:t>ein</a:t>
            </a:r>
            <a:r>
              <a:rPr lang="en-GB" sz="1200" dirty="0">
                <a:solidFill>
                  <a:schemeClr val="bg1"/>
                </a:solidFill>
                <a:latin typeface="Arial" panose="020B0604020202020204" pitchFamily="34" charset="0"/>
                <a:cs typeface="Arial" panose="020B0604020202020204" pitchFamily="34" charset="0"/>
              </a:rPr>
              <a:t> </a:t>
            </a:r>
            <a:r>
              <a:rPr lang="en-GB" sz="1200" dirty="0" err="1">
                <a:solidFill>
                  <a:schemeClr val="bg1"/>
                </a:solidFill>
                <a:latin typeface="Arial" panose="020B0604020202020204" pitchFamily="34" charset="0"/>
                <a:cs typeface="Arial" panose="020B0604020202020204" pitchFamily="34" charset="0"/>
              </a:rPr>
              <a:t>bywydau</a:t>
            </a:r>
            <a:r>
              <a:rPr lang="en-GB" sz="1200" dirty="0">
                <a:solidFill>
                  <a:schemeClr val="bg1"/>
                </a:solidFill>
                <a:latin typeface="Arial" panose="020B0604020202020204" pitchFamily="34" charset="0"/>
                <a:cs typeface="Arial" panose="020B0604020202020204" pitchFamily="34" charset="0"/>
              </a:rPr>
              <a:t>. </a:t>
            </a:r>
            <a:r>
              <a:rPr lang="en-GB" sz="1200" dirty="0" err="1">
                <a:solidFill>
                  <a:schemeClr val="bg1"/>
                </a:solidFill>
                <a:latin typeface="Arial" panose="020B0604020202020204" pitchFamily="34" charset="0"/>
                <a:cs typeface="Arial" panose="020B0604020202020204" pitchFamily="34" charset="0"/>
              </a:rPr>
              <a:t>Rydym</a:t>
            </a:r>
            <a:r>
              <a:rPr lang="en-GB" sz="1200" dirty="0">
                <a:solidFill>
                  <a:schemeClr val="bg1"/>
                </a:solidFill>
                <a:latin typeface="Arial" panose="020B0604020202020204" pitchFamily="34" charset="0"/>
                <a:cs typeface="Arial" panose="020B0604020202020204" pitchFamily="34" charset="0"/>
              </a:rPr>
              <a:t> </a:t>
            </a:r>
            <a:r>
              <a:rPr lang="en-GB" sz="1200" dirty="0" err="1">
                <a:solidFill>
                  <a:schemeClr val="bg1"/>
                </a:solidFill>
                <a:latin typeface="Arial" panose="020B0604020202020204" pitchFamily="34" charset="0"/>
                <a:cs typeface="Arial" panose="020B0604020202020204" pitchFamily="34" charset="0"/>
              </a:rPr>
              <a:t>ni’n</a:t>
            </a:r>
            <a:r>
              <a:rPr lang="en-GB" sz="1200" dirty="0">
                <a:solidFill>
                  <a:schemeClr val="bg1"/>
                </a:solidFill>
                <a:latin typeface="Arial" panose="020B0604020202020204" pitchFamily="34" charset="0"/>
                <a:cs typeface="Arial" panose="020B0604020202020204" pitchFamily="34" charset="0"/>
              </a:rPr>
              <a:t> </a:t>
            </a:r>
            <a:r>
              <a:rPr lang="en-GB" sz="1200" dirty="0" err="1">
                <a:solidFill>
                  <a:schemeClr val="bg1"/>
                </a:solidFill>
                <a:latin typeface="Arial" panose="020B0604020202020204" pitchFamily="34" charset="0"/>
                <a:cs typeface="Arial" panose="020B0604020202020204" pitchFamily="34" charset="0"/>
              </a:rPr>
              <a:t>sicrhau</a:t>
            </a:r>
            <a:r>
              <a:rPr lang="en-GB" sz="1200" dirty="0">
                <a:solidFill>
                  <a:schemeClr val="bg1"/>
                </a:solidFill>
                <a:latin typeface="Arial" panose="020B0604020202020204" pitchFamily="34" charset="0"/>
                <a:cs typeface="Arial" panose="020B0604020202020204" pitchFamily="34" charset="0"/>
              </a:rPr>
              <a:t> bod y </a:t>
            </a:r>
            <a:r>
              <a:rPr lang="en-GB" sz="1200" dirty="0" err="1">
                <a:solidFill>
                  <a:schemeClr val="bg1"/>
                </a:solidFill>
                <a:latin typeface="Arial" panose="020B0604020202020204" pitchFamily="34" charset="0"/>
                <a:cs typeface="Arial" panose="020B0604020202020204" pitchFamily="34" charset="0"/>
              </a:rPr>
              <a:t>byd</a:t>
            </a:r>
            <a:r>
              <a:rPr lang="en-GB" sz="1200" dirty="0">
                <a:solidFill>
                  <a:schemeClr val="bg1"/>
                </a:solidFill>
                <a:latin typeface="Arial" panose="020B0604020202020204" pitchFamily="34" charset="0"/>
                <a:cs typeface="Arial" panose="020B0604020202020204" pitchFamily="34" charset="0"/>
              </a:rPr>
              <a:t> </a:t>
            </a:r>
            <a:r>
              <a:rPr lang="en-GB" sz="1200" dirty="0" err="1">
                <a:solidFill>
                  <a:schemeClr val="bg1"/>
                </a:solidFill>
                <a:latin typeface="Arial" panose="020B0604020202020204" pitchFamily="34" charset="0"/>
                <a:cs typeface="Arial" panose="020B0604020202020204" pitchFamily="34" charset="0"/>
              </a:rPr>
              <a:t>yn</a:t>
            </a:r>
            <a:r>
              <a:rPr lang="en-GB" sz="1200" dirty="0">
                <a:solidFill>
                  <a:schemeClr val="bg1"/>
                </a:solidFill>
                <a:latin typeface="Arial" panose="020B0604020202020204" pitchFamily="34" charset="0"/>
                <a:cs typeface="Arial" panose="020B0604020202020204" pitchFamily="34" charset="0"/>
              </a:rPr>
              <a:t> </a:t>
            </a:r>
            <a:r>
              <a:rPr lang="en-GB" sz="1200" dirty="0" err="1">
                <a:solidFill>
                  <a:schemeClr val="bg1"/>
                </a:solidFill>
                <a:latin typeface="Arial" panose="020B0604020202020204" pitchFamily="34" charset="0"/>
                <a:cs typeface="Arial" panose="020B0604020202020204" pitchFamily="34" charset="0"/>
              </a:rPr>
              <a:t>clywed</a:t>
            </a:r>
            <a:r>
              <a:rPr lang="en-GB" sz="1200" dirty="0">
                <a:solidFill>
                  <a:schemeClr val="bg1"/>
                </a:solidFill>
                <a:latin typeface="Arial" panose="020B0604020202020204" pitchFamily="34" charset="0"/>
                <a:cs typeface="Arial" panose="020B0604020202020204" pitchFamily="34" charset="0"/>
              </a:rPr>
              <a:t> ac </a:t>
            </a:r>
            <a:r>
              <a:rPr lang="en-GB" sz="1200" dirty="0" err="1">
                <a:solidFill>
                  <a:schemeClr val="bg1"/>
                </a:solidFill>
                <a:latin typeface="Arial" panose="020B0604020202020204" pitchFamily="34" charset="0"/>
                <a:cs typeface="Arial" panose="020B0604020202020204" pitchFamily="34" charset="0"/>
              </a:rPr>
              <a:t>yn</a:t>
            </a:r>
            <a:r>
              <a:rPr lang="en-GB" sz="1200" dirty="0">
                <a:solidFill>
                  <a:schemeClr val="bg1"/>
                </a:solidFill>
                <a:latin typeface="Arial" panose="020B0604020202020204" pitchFamily="34" charset="0"/>
                <a:cs typeface="Arial" panose="020B0604020202020204" pitchFamily="34" charset="0"/>
              </a:rPr>
              <a:t> </a:t>
            </a:r>
            <a:r>
              <a:rPr lang="en-GB" sz="1200" dirty="0" err="1">
                <a:solidFill>
                  <a:schemeClr val="bg1"/>
                </a:solidFill>
                <a:latin typeface="Arial" panose="020B0604020202020204" pitchFamily="34" charset="0"/>
                <a:cs typeface="Arial" panose="020B0604020202020204" pitchFamily="34" charset="0"/>
              </a:rPr>
              <a:t>dysgu</a:t>
            </a:r>
            <a:r>
              <a:rPr lang="en-GB" sz="1200" dirty="0">
                <a:solidFill>
                  <a:schemeClr val="bg1"/>
                </a:solidFill>
                <a:latin typeface="Arial" panose="020B0604020202020204" pitchFamily="34" charset="0"/>
                <a:cs typeface="Arial" panose="020B0604020202020204" pitchFamily="34" charset="0"/>
              </a:rPr>
              <a:t> </a:t>
            </a:r>
            <a:r>
              <a:rPr lang="en-GB" sz="1200" dirty="0" err="1">
                <a:solidFill>
                  <a:schemeClr val="bg1"/>
                </a:solidFill>
                <a:latin typeface="Arial" panose="020B0604020202020204" pitchFamily="34" charset="0"/>
                <a:cs typeface="Arial" panose="020B0604020202020204" pitchFamily="34" charset="0"/>
              </a:rPr>
              <a:t>o’n</a:t>
            </a:r>
            <a:r>
              <a:rPr lang="en-GB" sz="1200" dirty="0">
                <a:solidFill>
                  <a:schemeClr val="bg1"/>
                </a:solidFill>
                <a:latin typeface="Arial" panose="020B0604020202020204" pitchFamily="34" charset="0"/>
                <a:cs typeface="Arial" panose="020B0604020202020204" pitchFamily="34" charset="0"/>
              </a:rPr>
              <a:t> </a:t>
            </a:r>
            <a:r>
              <a:rPr lang="en-GB" sz="1200" dirty="0" err="1">
                <a:solidFill>
                  <a:schemeClr val="bg1"/>
                </a:solidFill>
                <a:latin typeface="Arial" panose="020B0604020202020204" pitchFamily="34" charset="0"/>
                <a:cs typeface="Arial" panose="020B0604020202020204" pitchFamily="34" charset="0"/>
              </a:rPr>
              <a:t>cymunedau</a:t>
            </a:r>
            <a:r>
              <a:rPr lang="en-GB" sz="1200" dirty="0">
                <a:solidFill>
                  <a:schemeClr val="bg1"/>
                </a:solidFill>
                <a:latin typeface="Arial" panose="020B0604020202020204" pitchFamily="34" charset="0"/>
                <a:cs typeface="Arial" panose="020B0604020202020204" pitchFamily="34" charset="0"/>
              </a:rPr>
              <a:t>, ac bod </a:t>
            </a:r>
            <a:r>
              <a:rPr lang="en-GB" sz="1200" dirty="0" err="1">
                <a:solidFill>
                  <a:schemeClr val="bg1"/>
                </a:solidFill>
                <a:latin typeface="Arial" panose="020B0604020202020204" pitchFamily="34" charset="0"/>
                <a:cs typeface="Arial" panose="020B0604020202020204" pitchFamily="34" charset="0"/>
              </a:rPr>
              <a:t>ein</a:t>
            </a:r>
            <a:r>
              <a:rPr lang="en-GB" sz="1200" dirty="0">
                <a:solidFill>
                  <a:schemeClr val="bg1"/>
                </a:solidFill>
                <a:latin typeface="Arial" panose="020B0604020202020204" pitchFamily="34" charset="0"/>
                <a:cs typeface="Arial" panose="020B0604020202020204" pitchFamily="34" charset="0"/>
              </a:rPr>
              <a:t> </a:t>
            </a:r>
            <a:r>
              <a:rPr lang="en-GB" sz="1200" dirty="0" err="1">
                <a:solidFill>
                  <a:schemeClr val="bg1"/>
                </a:solidFill>
                <a:latin typeface="Arial" panose="020B0604020202020204" pitchFamily="34" charset="0"/>
                <a:cs typeface="Arial" panose="020B0604020202020204" pitchFamily="34" charset="0"/>
              </a:rPr>
              <a:t>gwaith</a:t>
            </a:r>
            <a:r>
              <a:rPr lang="en-GB" sz="1200" dirty="0">
                <a:solidFill>
                  <a:schemeClr val="bg1"/>
                </a:solidFill>
                <a:latin typeface="Arial" panose="020B0604020202020204" pitchFamily="34" charset="0"/>
                <a:cs typeface="Arial" panose="020B0604020202020204" pitchFamily="34" charset="0"/>
              </a:rPr>
              <a:t> </a:t>
            </a:r>
            <a:r>
              <a:rPr lang="en-GB" sz="1200" dirty="0" err="1">
                <a:solidFill>
                  <a:schemeClr val="bg1"/>
                </a:solidFill>
                <a:latin typeface="Arial" panose="020B0604020202020204" pitchFamily="34" charset="0"/>
                <a:cs typeface="Arial" panose="020B0604020202020204" pitchFamily="34" charset="0"/>
              </a:rPr>
              <a:t>ni</a:t>
            </a:r>
            <a:r>
              <a:rPr lang="en-GB" sz="1200" dirty="0">
                <a:solidFill>
                  <a:schemeClr val="bg1"/>
                </a:solidFill>
                <a:latin typeface="Arial" panose="020B0604020202020204" pitchFamily="34" charset="0"/>
                <a:cs typeface="Arial" panose="020B0604020202020204" pitchFamily="34" charset="0"/>
              </a:rPr>
              <a:t> </a:t>
            </a:r>
            <a:r>
              <a:rPr lang="en-GB" sz="1200" dirty="0" err="1">
                <a:solidFill>
                  <a:schemeClr val="bg1"/>
                </a:solidFill>
                <a:latin typeface="Arial" panose="020B0604020202020204" pitchFamily="34" charset="0"/>
                <a:cs typeface="Arial" panose="020B0604020202020204" pitchFamily="34" charset="0"/>
              </a:rPr>
              <a:t>wedi</a:t>
            </a:r>
            <a:r>
              <a:rPr lang="en-GB" sz="1200" dirty="0">
                <a:solidFill>
                  <a:schemeClr val="bg1"/>
                </a:solidFill>
                <a:latin typeface="Arial" panose="020B0604020202020204" pitchFamily="34" charset="0"/>
                <a:cs typeface="Arial" panose="020B0604020202020204" pitchFamily="34" charset="0"/>
              </a:rPr>
              <a:t> </a:t>
            </a:r>
            <a:r>
              <a:rPr lang="en-GB" sz="1200" dirty="0" err="1">
                <a:solidFill>
                  <a:schemeClr val="bg1"/>
                </a:solidFill>
                <a:latin typeface="Arial" panose="020B0604020202020204" pitchFamily="34" charset="0"/>
                <a:cs typeface="Arial" panose="020B0604020202020204" pitchFamily="34" charset="0"/>
              </a:rPr>
              <a:t>ei</a:t>
            </a:r>
            <a:r>
              <a:rPr lang="en-GB" sz="1200" dirty="0">
                <a:solidFill>
                  <a:schemeClr val="bg1"/>
                </a:solidFill>
                <a:latin typeface="Arial" panose="020B0604020202020204" pitchFamily="34" charset="0"/>
                <a:cs typeface="Arial" panose="020B0604020202020204" pitchFamily="34" charset="0"/>
              </a:rPr>
              <a:t> </a:t>
            </a:r>
            <a:r>
              <a:rPr lang="en-GB" sz="1200" dirty="0" err="1">
                <a:solidFill>
                  <a:schemeClr val="bg1"/>
                </a:solidFill>
                <a:latin typeface="Arial" panose="020B0604020202020204" pitchFamily="34" charset="0"/>
                <a:cs typeface="Arial" panose="020B0604020202020204" pitchFamily="34" charset="0"/>
              </a:rPr>
              <a:t>seilio</a:t>
            </a:r>
            <a:r>
              <a:rPr lang="en-GB" sz="1200" dirty="0">
                <a:solidFill>
                  <a:schemeClr val="bg1"/>
                </a:solidFill>
                <a:latin typeface="Arial" panose="020B0604020202020204" pitchFamily="34" charset="0"/>
                <a:cs typeface="Arial" panose="020B0604020202020204" pitchFamily="34" charset="0"/>
              </a:rPr>
              <a:t> </a:t>
            </a:r>
            <a:r>
              <a:rPr lang="en-GB" sz="1200" dirty="0" err="1">
                <a:solidFill>
                  <a:schemeClr val="bg1"/>
                </a:solidFill>
                <a:latin typeface="Arial" panose="020B0604020202020204" pitchFamily="34" charset="0"/>
                <a:cs typeface="Arial" panose="020B0604020202020204" pitchFamily="34" charset="0"/>
              </a:rPr>
              <a:t>yn</a:t>
            </a:r>
            <a:r>
              <a:rPr lang="en-GB" sz="1200" dirty="0">
                <a:solidFill>
                  <a:schemeClr val="bg1"/>
                </a:solidFill>
                <a:latin typeface="Arial" panose="020B0604020202020204" pitchFamily="34" charset="0"/>
                <a:cs typeface="Arial" panose="020B0604020202020204" pitchFamily="34" charset="0"/>
              </a:rPr>
              <a:t> </a:t>
            </a:r>
            <a:r>
              <a:rPr lang="en-GB" sz="1200" dirty="0" err="1">
                <a:solidFill>
                  <a:schemeClr val="bg1"/>
                </a:solidFill>
                <a:latin typeface="Arial" panose="020B0604020202020204" pitchFamily="34" charset="0"/>
                <a:cs typeface="Arial" panose="020B0604020202020204" pitchFamily="34" charset="0"/>
              </a:rPr>
              <a:t>tystiolaeth</a:t>
            </a:r>
            <a:r>
              <a:rPr lang="en-GB" sz="1200" dirty="0">
                <a:solidFill>
                  <a:schemeClr val="bg1"/>
                </a:solidFill>
                <a:latin typeface="Arial" panose="020B0604020202020204" pitchFamily="34" charset="0"/>
                <a:cs typeface="Arial" panose="020B0604020202020204" pitchFamily="34" charset="0"/>
              </a:rPr>
              <a:t> ac </a:t>
            </a:r>
            <a:r>
              <a:rPr lang="en-GB" sz="1200" dirty="0" err="1">
                <a:solidFill>
                  <a:schemeClr val="bg1"/>
                </a:solidFill>
                <a:latin typeface="Arial" panose="020B0604020202020204" pitchFamily="34" charset="0"/>
                <a:cs typeface="Arial" panose="020B0604020202020204" pitchFamily="34" charset="0"/>
              </a:rPr>
              <a:t>arbenigedd</a:t>
            </a:r>
            <a:r>
              <a:rPr lang="en-GB" sz="1200" dirty="0">
                <a:solidFill>
                  <a:schemeClr val="bg1"/>
                </a:solidFill>
                <a:latin typeface="Arial" panose="020B0604020202020204" pitchFamily="34" charset="0"/>
                <a:cs typeface="Arial" panose="020B0604020202020204" pitchFamily="34" charset="0"/>
              </a:rPr>
              <a:t>.</a:t>
            </a:r>
          </a:p>
          <a:p>
            <a:endParaRPr lang="en-GB" sz="1200" dirty="0">
              <a:solidFill>
                <a:schemeClr val="bg1"/>
              </a:solidFill>
              <a:latin typeface="Arial" panose="020B0604020202020204" pitchFamily="34" charset="0"/>
              <a:cs typeface="Arial" panose="020B0604020202020204" pitchFamily="34" charset="0"/>
            </a:endParaRPr>
          </a:p>
          <a:p>
            <a:r>
              <a:rPr lang="en-GB" sz="1200" dirty="0">
                <a:solidFill>
                  <a:schemeClr val="bg1"/>
                </a:solidFill>
                <a:latin typeface="Arial" panose="020B0604020202020204" pitchFamily="34" charset="0"/>
                <a:cs typeface="Arial" panose="020B0604020202020204" pitchFamily="34" charset="0"/>
              </a:rPr>
              <a:t>Mae Stonewall </a:t>
            </a:r>
            <a:r>
              <a:rPr lang="en-GB" sz="1200" dirty="0" err="1">
                <a:solidFill>
                  <a:schemeClr val="bg1"/>
                </a:solidFill>
                <a:latin typeface="Arial" panose="020B0604020202020204" pitchFamily="34" charset="0"/>
                <a:cs typeface="Arial" panose="020B0604020202020204" pitchFamily="34" charset="0"/>
              </a:rPr>
              <a:t>yn</a:t>
            </a:r>
            <a:r>
              <a:rPr lang="en-GB" sz="1200" dirty="0">
                <a:solidFill>
                  <a:schemeClr val="bg1"/>
                </a:solidFill>
                <a:latin typeface="Arial" panose="020B0604020202020204" pitchFamily="34" charset="0"/>
                <a:cs typeface="Arial" panose="020B0604020202020204" pitchFamily="34" charset="0"/>
              </a:rPr>
              <a:t> </a:t>
            </a:r>
            <a:r>
              <a:rPr lang="en-GB" sz="1200" dirty="0" err="1">
                <a:solidFill>
                  <a:schemeClr val="bg1"/>
                </a:solidFill>
                <a:latin typeface="Arial" panose="020B0604020202020204" pitchFamily="34" charset="0"/>
                <a:cs typeface="Arial" panose="020B0604020202020204" pitchFamily="34" charset="0"/>
              </a:rPr>
              <a:t>falch</a:t>
            </a:r>
            <a:r>
              <a:rPr lang="en-GB" sz="1200" dirty="0">
                <a:solidFill>
                  <a:schemeClr val="bg1"/>
                </a:solidFill>
                <a:latin typeface="Arial" panose="020B0604020202020204" pitchFamily="34" charset="0"/>
                <a:cs typeface="Arial" panose="020B0604020202020204" pitchFamily="34" charset="0"/>
              </a:rPr>
              <a:t> i </a:t>
            </a:r>
            <a:r>
              <a:rPr lang="en-GB" sz="1200" dirty="0" err="1">
                <a:solidFill>
                  <a:schemeClr val="bg1"/>
                </a:solidFill>
                <a:latin typeface="Arial" panose="020B0604020202020204" pitchFamily="34" charset="0"/>
                <a:cs typeface="Arial" panose="020B0604020202020204" pitchFamily="34" charset="0"/>
              </a:rPr>
              <a:t>ddarparu</a:t>
            </a:r>
            <a:r>
              <a:rPr lang="en-GB" sz="1200" dirty="0">
                <a:solidFill>
                  <a:schemeClr val="bg1"/>
                </a:solidFill>
                <a:latin typeface="Arial" panose="020B0604020202020204" pitchFamily="34" charset="0"/>
                <a:cs typeface="Arial" panose="020B0604020202020204" pitchFamily="34" charset="0"/>
              </a:rPr>
              <a:t> </a:t>
            </a:r>
            <a:r>
              <a:rPr lang="en-GB" sz="1200" dirty="0" err="1">
                <a:solidFill>
                  <a:schemeClr val="bg1"/>
                </a:solidFill>
                <a:latin typeface="Arial" panose="020B0604020202020204" pitchFamily="34" charset="0"/>
                <a:cs typeface="Arial" panose="020B0604020202020204" pitchFamily="34" charset="0"/>
              </a:rPr>
              <a:t>wybodaeth</a:t>
            </a:r>
            <a:r>
              <a:rPr lang="en-GB" sz="1200" dirty="0">
                <a:solidFill>
                  <a:schemeClr val="bg1"/>
                </a:solidFill>
                <a:latin typeface="Arial" panose="020B0604020202020204" pitchFamily="34" charset="0"/>
                <a:cs typeface="Arial" panose="020B0604020202020204" pitchFamily="34" charset="0"/>
              </a:rPr>
              <a:t>, </a:t>
            </a:r>
            <a:r>
              <a:rPr lang="en-GB" sz="1200" dirty="0" err="1">
                <a:solidFill>
                  <a:schemeClr val="bg1"/>
                </a:solidFill>
                <a:latin typeface="Arial" panose="020B0604020202020204" pitchFamily="34" charset="0"/>
                <a:cs typeface="Arial" panose="020B0604020202020204" pitchFamily="34" charset="0"/>
              </a:rPr>
              <a:t>cefnogaeth</a:t>
            </a:r>
            <a:r>
              <a:rPr lang="en-GB" sz="1200" dirty="0">
                <a:solidFill>
                  <a:schemeClr val="bg1"/>
                </a:solidFill>
                <a:latin typeface="Arial" panose="020B0604020202020204" pitchFamily="34" charset="0"/>
                <a:cs typeface="Arial" panose="020B0604020202020204" pitchFamily="34" charset="0"/>
              </a:rPr>
              <a:t> a </a:t>
            </a:r>
            <a:r>
              <a:rPr lang="en-GB" sz="1200" dirty="0" err="1">
                <a:solidFill>
                  <a:schemeClr val="bg1"/>
                </a:solidFill>
                <a:latin typeface="Arial" panose="020B0604020202020204" pitchFamily="34" charset="0"/>
                <a:cs typeface="Arial" panose="020B0604020202020204" pitchFamily="34" charset="0"/>
              </a:rPr>
              <a:t>cyngor</a:t>
            </a:r>
            <a:r>
              <a:rPr lang="en-GB" sz="1200" dirty="0">
                <a:solidFill>
                  <a:schemeClr val="bg1"/>
                </a:solidFill>
                <a:latin typeface="Arial" panose="020B0604020202020204" pitchFamily="34" charset="0"/>
                <a:cs typeface="Arial" panose="020B0604020202020204" pitchFamily="34" charset="0"/>
              </a:rPr>
              <a:t> </a:t>
            </a:r>
            <a:r>
              <a:rPr lang="en-GB" sz="1200" dirty="0" err="1">
                <a:solidFill>
                  <a:schemeClr val="bg1"/>
                </a:solidFill>
                <a:latin typeface="Arial" panose="020B0604020202020204" pitchFamily="34" charset="0"/>
                <a:cs typeface="Arial" panose="020B0604020202020204" pitchFamily="34" charset="0"/>
              </a:rPr>
              <a:t>ar</a:t>
            </a:r>
            <a:r>
              <a:rPr lang="en-GB" sz="1200" dirty="0">
                <a:solidFill>
                  <a:schemeClr val="bg1"/>
                </a:solidFill>
                <a:latin typeface="Arial" panose="020B0604020202020204" pitchFamily="34" charset="0"/>
                <a:cs typeface="Arial" panose="020B0604020202020204" pitchFamily="34" charset="0"/>
              </a:rPr>
              <a:t> </a:t>
            </a:r>
            <a:r>
              <a:rPr lang="en-GB" sz="1200" dirty="0" err="1">
                <a:solidFill>
                  <a:schemeClr val="bg1"/>
                </a:solidFill>
                <a:latin typeface="Arial" panose="020B0604020202020204" pitchFamily="34" charset="0"/>
                <a:cs typeface="Arial" panose="020B0604020202020204" pitchFamily="34" charset="0"/>
              </a:rPr>
              <a:t>cynwysedd</a:t>
            </a:r>
            <a:r>
              <a:rPr lang="en-GB" sz="1200" dirty="0">
                <a:solidFill>
                  <a:schemeClr val="bg1"/>
                </a:solidFill>
                <a:latin typeface="Arial" panose="020B0604020202020204" pitchFamily="34" charset="0"/>
                <a:cs typeface="Arial" panose="020B0604020202020204" pitchFamily="34" charset="0"/>
              </a:rPr>
              <a:t> LHDTC+; </a:t>
            </a:r>
            <a:r>
              <a:rPr lang="en-GB" sz="1200" dirty="0" err="1">
                <a:solidFill>
                  <a:schemeClr val="bg1"/>
                </a:solidFill>
                <a:latin typeface="Arial" panose="020B0604020202020204" pitchFamily="34" charset="0"/>
                <a:cs typeface="Arial" panose="020B0604020202020204" pitchFamily="34" charset="0"/>
              </a:rPr>
              <a:t>gweithio</a:t>
            </a:r>
            <a:r>
              <a:rPr lang="en-GB" sz="1200" dirty="0">
                <a:solidFill>
                  <a:schemeClr val="bg1"/>
                </a:solidFill>
                <a:latin typeface="Arial" panose="020B0604020202020204" pitchFamily="34" charset="0"/>
                <a:cs typeface="Arial" panose="020B0604020202020204" pitchFamily="34" charset="0"/>
              </a:rPr>
              <a:t> </a:t>
            </a:r>
            <a:r>
              <a:rPr lang="en-GB" sz="1200" dirty="0" err="1">
                <a:solidFill>
                  <a:schemeClr val="bg1"/>
                </a:solidFill>
                <a:latin typeface="Arial" panose="020B0604020202020204" pitchFamily="34" charset="0"/>
                <a:cs typeface="Arial" panose="020B0604020202020204" pitchFamily="34" charset="0"/>
              </a:rPr>
              <a:t>tuag</a:t>
            </a:r>
            <a:r>
              <a:rPr lang="en-GB" sz="1200" dirty="0">
                <a:solidFill>
                  <a:schemeClr val="bg1"/>
                </a:solidFill>
                <a:latin typeface="Arial" panose="020B0604020202020204" pitchFamily="34" charset="0"/>
                <a:cs typeface="Arial" panose="020B0604020202020204" pitchFamily="34" charset="0"/>
              </a:rPr>
              <a:t> at </a:t>
            </a:r>
            <a:r>
              <a:rPr lang="en-GB" sz="1200" dirty="0" err="1">
                <a:solidFill>
                  <a:schemeClr val="bg1"/>
                </a:solidFill>
                <a:latin typeface="Arial" panose="020B0604020202020204" pitchFamily="34" charset="0"/>
                <a:cs typeface="Arial" panose="020B0604020202020204" pitchFamily="34" charset="0"/>
              </a:rPr>
              <a:t>byd</a:t>
            </a:r>
            <a:r>
              <a:rPr lang="en-GB" sz="1200" dirty="0">
                <a:solidFill>
                  <a:schemeClr val="bg1"/>
                </a:solidFill>
                <a:latin typeface="Arial" panose="020B0604020202020204" pitchFamily="34" charset="0"/>
                <a:cs typeface="Arial" panose="020B0604020202020204" pitchFamily="34" charset="0"/>
              </a:rPr>
              <a:t> </a:t>
            </a:r>
            <a:r>
              <a:rPr lang="en-GB" sz="1200" dirty="0" err="1">
                <a:solidFill>
                  <a:schemeClr val="bg1"/>
                </a:solidFill>
                <a:latin typeface="Arial" panose="020B0604020202020204" pitchFamily="34" charset="0"/>
                <a:cs typeface="Arial" panose="020B0604020202020204" pitchFamily="34" charset="0"/>
              </a:rPr>
              <a:t>ble</a:t>
            </a:r>
            <a:r>
              <a:rPr lang="en-GB" sz="1200" dirty="0">
                <a:solidFill>
                  <a:schemeClr val="bg1"/>
                </a:solidFill>
                <a:latin typeface="Arial" panose="020B0604020202020204" pitchFamily="34" charset="0"/>
                <a:cs typeface="Arial" panose="020B0604020202020204" pitchFamily="34" charset="0"/>
              </a:rPr>
              <a:t> </a:t>
            </a:r>
            <a:r>
              <a:rPr lang="en-GB" sz="1200" dirty="0" err="1">
                <a:solidFill>
                  <a:schemeClr val="bg1"/>
                </a:solidFill>
                <a:latin typeface="Arial" panose="020B0604020202020204" pitchFamily="34" charset="0"/>
                <a:cs typeface="Arial" panose="020B0604020202020204" pitchFamily="34" charset="0"/>
              </a:rPr>
              <a:t>yr</a:t>
            </a:r>
            <a:r>
              <a:rPr lang="en-GB" sz="1200" dirty="0">
                <a:solidFill>
                  <a:schemeClr val="bg1"/>
                </a:solidFill>
                <a:latin typeface="Arial" panose="020B0604020202020204" pitchFamily="34" charset="0"/>
                <a:cs typeface="Arial" panose="020B0604020202020204" pitchFamily="34" charset="0"/>
              </a:rPr>
              <a:t> </a:t>
            </a:r>
            <a:r>
              <a:rPr lang="en-GB" sz="1200" dirty="0" err="1">
                <a:solidFill>
                  <a:schemeClr val="bg1"/>
                </a:solidFill>
                <a:latin typeface="Arial" panose="020B0604020202020204" pitchFamily="34" charset="0"/>
                <a:cs typeface="Arial" panose="020B0604020202020204" pitchFamily="34" charset="0"/>
              </a:rPr>
              <a:t>ydym</a:t>
            </a:r>
            <a:r>
              <a:rPr lang="en-GB" sz="1200" dirty="0">
                <a:solidFill>
                  <a:schemeClr val="bg1"/>
                </a:solidFill>
                <a:latin typeface="Arial" panose="020B0604020202020204" pitchFamily="34" charset="0"/>
                <a:cs typeface="Arial" panose="020B0604020202020204" pitchFamily="34" charset="0"/>
              </a:rPr>
              <a:t> i </a:t>
            </a:r>
            <a:r>
              <a:rPr lang="en-GB" sz="1200" dirty="0" err="1">
                <a:solidFill>
                  <a:schemeClr val="bg1"/>
                </a:solidFill>
                <a:latin typeface="Arial" panose="020B0604020202020204" pitchFamily="34" charset="0"/>
                <a:cs typeface="Arial" panose="020B0604020202020204" pitchFamily="34" charset="0"/>
              </a:rPr>
              <a:t>gyd</a:t>
            </a:r>
            <a:r>
              <a:rPr lang="en-GB" sz="1200" dirty="0">
                <a:solidFill>
                  <a:schemeClr val="bg1"/>
                </a:solidFill>
                <a:latin typeface="Arial" panose="020B0604020202020204" pitchFamily="34" charset="0"/>
                <a:cs typeface="Arial" panose="020B0604020202020204" pitchFamily="34" charset="0"/>
              </a:rPr>
              <a:t> </a:t>
            </a:r>
            <a:r>
              <a:rPr lang="en-GB" sz="1200" dirty="0" err="1">
                <a:solidFill>
                  <a:schemeClr val="bg1"/>
                </a:solidFill>
                <a:latin typeface="Arial" panose="020B0604020202020204" pitchFamily="34" charset="0"/>
                <a:cs typeface="Arial" panose="020B0604020202020204" pitchFamily="34" charset="0"/>
              </a:rPr>
              <a:t>yn</a:t>
            </a:r>
            <a:r>
              <a:rPr lang="en-GB" sz="1200" dirty="0">
                <a:solidFill>
                  <a:schemeClr val="bg1"/>
                </a:solidFill>
                <a:latin typeface="Arial" panose="020B0604020202020204" pitchFamily="34" charset="0"/>
                <a:cs typeface="Arial" panose="020B0604020202020204" pitchFamily="34" charset="0"/>
              </a:rPr>
              <a:t> </a:t>
            </a:r>
            <a:r>
              <a:rPr lang="en-GB" sz="1200" dirty="0" err="1">
                <a:solidFill>
                  <a:schemeClr val="bg1"/>
                </a:solidFill>
                <a:latin typeface="Arial" panose="020B0604020202020204" pitchFamily="34" charset="0"/>
                <a:cs typeface="Arial" panose="020B0604020202020204" pitchFamily="34" charset="0"/>
              </a:rPr>
              <a:t>rhydd</a:t>
            </a:r>
            <a:r>
              <a:rPr lang="en-GB" sz="1200" dirty="0">
                <a:solidFill>
                  <a:schemeClr val="bg1"/>
                </a:solidFill>
                <a:latin typeface="Arial" panose="020B0604020202020204" pitchFamily="34" charset="0"/>
                <a:cs typeface="Arial" panose="020B0604020202020204" pitchFamily="34" charset="0"/>
              </a:rPr>
              <a:t> i </a:t>
            </a:r>
            <a:r>
              <a:rPr lang="en-GB" sz="1200" dirty="0" err="1">
                <a:solidFill>
                  <a:schemeClr val="bg1"/>
                </a:solidFill>
                <a:latin typeface="Arial" panose="020B0604020202020204" pitchFamily="34" charset="0"/>
                <a:cs typeface="Arial" panose="020B0604020202020204" pitchFamily="34" charset="0"/>
              </a:rPr>
              <a:t>fyw</a:t>
            </a:r>
            <a:r>
              <a:rPr lang="en-GB" sz="1200" dirty="0">
                <a:solidFill>
                  <a:schemeClr val="bg1"/>
                </a:solidFill>
                <a:latin typeface="Arial" panose="020B0604020202020204" pitchFamily="34" charset="0"/>
                <a:cs typeface="Arial" panose="020B0604020202020204" pitchFamily="34" charset="0"/>
              </a:rPr>
              <a:t>. </a:t>
            </a:r>
            <a:r>
              <a:rPr lang="en-GB" sz="1200" dirty="0" err="1">
                <a:solidFill>
                  <a:schemeClr val="bg1"/>
                </a:solidFill>
                <a:latin typeface="Arial" panose="020B0604020202020204" pitchFamily="34" charset="0"/>
                <a:cs typeface="Arial" panose="020B0604020202020204" pitchFamily="34" charset="0"/>
              </a:rPr>
              <a:t>Nid</a:t>
            </a:r>
            <a:r>
              <a:rPr lang="en-GB" sz="1200" dirty="0">
                <a:solidFill>
                  <a:schemeClr val="bg1"/>
                </a:solidFill>
                <a:latin typeface="Arial" panose="020B0604020202020204" pitchFamily="34" charset="0"/>
                <a:cs typeface="Arial" panose="020B0604020202020204" pitchFamily="34" charset="0"/>
              </a:rPr>
              <a:t> </a:t>
            </a:r>
            <a:r>
              <a:rPr lang="en-GB" sz="1200" dirty="0" err="1">
                <a:solidFill>
                  <a:schemeClr val="bg1"/>
                </a:solidFill>
                <a:latin typeface="Arial" panose="020B0604020202020204" pitchFamily="34" charset="0"/>
                <a:cs typeface="Arial" panose="020B0604020202020204" pitchFamily="34" charset="0"/>
              </a:rPr>
              <a:t>yw</a:t>
            </a:r>
            <a:r>
              <a:rPr lang="en-GB" sz="1200" dirty="0">
                <a:solidFill>
                  <a:schemeClr val="bg1"/>
                </a:solidFill>
                <a:latin typeface="Arial" panose="020B0604020202020204" pitchFamily="34" charset="0"/>
                <a:cs typeface="Arial" panose="020B0604020202020204" pitchFamily="34" charset="0"/>
              </a:rPr>
              <a:t> </a:t>
            </a:r>
            <a:r>
              <a:rPr lang="en-GB" sz="1200" dirty="0" err="1">
                <a:solidFill>
                  <a:schemeClr val="bg1"/>
                </a:solidFill>
                <a:latin typeface="Arial" panose="020B0604020202020204" pitchFamily="34" charset="0"/>
                <a:cs typeface="Arial" panose="020B0604020202020204" pitchFamily="34" charset="0"/>
              </a:rPr>
              <a:t>hyn</a:t>
            </a:r>
            <a:r>
              <a:rPr lang="en-GB" sz="1200" dirty="0">
                <a:solidFill>
                  <a:schemeClr val="bg1"/>
                </a:solidFill>
                <a:latin typeface="Arial" panose="020B0604020202020204" pitchFamily="34" charset="0"/>
                <a:cs typeface="Arial" panose="020B0604020202020204" pitchFamily="34" charset="0"/>
              </a:rPr>
              <a:t> </a:t>
            </a:r>
            <a:r>
              <a:rPr lang="en-GB" sz="1200" dirty="0" err="1">
                <a:solidFill>
                  <a:schemeClr val="bg1"/>
                </a:solidFill>
                <a:latin typeface="Arial" panose="020B0604020202020204" pitchFamily="34" charset="0"/>
                <a:cs typeface="Arial" panose="020B0604020202020204" pitchFamily="34" charset="0"/>
              </a:rPr>
              <a:t>yn</a:t>
            </a:r>
            <a:r>
              <a:rPr lang="en-GB" sz="1200" dirty="0">
                <a:solidFill>
                  <a:schemeClr val="bg1"/>
                </a:solidFill>
                <a:latin typeface="Arial" panose="020B0604020202020204" pitchFamily="34" charset="0"/>
                <a:cs typeface="Arial" panose="020B0604020202020204" pitchFamily="34" charset="0"/>
              </a:rPr>
              <a:t> </a:t>
            </a:r>
            <a:r>
              <a:rPr lang="en-GB" sz="1200" dirty="0" err="1">
                <a:solidFill>
                  <a:schemeClr val="bg1"/>
                </a:solidFill>
                <a:latin typeface="Arial" panose="020B0604020202020204" pitchFamily="34" charset="0"/>
                <a:cs typeface="Arial" panose="020B0604020202020204" pitchFamily="34" charset="0"/>
              </a:rPr>
              <a:t>gyfystirio</a:t>
            </a:r>
            <a:r>
              <a:rPr lang="en-GB" sz="1200" dirty="0">
                <a:solidFill>
                  <a:schemeClr val="bg1"/>
                </a:solidFill>
                <a:latin typeface="Arial" panose="020B0604020202020204" pitchFamily="34" charset="0"/>
                <a:cs typeface="Arial" panose="020B0604020202020204" pitchFamily="34" charset="0"/>
              </a:rPr>
              <a:t> </a:t>
            </a:r>
            <a:r>
              <a:rPr lang="en-GB" sz="1200" dirty="0" err="1">
                <a:solidFill>
                  <a:schemeClr val="bg1"/>
                </a:solidFill>
                <a:latin typeface="Arial" panose="020B0604020202020204" pitchFamily="34" charset="0"/>
                <a:cs typeface="Arial" panose="020B0604020202020204" pitchFamily="34" charset="0"/>
              </a:rPr>
              <a:t>cyngor</a:t>
            </a:r>
            <a:r>
              <a:rPr lang="en-GB" sz="1200" dirty="0">
                <a:solidFill>
                  <a:schemeClr val="bg1"/>
                </a:solidFill>
                <a:latin typeface="Arial" panose="020B0604020202020204" pitchFamily="34" charset="0"/>
                <a:cs typeface="Arial" panose="020B0604020202020204" pitchFamily="34" charset="0"/>
              </a:rPr>
              <a:t> </a:t>
            </a:r>
            <a:r>
              <a:rPr lang="en-GB" sz="1200" dirty="0" err="1">
                <a:solidFill>
                  <a:schemeClr val="bg1"/>
                </a:solidFill>
                <a:latin typeface="Arial" panose="020B0604020202020204" pitchFamily="34" charset="0"/>
                <a:cs typeface="Arial" panose="020B0604020202020204" pitchFamily="34" charset="0"/>
              </a:rPr>
              <a:t>gyfreithiol</a:t>
            </a:r>
            <a:r>
              <a:rPr lang="en-GB" sz="1200" dirty="0">
                <a:solidFill>
                  <a:schemeClr val="bg1"/>
                </a:solidFill>
                <a:latin typeface="Arial" panose="020B0604020202020204" pitchFamily="34" charset="0"/>
                <a:cs typeface="Arial" panose="020B0604020202020204" pitchFamily="34" charset="0"/>
              </a:rPr>
              <a:t>, ac </a:t>
            </a:r>
            <a:r>
              <a:rPr lang="en-GB" sz="1200" dirty="0" err="1">
                <a:solidFill>
                  <a:schemeClr val="bg1"/>
                </a:solidFill>
                <a:latin typeface="Arial" panose="020B0604020202020204" pitchFamily="34" charset="0"/>
                <a:cs typeface="Arial" panose="020B0604020202020204" pitchFamily="34" charset="0"/>
              </a:rPr>
              <a:t>nid</a:t>
            </a:r>
            <a:r>
              <a:rPr lang="en-GB" sz="1200" dirty="0">
                <a:solidFill>
                  <a:schemeClr val="bg1"/>
                </a:solidFill>
                <a:latin typeface="Arial" panose="020B0604020202020204" pitchFamily="34" charset="0"/>
                <a:cs typeface="Arial" panose="020B0604020202020204" pitchFamily="34" charset="0"/>
              </a:rPr>
              <a:t> </a:t>
            </a:r>
            <a:r>
              <a:rPr lang="en-GB" sz="1200" dirty="0" err="1">
                <a:solidFill>
                  <a:schemeClr val="bg1"/>
                </a:solidFill>
                <a:latin typeface="Arial" panose="020B0604020202020204" pitchFamily="34" charset="0"/>
                <a:cs typeface="Arial" panose="020B0604020202020204" pitchFamily="34" charset="0"/>
              </a:rPr>
              <a:t>ydy’n</a:t>
            </a:r>
            <a:r>
              <a:rPr lang="en-GB" sz="1200" dirty="0">
                <a:solidFill>
                  <a:schemeClr val="bg1"/>
                </a:solidFill>
                <a:latin typeface="Arial" panose="020B0604020202020204" pitchFamily="34" charset="0"/>
                <a:cs typeface="Arial" panose="020B0604020202020204" pitchFamily="34" charset="0"/>
              </a:rPr>
              <a:t> </a:t>
            </a:r>
            <a:r>
              <a:rPr lang="en-GB" sz="1200" dirty="0" err="1">
                <a:solidFill>
                  <a:schemeClr val="bg1"/>
                </a:solidFill>
                <a:latin typeface="Arial" panose="020B0604020202020204" pitchFamily="34" charset="0"/>
                <a:cs typeface="Arial" panose="020B0604020202020204" pitchFamily="34" charset="0"/>
              </a:rPr>
              <a:t>bwriadu</a:t>
            </a:r>
            <a:r>
              <a:rPr lang="en-GB" sz="1200" dirty="0">
                <a:solidFill>
                  <a:schemeClr val="bg1"/>
                </a:solidFill>
                <a:latin typeface="Arial" panose="020B0604020202020204" pitchFamily="34" charset="0"/>
                <a:cs typeface="Arial" panose="020B0604020202020204" pitchFamily="34" charset="0"/>
              </a:rPr>
              <a:t> </a:t>
            </a:r>
            <a:r>
              <a:rPr lang="en-GB" sz="1200" dirty="0" err="1">
                <a:solidFill>
                  <a:schemeClr val="bg1"/>
                </a:solidFill>
                <a:latin typeface="Arial" panose="020B0604020202020204" pitchFamily="34" charset="0"/>
                <a:cs typeface="Arial" panose="020B0604020202020204" pitchFamily="34" charset="0"/>
              </a:rPr>
              <a:t>cymryd</a:t>
            </a:r>
            <a:r>
              <a:rPr lang="en-GB" sz="1200" dirty="0">
                <a:solidFill>
                  <a:schemeClr val="bg1"/>
                </a:solidFill>
                <a:latin typeface="Arial" panose="020B0604020202020204" pitchFamily="34" charset="0"/>
                <a:cs typeface="Arial" panose="020B0604020202020204" pitchFamily="34" charset="0"/>
              </a:rPr>
              <a:t> </a:t>
            </a:r>
            <a:r>
              <a:rPr lang="en-GB" sz="1200" dirty="0" err="1">
                <a:solidFill>
                  <a:schemeClr val="bg1"/>
                </a:solidFill>
                <a:latin typeface="Arial" panose="020B0604020202020204" pitchFamily="34" charset="0"/>
                <a:cs typeface="Arial" panose="020B0604020202020204" pitchFamily="34" charset="0"/>
              </a:rPr>
              <a:t>lle</a:t>
            </a:r>
            <a:r>
              <a:rPr lang="en-GB" sz="1200" dirty="0">
                <a:solidFill>
                  <a:schemeClr val="bg1"/>
                </a:solidFill>
                <a:latin typeface="Arial" panose="020B0604020202020204" pitchFamily="34" charset="0"/>
                <a:cs typeface="Arial" panose="020B0604020202020204" pitchFamily="34" charset="0"/>
              </a:rPr>
              <a:t> </a:t>
            </a:r>
            <a:r>
              <a:rPr lang="en-GB" sz="1200" dirty="0" err="1">
                <a:solidFill>
                  <a:schemeClr val="bg1"/>
                </a:solidFill>
                <a:latin typeface="Arial" panose="020B0604020202020204" pitchFamily="34" charset="0"/>
                <a:cs typeface="Arial" panose="020B0604020202020204" pitchFamily="34" charset="0"/>
              </a:rPr>
              <a:t>cyngor</a:t>
            </a:r>
            <a:r>
              <a:rPr lang="en-GB" sz="1200" dirty="0">
                <a:solidFill>
                  <a:schemeClr val="bg1"/>
                </a:solidFill>
                <a:latin typeface="Arial" panose="020B0604020202020204" pitchFamily="34" charset="0"/>
                <a:cs typeface="Arial" panose="020B0604020202020204" pitchFamily="34" charset="0"/>
              </a:rPr>
              <a:t> </a:t>
            </a:r>
            <a:r>
              <a:rPr lang="en-GB" sz="1200" dirty="0" err="1">
                <a:solidFill>
                  <a:schemeClr val="bg1"/>
                </a:solidFill>
                <a:latin typeface="Arial" panose="020B0604020202020204" pitchFamily="34" charset="0"/>
                <a:cs typeface="Arial" panose="020B0604020202020204" pitchFamily="34" charset="0"/>
              </a:rPr>
              <a:t>gyfreithiol</a:t>
            </a:r>
            <a:r>
              <a:rPr lang="en-GB" sz="1200" dirty="0">
                <a:solidFill>
                  <a:schemeClr val="bg1"/>
                </a:solidFill>
                <a:latin typeface="Arial" panose="020B0604020202020204" pitchFamily="34" charset="0"/>
                <a:cs typeface="Arial" panose="020B0604020202020204" pitchFamily="34" charset="0"/>
              </a:rPr>
              <a:t> </a:t>
            </a:r>
            <a:r>
              <a:rPr lang="en-GB" sz="1200" dirty="0" err="1">
                <a:solidFill>
                  <a:schemeClr val="bg1"/>
                </a:solidFill>
                <a:latin typeface="Arial" panose="020B0604020202020204" pitchFamily="34" charset="0"/>
                <a:cs typeface="Arial" panose="020B0604020202020204" pitchFamily="34" charset="0"/>
              </a:rPr>
              <a:t>ar</a:t>
            </a:r>
            <a:r>
              <a:rPr lang="en-GB" sz="1200" dirty="0">
                <a:solidFill>
                  <a:schemeClr val="bg1"/>
                </a:solidFill>
                <a:latin typeface="Arial" panose="020B0604020202020204" pitchFamily="34" charset="0"/>
                <a:cs typeface="Arial" panose="020B0604020202020204" pitchFamily="34" charset="0"/>
              </a:rPr>
              <a:t> </a:t>
            </a:r>
            <a:r>
              <a:rPr lang="en-GB" sz="1200" dirty="0" err="1">
                <a:solidFill>
                  <a:schemeClr val="bg1"/>
                </a:solidFill>
                <a:latin typeface="Arial" panose="020B0604020202020204" pitchFamily="34" charset="0"/>
                <a:cs typeface="Arial" panose="020B0604020202020204" pitchFamily="34" charset="0"/>
              </a:rPr>
              <a:t>unrhyw</a:t>
            </a:r>
            <a:r>
              <a:rPr lang="en-GB" sz="1200" dirty="0">
                <a:solidFill>
                  <a:schemeClr val="bg1"/>
                </a:solidFill>
                <a:latin typeface="Arial" panose="020B0604020202020204" pitchFamily="34" charset="0"/>
                <a:cs typeface="Arial" panose="020B0604020202020204" pitchFamily="34" charset="0"/>
              </a:rPr>
              <a:t> </a:t>
            </a:r>
            <a:r>
              <a:rPr lang="en-GB" sz="1200" dirty="0" err="1">
                <a:solidFill>
                  <a:schemeClr val="bg1"/>
                </a:solidFill>
                <a:latin typeface="Arial" panose="020B0604020202020204" pitchFamily="34" charset="0"/>
                <a:cs typeface="Arial" panose="020B0604020202020204" pitchFamily="34" charset="0"/>
              </a:rPr>
              <a:t>pwnc</a:t>
            </a:r>
            <a:r>
              <a:rPr lang="en-GB" sz="1200" dirty="0">
                <a:solidFill>
                  <a:schemeClr val="bg1"/>
                </a:solidFill>
                <a:latin typeface="Arial" panose="020B0604020202020204" pitchFamily="34" charset="0"/>
                <a:cs typeface="Arial" panose="020B0604020202020204" pitchFamily="34" charset="0"/>
              </a:rPr>
              <a:t>.</a:t>
            </a:r>
          </a:p>
          <a:p>
            <a:endParaRPr lang="en-GB" sz="1200" dirty="0">
              <a:solidFill>
                <a:schemeClr val="bg1"/>
              </a:solidFill>
              <a:latin typeface="Arial" panose="020B0604020202020204" pitchFamily="34" charset="0"/>
              <a:cs typeface="Arial" panose="020B0604020202020204" pitchFamily="34" charset="0"/>
            </a:endParaRPr>
          </a:p>
          <a:p>
            <a:r>
              <a:rPr lang="en-GB" sz="1200" dirty="0" err="1">
                <a:solidFill>
                  <a:schemeClr val="bg1"/>
                </a:solidFill>
                <a:latin typeface="Arial" panose="020B0604020202020204" pitchFamily="34" charset="0"/>
                <a:cs typeface="Arial" panose="020B0604020202020204" pitchFamily="34" charset="0"/>
              </a:rPr>
              <a:t>Rhif</a:t>
            </a:r>
            <a:r>
              <a:rPr lang="en-GB" sz="1200" dirty="0">
                <a:solidFill>
                  <a:schemeClr val="bg1"/>
                </a:solidFill>
                <a:latin typeface="Arial" panose="020B0604020202020204" pitchFamily="34" charset="0"/>
                <a:cs typeface="Arial" panose="020B0604020202020204" pitchFamily="34" charset="0"/>
              </a:rPr>
              <a:t> </a:t>
            </a:r>
            <a:r>
              <a:rPr lang="en-GB" sz="1200" dirty="0" err="1">
                <a:solidFill>
                  <a:schemeClr val="bg1"/>
                </a:solidFill>
                <a:latin typeface="Arial" panose="020B0604020202020204" pitchFamily="34" charset="0"/>
                <a:cs typeface="Arial" panose="020B0604020202020204" pitchFamily="34" charset="0"/>
              </a:rPr>
              <a:t>Elusen</a:t>
            </a:r>
            <a:r>
              <a:rPr lang="en-GB" sz="1200" dirty="0">
                <a:solidFill>
                  <a:schemeClr val="bg1"/>
                </a:solidFill>
                <a:latin typeface="Arial" panose="020B0604020202020204" pitchFamily="34" charset="0"/>
                <a:cs typeface="Arial" panose="020B0604020202020204" pitchFamily="34" charset="0"/>
              </a:rPr>
              <a:t> </a:t>
            </a:r>
            <a:r>
              <a:rPr lang="en-GB" sz="1200" dirty="0" err="1">
                <a:solidFill>
                  <a:schemeClr val="bg1"/>
                </a:solidFill>
                <a:latin typeface="Arial" panose="020B0604020202020204" pitchFamily="34" charset="0"/>
                <a:cs typeface="Arial" panose="020B0604020202020204" pitchFamily="34" charset="0"/>
              </a:rPr>
              <a:t>Gofrestredig</a:t>
            </a:r>
            <a:r>
              <a:rPr lang="en-GB" sz="1200" dirty="0">
                <a:solidFill>
                  <a:schemeClr val="bg1"/>
                </a:solidFill>
                <a:latin typeface="Arial" panose="020B0604020202020204" pitchFamily="34" charset="0"/>
                <a:cs typeface="Arial" panose="020B0604020202020204" pitchFamily="34" charset="0"/>
              </a:rPr>
              <a:t> 1101255 (</a:t>
            </a:r>
            <a:r>
              <a:rPr lang="en-GB" sz="1200" dirty="0" err="1">
                <a:solidFill>
                  <a:schemeClr val="bg1"/>
                </a:solidFill>
                <a:latin typeface="Arial" panose="020B0604020202020204" pitchFamily="34" charset="0"/>
                <a:cs typeface="Arial" panose="020B0604020202020204" pitchFamily="34" charset="0"/>
              </a:rPr>
              <a:t>Lloegr</a:t>
            </a:r>
            <a:r>
              <a:rPr lang="en-GB" sz="1200" dirty="0">
                <a:solidFill>
                  <a:schemeClr val="bg1"/>
                </a:solidFill>
                <a:latin typeface="Arial" panose="020B0604020202020204" pitchFamily="34" charset="0"/>
                <a:cs typeface="Arial" panose="020B0604020202020204" pitchFamily="34" charset="0"/>
              </a:rPr>
              <a:t> a Cymru) a SC039681 (</a:t>
            </a:r>
            <a:r>
              <a:rPr lang="en-GB" sz="1200" dirty="0" err="1">
                <a:solidFill>
                  <a:schemeClr val="bg1"/>
                </a:solidFill>
                <a:latin typeface="Arial" panose="020B0604020202020204" pitchFamily="34" charset="0"/>
                <a:cs typeface="Arial" panose="020B0604020202020204" pitchFamily="34" charset="0"/>
              </a:rPr>
              <a:t>Yr</a:t>
            </a:r>
            <a:r>
              <a:rPr lang="en-GB" sz="1200" dirty="0">
                <a:solidFill>
                  <a:schemeClr val="bg1"/>
                </a:solidFill>
                <a:latin typeface="Arial" panose="020B0604020202020204" pitchFamily="34" charset="0"/>
                <a:cs typeface="Arial" panose="020B0604020202020204" pitchFamily="34" charset="0"/>
              </a:rPr>
              <a:t> Alban)</a:t>
            </a:r>
          </a:p>
        </p:txBody>
      </p:sp>
    </p:spTree>
    <p:extLst>
      <p:ext uri="{BB962C8B-B14F-4D97-AF65-F5344CB8AC3E}">
        <p14:creationId xmlns:p14="http://schemas.microsoft.com/office/powerpoint/2010/main" val="2032951537"/>
      </p:ext>
    </p:extLst>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Heart 1"/>
          <p:cNvSpPr/>
          <p:nvPr/>
        </p:nvSpPr>
        <p:spPr>
          <a:xfrm>
            <a:off x="2119708" y="1440604"/>
            <a:ext cx="3793066" cy="3728420"/>
          </a:xfrm>
          <a:prstGeom prst="heart">
            <a:avLst/>
          </a:prstGeom>
          <a:blipFill dpi="0" rotWithShape="1">
            <a:blip r:embed="rId3">
              <a:alphaModFix amt="70000"/>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 name="TextBox 2"/>
          <p:cNvSpPr txBox="1"/>
          <p:nvPr/>
        </p:nvSpPr>
        <p:spPr>
          <a:xfrm>
            <a:off x="310590" y="781568"/>
            <a:ext cx="5209024" cy="518678"/>
          </a:xfrm>
          <a:prstGeom prst="rect">
            <a:avLst/>
          </a:prstGeom>
          <a:noFill/>
        </p:spPr>
        <p:txBody>
          <a:bodyPr wrap="none" rtlCol="0">
            <a:spAutoFit/>
          </a:bodyPr>
          <a:lstStyle/>
          <a:p>
            <a:r>
              <a:rPr lang="cy-GB" sz="2800" b="0" i="0" u="none" strike="noStrike" cap="none" baseline="0">
                <a:solidFill>
                  <a:srgbClr val="C00000"/>
                </a:solidFill>
                <a:effectLst/>
                <a:uFillTx/>
                <a:latin typeface="Arial"/>
              </a:rPr>
              <a:t>Carwch eich gwahaniaethau chi</a:t>
            </a:r>
          </a:p>
        </p:txBody>
      </p:sp>
      <p:sp>
        <p:nvSpPr>
          <p:cNvPr id="11" name="TextBox 10"/>
          <p:cNvSpPr txBox="1"/>
          <p:nvPr/>
        </p:nvSpPr>
        <p:spPr>
          <a:xfrm>
            <a:off x="3684584" y="5275610"/>
            <a:ext cx="5327734" cy="518678"/>
          </a:xfrm>
          <a:prstGeom prst="rect">
            <a:avLst/>
          </a:prstGeom>
          <a:noFill/>
        </p:spPr>
        <p:txBody>
          <a:bodyPr wrap="none" rtlCol="0">
            <a:spAutoFit/>
          </a:bodyPr>
          <a:lstStyle/>
          <a:p>
            <a:r>
              <a:rPr lang="cy-GB" sz="2800" b="0" i="0" u="none" strike="noStrike" cap="none" baseline="0" dirty="0">
                <a:solidFill>
                  <a:srgbClr val="C00000"/>
                </a:solidFill>
                <a:effectLst/>
                <a:uFillTx/>
                <a:latin typeface="Arial"/>
              </a:rPr>
              <a:t>Carwch wahaniaethau pobl eraill</a:t>
            </a:r>
          </a:p>
        </p:txBody>
      </p:sp>
    </p:spTree>
    <p:extLst>
      <p:ext uri="{BB962C8B-B14F-4D97-AF65-F5344CB8AC3E}">
        <p14:creationId xmlns:p14="http://schemas.microsoft.com/office/powerpoint/2010/main" val="525605132"/>
      </p:ext>
    </p:extLst>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Box 9"/>
          <p:cNvSpPr txBox="1"/>
          <p:nvPr/>
        </p:nvSpPr>
        <p:spPr>
          <a:xfrm>
            <a:off x="1355272" y="2364925"/>
            <a:ext cx="6382172" cy="1102191"/>
          </a:xfrm>
          <a:prstGeom prst="rect">
            <a:avLst/>
          </a:prstGeom>
          <a:noFill/>
        </p:spPr>
        <p:txBody>
          <a:bodyPr wrap="square" rtlCol="0">
            <a:spAutoFit/>
          </a:bodyPr>
          <a:lstStyle/>
          <a:p>
            <a:pPr>
              <a:lnSpc>
                <a:spcPts val="3225"/>
              </a:lnSpc>
            </a:pPr>
            <a:r>
              <a:rPr lang="cy-GB" sz="3000" b="0" i="0" u="none" strike="noStrike" cap="none" baseline="0" dirty="0">
                <a:effectLst/>
                <a:uFillTx/>
                <a:latin typeface="Arial"/>
              </a:rPr>
              <a:t>Mae newid yn dechrau gyda ni</a:t>
            </a:r>
          </a:p>
          <a:p>
            <a:pPr>
              <a:lnSpc>
                <a:spcPts val="1275"/>
              </a:lnSpc>
            </a:pPr>
            <a:endParaRPr lang="en-US" dirty="0">
              <a:latin typeface="Arial"/>
              <a:cs typeface="Arial"/>
            </a:endParaRPr>
          </a:p>
          <a:p>
            <a:pPr>
              <a:lnSpc>
                <a:spcPts val="1725"/>
              </a:lnSpc>
            </a:pPr>
            <a:endParaRPr lang="en-US" dirty="0">
              <a:latin typeface="Arial"/>
              <a:cs typeface="Arial"/>
            </a:endParaRPr>
          </a:p>
          <a:p>
            <a:pPr>
              <a:lnSpc>
                <a:spcPts val="1725"/>
              </a:lnSpc>
            </a:pPr>
            <a:r>
              <a:rPr lang="cy-GB" sz="1800" b="0" i="0" u="none" strike="noStrike" cap="none" baseline="0" dirty="0">
                <a:effectLst/>
                <a:uFillTx/>
                <a:latin typeface="Arial"/>
              </a:rPr>
              <a:t>Gwasanaeth ar gyfer Wythnos Gwrthfwlio</a:t>
            </a:r>
          </a:p>
        </p:txBody>
      </p:sp>
    </p:spTree>
    <p:extLst>
      <p:ext uri="{BB962C8B-B14F-4D97-AF65-F5344CB8AC3E}">
        <p14:creationId xmlns:p14="http://schemas.microsoft.com/office/powerpoint/2010/main" val="2983018714"/>
      </p:ext>
    </p:extLst>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102" name="Picture 6" descr="https://www.anti-bullyingalliance.org.uk/sites/default/files/field/attachment/ABW_UK_LOGO_PURPLE_NO_BACKGROUND_RGB.png">
            <a:extLst>
              <a:ext uri="{FF2B5EF4-FFF2-40B4-BE49-F238E27FC236}">
                <a16:creationId xmlns:a16="http://schemas.microsoft.com/office/drawing/2014/main" id="{EE98F272-F5E3-4814-BBC6-9304806ABCBC}"/>
              </a:ext>
            </a:extLst>
          </p:cNvPr>
          <p:cNvPicPr>
            <a:picLocks noChangeAspect="1" noChangeArrowheads="1"/>
          </p:cNvPicPr>
          <p:nvPr/>
        </p:nvPicPr>
        <p:blipFill>
          <a:blip r:embed="rId3">
            <a:extLst>
              <a:ext uri="{28A0092B-C50C-407E-A947-70E740481C1C}">
                <a14:useLocalDpi xmlns:a14="http://schemas.microsoft.com/office/drawing/2010/main"/>
              </a:ext>
            </a:extLst>
          </a:blip>
          <a:stretch>
            <a:fillRect/>
          </a:stretch>
        </p:blipFill>
        <p:spPr bwMode="auto">
          <a:xfrm>
            <a:off x="2000250" y="857250"/>
            <a:ext cx="5143500" cy="51435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44360401"/>
      </p:ext>
    </p:extLst>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Image result for are you a boy or are you a girl by sarah savage">
            <a:extLst>
              <a:ext uri="{FF2B5EF4-FFF2-40B4-BE49-F238E27FC236}">
                <a16:creationId xmlns:a16="http://schemas.microsoft.com/office/drawing/2014/main" id="{F5915CC1-8309-4108-80C8-9C33D44D8D1A}"/>
              </a:ext>
            </a:extLst>
          </p:cNvPr>
          <p:cNvPicPr>
            <a:picLocks noChangeAspect="1" noChangeArrowheads="1"/>
          </p:cNvPicPr>
          <p:nvPr/>
        </p:nvPicPr>
        <p:blipFill>
          <a:blip r:embed="rId3">
            <a:extLst>
              <a:ext uri="{28A0092B-C50C-407E-A947-70E740481C1C}">
                <a14:useLocalDpi xmlns:a14="http://schemas.microsoft.com/office/drawing/2010/main"/>
              </a:ext>
            </a:extLst>
          </a:blip>
          <a:stretch>
            <a:fillRect/>
          </a:stretch>
        </p:blipFill>
        <p:spPr bwMode="auto">
          <a:xfrm>
            <a:off x="2688167" y="3014520"/>
            <a:ext cx="3819874" cy="2970000"/>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5">
            <a:extLst>
              <a:ext uri="{FF2B5EF4-FFF2-40B4-BE49-F238E27FC236}">
                <a16:creationId xmlns:a16="http://schemas.microsoft.com/office/drawing/2014/main" id="{FAFE08C3-6D03-481C-B5B9-ED419E84D409}"/>
              </a:ext>
            </a:extLst>
          </p:cNvPr>
          <p:cNvSpPr txBox="1"/>
          <p:nvPr/>
        </p:nvSpPr>
        <p:spPr>
          <a:xfrm>
            <a:off x="266698" y="681399"/>
            <a:ext cx="8671474" cy="1800119"/>
          </a:xfrm>
          <a:prstGeom prst="rect">
            <a:avLst/>
          </a:prstGeom>
          <a:noFill/>
        </p:spPr>
        <p:txBody>
          <a:bodyPr wrap="square" rtlCol="0">
            <a:spAutoFit/>
          </a:bodyPr>
          <a:lstStyle/>
          <a:p>
            <a:r>
              <a:rPr lang="cy-GB" sz="2800" b="1" i="0" u="none" strike="noStrike" cap="none" baseline="0">
                <a:solidFill>
                  <a:srgbClr val="CD0920"/>
                </a:solidFill>
                <a:effectLst/>
                <a:uFillTx/>
                <a:latin typeface="Arial"/>
              </a:rPr>
              <a:t>Amser stori!</a:t>
            </a:r>
          </a:p>
          <a:p>
            <a:endParaRPr lang="en-US" sz="2800" b="1">
              <a:solidFill>
                <a:srgbClr val="CD0920"/>
              </a:solidFill>
              <a:latin typeface="Arial"/>
              <a:cs typeface="Arial"/>
            </a:endParaRPr>
          </a:p>
          <a:p>
            <a:r>
              <a:rPr lang="cy-GB" sz="2800" b="1" i="0" u="none" strike="noStrike" cap="none" baseline="0">
                <a:solidFill>
                  <a:srgbClr val="808080"/>
                </a:solidFill>
                <a:effectLst/>
                <a:uFillTx/>
                <a:latin typeface="Arial"/>
              </a:rPr>
              <a:t>Are You a Boy or Are You a Girl? </a:t>
            </a:r>
          </a:p>
          <a:p>
            <a:r>
              <a:rPr lang="cy-GB" sz="2800" b="1" i="0" u="none" strike="noStrike" cap="none" baseline="0">
                <a:solidFill>
                  <a:srgbClr val="808080"/>
                </a:solidFill>
                <a:effectLst/>
                <a:uFillTx/>
                <a:latin typeface="Arial"/>
              </a:rPr>
              <a:t>gan Sarah Savage a Fox Fisher</a:t>
            </a:r>
          </a:p>
        </p:txBody>
      </p:sp>
    </p:spTree>
    <p:extLst>
      <p:ext uri="{BB962C8B-B14F-4D97-AF65-F5344CB8AC3E}">
        <p14:creationId xmlns:p14="http://schemas.microsoft.com/office/powerpoint/2010/main" val="2366390033"/>
      </p:ext>
    </p:extLst>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https://www.azernews.az/media/pictures/lazy-parents-create-happier-children.jpg">
            <a:extLst>
              <a:ext uri="{FF2B5EF4-FFF2-40B4-BE49-F238E27FC236}">
                <a16:creationId xmlns:a16="http://schemas.microsoft.com/office/drawing/2014/main" id="{51F2DDC1-70CF-4710-A7DC-A2D2BE098335}"/>
              </a:ext>
            </a:extLst>
          </p:cNvPr>
          <p:cNvPicPr>
            <a:picLocks noChangeAspect="1" noChangeArrowheads="1"/>
          </p:cNvPicPr>
          <p:nvPr/>
        </p:nvPicPr>
        <p:blipFill>
          <a:blip r:embed="rId3">
            <a:extLst>
              <a:ext uri="{28A0092B-C50C-407E-A947-70E740481C1C}">
                <a14:useLocalDpi xmlns:a14="http://schemas.microsoft.com/office/drawing/2010/main"/>
              </a:ext>
            </a:extLst>
          </a:blip>
          <a:stretch>
            <a:fillRect/>
          </a:stretch>
        </p:blipFill>
        <p:spPr bwMode="auto">
          <a:xfrm>
            <a:off x="1836607" y="1673265"/>
            <a:ext cx="4674152" cy="3118508"/>
          </a:xfrm>
          <a:prstGeom prst="rect">
            <a:avLst/>
          </a:prstGeom>
          <a:noFill/>
          <a:extLst>
            <a:ext uri="{909E8E84-426E-40DD-AFC4-6F175D3DCCD1}">
              <a14:hiddenFill xmlns:a14="http://schemas.microsoft.com/office/drawing/2010/main">
                <a:solidFill>
                  <a:srgbClr val="FFFFFF"/>
                </a:solidFill>
              </a14:hiddenFill>
            </a:ext>
          </a:extLst>
        </p:spPr>
      </p:pic>
      <p:sp>
        <p:nvSpPr>
          <p:cNvPr id="2" name="Rectangle 1">
            <a:extLst>
              <a:ext uri="{FF2B5EF4-FFF2-40B4-BE49-F238E27FC236}">
                <a16:creationId xmlns:a16="http://schemas.microsoft.com/office/drawing/2014/main" id="{CA77858A-1DB0-4F47-BFE8-81E26C6F6278}"/>
              </a:ext>
            </a:extLst>
          </p:cNvPr>
          <p:cNvSpPr/>
          <p:nvPr/>
        </p:nvSpPr>
        <p:spPr>
          <a:xfrm>
            <a:off x="1836607" y="4870669"/>
            <a:ext cx="4439484" cy="457657"/>
          </a:xfrm>
          <a:prstGeom prst="rect">
            <a:avLst/>
          </a:prstGeom>
        </p:spPr>
        <p:txBody>
          <a:bodyPr wrap="none">
            <a:spAutoFit/>
          </a:bodyPr>
          <a:lstStyle/>
          <a:p>
            <a:r>
              <a:rPr lang="cy-GB" sz="2400" b="0" i="0" u="none" strike="noStrike" cap="none" baseline="0" dirty="0">
                <a:solidFill>
                  <a:srgbClr val="000000"/>
                </a:solidFill>
                <a:effectLst/>
                <a:uFillTx/>
                <a:latin typeface="Arial"/>
              </a:rPr>
              <a:t>Y peth pwysig yw caredigrwydd</a:t>
            </a:r>
            <a:r>
              <a:rPr lang="cy-GB" sz="2100" b="0" i="0" u="none" strike="noStrike" cap="none" baseline="0" dirty="0">
                <a:solidFill>
                  <a:srgbClr val="000000"/>
                </a:solidFill>
                <a:effectLst/>
                <a:uFillTx/>
                <a:latin typeface="Arial"/>
              </a:rPr>
              <a:t>.</a:t>
            </a:r>
          </a:p>
        </p:txBody>
      </p:sp>
    </p:spTree>
    <p:extLst>
      <p:ext uri="{BB962C8B-B14F-4D97-AF65-F5344CB8AC3E}">
        <p14:creationId xmlns:p14="http://schemas.microsoft.com/office/powerpoint/2010/main" val="828997377"/>
      </p:ext>
    </p:extLst>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3B97D00F-02E2-47E3-9386-E7315299C38D}"/>
              </a:ext>
            </a:extLst>
          </p:cNvPr>
          <p:cNvSpPr txBox="1"/>
          <p:nvPr/>
        </p:nvSpPr>
        <p:spPr>
          <a:xfrm>
            <a:off x="266698" y="826498"/>
            <a:ext cx="7213753" cy="1800119"/>
          </a:xfrm>
          <a:prstGeom prst="rect">
            <a:avLst/>
          </a:prstGeom>
          <a:noFill/>
        </p:spPr>
        <p:txBody>
          <a:bodyPr wrap="square" rtlCol="0">
            <a:spAutoFit/>
          </a:bodyPr>
          <a:lstStyle/>
          <a:p>
            <a:r>
              <a:rPr lang="cy-GB" sz="2800" b="1" i="0" u="none" strike="noStrike" cap="none" baseline="0">
                <a:solidFill>
                  <a:srgbClr val="CD0920"/>
                </a:solidFill>
                <a:effectLst/>
                <a:uFillTx/>
                <a:latin typeface="Arial"/>
              </a:rPr>
              <a:t>Heriwch fwlio homoffobaidd, deuffobaidd a thrawsffobaidd!</a:t>
            </a:r>
          </a:p>
          <a:p>
            <a:endParaRPr lang="en-US" sz="2800" b="1">
              <a:solidFill>
                <a:srgbClr val="CD0920"/>
              </a:solidFill>
              <a:latin typeface="Arial"/>
              <a:cs typeface="Arial"/>
            </a:endParaRPr>
          </a:p>
          <a:p>
            <a:r>
              <a:rPr lang="cy-GB" sz="2800" b="1" i="0" u="none" strike="noStrike" cap="none" baseline="0">
                <a:solidFill>
                  <a:srgbClr val="808080"/>
                </a:solidFill>
                <a:effectLst/>
                <a:uFillTx/>
                <a:latin typeface="Arial"/>
              </a:rPr>
              <a:t>Beth sy'n bod ar ddweud pethau fel hyn?</a:t>
            </a:r>
          </a:p>
        </p:txBody>
      </p:sp>
      <p:sp>
        <p:nvSpPr>
          <p:cNvPr id="8" name="TextBox 7">
            <a:extLst>
              <a:ext uri="{FF2B5EF4-FFF2-40B4-BE49-F238E27FC236}">
                <a16:creationId xmlns:a16="http://schemas.microsoft.com/office/drawing/2014/main" id="{EECC136B-3DD6-41E7-ACBD-D8F173576BDA}"/>
              </a:ext>
            </a:extLst>
          </p:cNvPr>
          <p:cNvSpPr txBox="1"/>
          <p:nvPr/>
        </p:nvSpPr>
        <p:spPr>
          <a:xfrm>
            <a:off x="793138" y="3091134"/>
            <a:ext cx="7080862" cy="402931"/>
          </a:xfrm>
          <a:prstGeom prst="rect">
            <a:avLst/>
          </a:prstGeom>
          <a:noFill/>
        </p:spPr>
        <p:txBody>
          <a:bodyPr wrap="square" rtlCol="0">
            <a:spAutoFit/>
          </a:bodyPr>
          <a:lstStyle/>
          <a:p>
            <a:pPr>
              <a:lnSpc>
                <a:spcPts val="2025"/>
              </a:lnSpc>
            </a:pPr>
            <a:r>
              <a:rPr lang="cy-GB" sz="4050" b="1" i="0" u="none" strike="noStrike" cap="none" baseline="0" dirty="0">
                <a:solidFill>
                  <a:srgbClr val="CD0920"/>
                </a:solidFill>
                <a:effectLst/>
                <a:uFillTx/>
                <a:latin typeface="Arial"/>
              </a:rPr>
              <a:t>"Rwyt ti'n cicio fel merch!"</a:t>
            </a:r>
          </a:p>
        </p:txBody>
      </p:sp>
      <p:sp>
        <p:nvSpPr>
          <p:cNvPr id="9" name="TextBox 8">
            <a:extLst>
              <a:ext uri="{FF2B5EF4-FFF2-40B4-BE49-F238E27FC236}">
                <a16:creationId xmlns:a16="http://schemas.microsoft.com/office/drawing/2014/main" id="{E3B30AD1-1DD8-4723-95F9-DEB0AC07B3AD}"/>
              </a:ext>
            </a:extLst>
          </p:cNvPr>
          <p:cNvSpPr txBox="1"/>
          <p:nvPr/>
        </p:nvSpPr>
        <p:spPr>
          <a:xfrm>
            <a:off x="2421467" y="4287613"/>
            <a:ext cx="6182596" cy="915892"/>
          </a:xfrm>
          <a:prstGeom prst="rect">
            <a:avLst/>
          </a:prstGeom>
          <a:noFill/>
        </p:spPr>
        <p:txBody>
          <a:bodyPr wrap="square" rtlCol="0">
            <a:spAutoFit/>
          </a:bodyPr>
          <a:lstStyle/>
          <a:p>
            <a:pPr>
              <a:lnSpc>
                <a:spcPts val="2025"/>
              </a:lnSpc>
            </a:pPr>
            <a:r>
              <a:rPr lang="cy-GB" sz="4050" b="1" i="0" u="none" strike="noStrike" cap="none" baseline="0" dirty="0">
                <a:solidFill>
                  <a:srgbClr val="CD0920"/>
                </a:solidFill>
                <a:effectLst/>
                <a:uFillTx/>
                <a:latin typeface="Arial"/>
              </a:rPr>
              <a:t>"Dydy bechgyn ddim yn </a:t>
            </a:r>
          </a:p>
          <a:p>
            <a:pPr>
              <a:lnSpc>
                <a:spcPts val="2025"/>
              </a:lnSpc>
            </a:pPr>
            <a:endParaRPr lang="cy-GB" sz="4050" b="1" dirty="0">
              <a:solidFill>
                <a:srgbClr val="CD0920"/>
              </a:solidFill>
              <a:latin typeface="Arial"/>
            </a:endParaRPr>
          </a:p>
          <a:p>
            <a:pPr>
              <a:lnSpc>
                <a:spcPts val="2025"/>
              </a:lnSpc>
            </a:pPr>
            <a:r>
              <a:rPr lang="cy-GB" sz="4050" b="1" i="0" u="none" strike="noStrike" cap="none" baseline="0" dirty="0">
                <a:solidFill>
                  <a:srgbClr val="CD0920"/>
                </a:solidFill>
                <a:effectLst/>
                <a:uFillTx/>
                <a:latin typeface="Arial"/>
              </a:rPr>
              <a:t>gallu dawnsio!"</a:t>
            </a:r>
          </a:p>
        </p:txBody>
      </p:sp>
    </p:spTree>
    <p:extLst>
      <p:ext uri="{BB962C8B-B14F-4D97-AF65-F5344CB8AC3E}">
        <p14:creationId xmlns:p14="http://schemas.microsoft.com/office/powerpoint/2010/main" val="130450331"/>
      </p:ext>
    </p:extLst>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3B97D00F-02E2-47E3-9386-E7315299C38D}"/>
              </a:ext>
            </a:extLst>
          </p:cNvPr>
          <p:cNvSpPr txBox="1"/>
          <p:nvPr/>
        </p:nvSpPr>
        <p:spPr>
          <a:xfrm>
            <a:off x="266698" y="830853"/>
            <a:ext cx="7089450" cy="511051"/>
          </a:xfrm>
          <a:prstGeom prst="rect">
            <a:avLst/>
          </a:prstGeom>
          <a:noFill/>
        </p:spPr>
        <p:txBody>
          <a:bodyPr wrap="square" rtlCol="0">
            <a:spAutoFit/>
          </a:bodyPr>
          <a:lstStyle/>
          <a:p>
            <a:pPr>
              <a:lnSpc>
                <a:spcPts val="2025"/>
              </a:lnSpc>
            </a:pPr>
            <a:r>
              <a:rPr lang="cy-GB" sz="2800" b="1" i="0" u="none" strike="noStrike" cap="none" baseline="0">
                <a:solidFill>
                  <a:srgbClr val="CD0920"/>
                </a:solidFill>
                <a:effectLst/>
                <a:uFillTx/>
                <a:latin typeface="Arial"/>
              </a:rPr>
              <a:t>Heriwch ystrydebau rhywedd!</a:t>
            </a:r>
          </a:p>
          <a:p>
            <a:pPr>
              <a:lnSpc>
                <a:spcPts val="1275"/>
              </a:lnSpc>
            </a:pPr>
            <a:endParaRPr lang="en-US" sz="2800" b="1">
              <a:solidFill>
                <a:srgbClr val="CD0920"/>
              </a:solidFill>
              <a:latin typeface="Arial"/>
              <a:cs typeface="Arial"/>
            </a:endParaRPr>
          </a:p>
        </p:txBody>
      </p:sp>
      <p:pic>
        <p:nvPicPr>
          <p:cNvPr id="3" name="Picture 2">
            <a:extLst>
              <a:ext uri="{FF2B5EF4-FFF2-40B4-BE49-F238E27FC236}">
                <a16:creationId xmlns:a16="http://schemas.microsoft.com/office/drawing/2014/main" id="{3C82B585-D51D-4DBF-9309-E961FE016403}"/>
              </a:ext>
            </a:extLst>
          </p:cNvPr>
          <p:cNvPicPr>
            <a:picLocks noChangeAspect="1"/>
          </p:cNvPicPr>
          <p:nvPr/>
        </p:nvPicPr>
        <p:blipFill>
          <a:blip r:embed="rId3">
            <a:extLst>
              <a:ext uri="{28A0092B-C50C-407E-A947-70E740481C1C}">
                <a14:useLocalDpi xmlns:a14="http://schemas.microsoft.com/office/drawing/2010/main"/>
              </a:ext>
            </a:extLst>
          </a:blip>
          <a:stretch>
            <a:fillRect/>
          </a:stretch>
        </p:blipFill>
        <p:spPr>
          <a:xfrm>
            <a:off x="1034343" y="2011359"/>
            <a:ext cx="2324024" cy="1573832"/>
          </a:xfrm>
          <a:prstGeom prst="rect">
            <a:avLst/>
          </a:prstGeom>
        </p:spPr>
      </p:pic>
      <p:pic>
        <p:nvPicPr>
          <p:cNvPr id="19" name="Picture 18">
            <a:extLst>
              <a:ext uri="{FF2B5EF4-FFF2-40B4-BE49-F238E27FC236}">
                <a16:creationId xmlns:a16="http://schemas.microsoft.com/office/drawing/2014/main" id="{2DB2A322-D6BC-4F73-8956-1D6498D5478A}"/>
              </a:ext>
            </a:extLst>
          </p:cNvPr>
          <p:cNvPicPr>
            <a:picLocks noChangeAspect="1"/>
          </p:cNvPicPr>
          <p:nvPr/>
        </p:nvPicPr>
        <p:blipFill>
          <a:blip r:embed="rId4">
            <a:extLst>
              <a:ext uri="{28A0092B-C50C-407E-A947-70E740481C1C}">
                <a14:useLocalDpi xmlns:a14="http://schemas.microsoft.com/office/drawing/2010/main"/>
              </a:ext>
            </a:extLst>
          </a:blip>
          <a:stretch>
            <a:fillRect/>
          </a:stretch>
        </p:blipFill>
        <p:spPr>
          <a:xfrm>
            <a:off x="3358367" y="2011359"/>
            <a:ext cx="2324024" cy="1573832"/>
          </a:xfrm>
          <a:prstGeom prst="rect">
            <a:avLst/>
          </a:prstGeom>
        </p:spPr>
      </p:pic>
      <p:pic>
        <p:nvPicPr>
          <p:cNvPr id="23" name="Picture 22">
            <a:extLst>
              <a:ext uri="{FF2B5EF4-FFF2-40B4-BE49-F238E27FC236}">
                <a16:creationId xmlns:a16="http://schemas.microsoft.com/office/drawing/2014/main" id="{3AD63D0D-71CE-4CCF-9C01-040C450EA693}"/>
              </a:ext>
            </a:extLst>
          </p:cNvPr>
          <p:cNvPicPr>
            <a:picLocks noChangeAspect="1"/>
          </p:cNvPicPr>
          <p:nvPr/>
        </p:nvPicPr>
        <p:blipFill>
          <a:blip r:embed="rId5">
            <a:extLst>
              <a:ext uri="{28A0092B-C50C-407E-A947-70E740481C1C}">
                <a14:useLocalDpi xmlns:a14="http://schemas.microsoft.com/office/drawing/2010/main"/>
              </a:ext>
            </a:extLst>
          </a:blip>
          <a:stretch>
            <a:fillRect/>
          </a:stretch>
        </p:blipFill>
        <p:spPr>
          <a:xfrm>
            <a:off x="1034343" y="3585191"/>
            <a:ext cx="2324024" cy="1573832"/>
          </a:xfrm>
          <a:prstGeom prst="rect">
            <a:avLst/>
          </a:prstGeom>
        </p:spPr>
      </p:pic>
      <p:pic>
        <p:nvPicPr>
          <p:cNvPr id="25" name="Picture 24">
            <a:extLst>
              <a:ext uri="{FF2B5EF4-FFF2-40B4-BE49-F238E27FC236}">
                <a16:creationId xmlns:a16="http://schemas.microsoft.com/office/drawing/2014/main" id="{890B0C41-C9A0-4204-A2DC-4518E138E0E8}"/>
              </a:ext>
            </a:extLst>
          </p:cNvPr>
          <p:cNvPicPr>
            <a:picLocks noChangeAspect="1"/>
          </p:cNvPicPr>
          <p:nvPr/>
        </p:nvPicPr>
        <p:blipFill>
          <a:blip r:embed="rId6">
            <a:extLst>
              <a:ext uri="{28A0092B-C50C-407E-A947-70E740481C1C}">
                <a14:useLocalDpi xmlns:a14="http://schemas.microsoft.com/office/drawing/2010/main"/>
              </a:ext>
            </a:extLst>
          </a:blip>
          <a:stretch>
            <a:fillRect/>
          </a:stretch>
        </p:blipFill>
        <p:spPr>
          <a:xfrm>
            <a:off x="3358368" y="3585191"/>
            <a:ext cx="2322288" cy="1573832"/>
          </a:xfrm>
          <a:prstGeom prst="rect">
            <a:avLst/>
          </a:prstGeom>
        </p:spPr>
      </p:pic>
      <p:pic>
        <p:nvPicPr>
          <p:cNvPr id="27" name="Picture 26">
            <a:extLst>
              <a:ext uri="{FF2B5EF4-FFF2-40B4-BE49-F238E27FC236}">
                <a16:creationId xmlns:a16="http://schemas.microsoft.com/office/drawing/2014/main" id="{C98141A5-0673-4791-B482-EE11D3CE7FBB}"/>
              </a:ext>
            </a:extLst>
          </p:cNvPr>
          <p:cNvPicPr>
            <a:picLocks noChangeAspect="1"/>
          </p:cNvPicPr>
          <p:nvPr/>
        </p:nvPicPr>
        <p:blipFill>
          <a:blip r:embed="rId7">
            <a:extLst>
              <a:ext uri="{28A0092B-C50C-407E-A947-70E740481C1C}">
                <a14:useLocalDpi xmlns:a14="http://schemas.microsoft.com/office/drawing/2010/main"/>
              </a:ext>
            </a:extLst>
          </a:blip>
          <a:stretch>
            <a:fillRect/>
          </a:stretch>
        </p:blipFill>
        <p:spPr>
          <a:xfrm>
            <a:off x="5680655" y="3585191"/>
            <a:ext cx="2323236" cy="1573832"/>
          </a:xfrm>
          <a:prstGeom prst="rect">
            <a:avLst/>
          </a:prstGeom>
        </p:spPr>
      </p:pic>
      <p:pic>
        <p:nvPicPr>
          <p:cNvPr id="5" name="Picture 4">
            <a:extLst>
              <a:ext uri="{FF2B5EF4-FFF2-40B4-BE49-F238E27FC236}">
                <a16:creationId xmlns:a16="http://schemas.microsoft.com/office/drawing/2014/main" id="{6E30543C-F190-4053-A33A-BAA17A0DD61C}"/>
              </a:ext>
            </a:extLst>
          </p:cNvPr>
          <p:cNvPicPr>
            <a:picLocks noChangeAspect="1"/>
          </p:cNvPicPr>
          <p:nvPr/>
        </p:nvPicPr>
        <p:blipFill>
          <a:blip r:embed="rId8">
            <a:extLst>
              <a:ext uri="{28A0092B-C50C-407E-A947-70E740481C1C}">
                <a14:useLocalDpi xmlns:a14="http://schemas.microsoft.com/office/drawing/2010/main"/>
              </a:ext>
            </a:extLst>
          </a:blip>
          <a:stretch>
            <a:fillRect/>
          </a:stretch>
        </p:blipFill>
        <p:spPr>
          <a:xfrm>
            <a:off x="5679867" y="2011359"/>
            <a:ext cx="2324024" cy="1573832"/>
          </a:xfrm>
          <a:prstGeom prst="rect">
            <a:avLst/>
          </a:prstGeom>
        </p:spPr>
      </p:pic>
    </p:spTree>
    <p:extLst>
      <p:ext uri="{BB962C8B-B14F-4D97-AF65-F5344CB8AC3E}">
        <p14:creationId xmlns:p14="http://schemas.microsoft.com/office/powerpoint/2010/main" val="1319314767"/>
      </p:ext>
    </p:extLst>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a:extLst>
              <a:ext uri="{FF2B5EF4-FFF2-40B4-BE49-F238E27FC236}">
                <a16:creationId xmlns:a16="http://schemas.microsoft.com/office/drawing/2014/main" id="{2AFC9BC7-67DD-4B82-AF09-850851E7F5AD}"/>
              </a:ext>
            </a:extLst>
          </p:cNvPr>
          <p:cNvSpPr txBox="1"/>
          <p:nvPr/>
        </p:nvSpPr>
        <p:spPr>
          <a:xfrm>
            <a:off x="1574800" y="2946401"/>
            <a:ext cx="4747887" cy="389787"/>
          </a:xfrm>
          <a:prstGeom prst="rect">
            <a:avLst/>
          </a:prstGeom>
          <a:noFill/>
        </p:spPr>
        <p:txBody>
          <a:bodyPr wrap="square" rtlCol="0">
            <a:spAutoFit/>
          </a:bodyPr>
          <a:lstStyle/>
          <a:p>
            <a:pPr>
              <a:lnSpc>
                <a:spcPts val="2025"/>
              </a:lnSpc>
            </a:pPr>
            <a:r>
              <a:rPr lang="cy-GB" sz="3600" b="0" i="0" u="none" strike="noStrike" cap="none" baseline="0" dirty="0">
                <a:solidFill>
                  <a:srgbClr val="CD0920"/>
                </a:solidFill>
                <a:effectLst/>
                <a:uFillTx/>
                <a:latin typeface="Arial"/>
              </a:rPr>
              <a:t>Codwch eich dwylo...</a:t>
            </a:r>
          </a:p>
        </p:txBody>
      </p:sp>
      <p:sp>
        <p:nvSpPr>
          <p:cNvPr id="10" name="TextBox 9">
            <a:extLst>
              <a:ext uri="{FF2B5EF4-FFF2-40B4-BE49-F238E27FC236}">
                <a16:creationId xmlns:a16="http://schemas.microsoft.com/office/drawing/2014/main" id="{3B97D00F-02E2-47E3-9386-E7315299C38D}"/>
              </a:ext>
            </a:extLst>
          </p:cNvPr>
          <p:cNvSpPr txBox="1"/>
          <p:nvPr/>
        </p:nvSpPr>
        <p:spPr>
          <a:xfrm>
            <a:off x="266698" y="830853"/>
            <a:ext cx="7089450" cy="511051"/>
          </a:xfrm>
          <a:prstGeom prst="rect">
            <a:avLst/>
          </a:prstGeom>
          <a:noFill/>
        </p:spPr>
        <p:txBody>
          <a:bodyPr wrap="square" rtlCol="0">
            <a:spAutoFit/>
          </a:bodyPr>
          <a:lstStyle/>
          <a:p>
            <a:pPr>
              <a:lnSpc>
                <a:spcPts val="2025"/>
              </a:lnSpc>
            </a:pPr>
            <a:r>
              <a:rPr lang="cy-GB" sz="2800" b="1" i="0" u="none" strike="noStrike" cap="none" baseline="0">
                <a:solidFill>
                  <a:srgbClr val="CD0920"/>
                </a:solidFill>
                <a:effectLst/>
                <a:uFillTx/>
                <a:latin typeface="Arial"/>
              </a:rPr>
              <a:t>Beth am ddathlu gwahaniaeth!</a:t>
            </a:r>
          </a:p>
          <a:p>
            <a:pPr>
              <a:lnSpc>
                <a:spcPts val="1275"/>
              </a:lnSpc>
            </a:pPr>
            <a:endParaRPr lang="en-US" sz="2800" b="1">
              <a:solidFill>
                <a:srgbClr val="CD0920"/>
              </a:solidFill>
              <a:latin typeface="Arial"/>
              <a:cs typeface="Arial"/>
            </a:endParaRPr>
          </a:p>
        </p:txBody>
      </p:sp>
    </p:spTree>
    <p:extLst>
      <p:ext uri="{BB962C8B-B14F-4D97-AF65-F5344CB8AC3E}">
        <p14:creationId xmlns:p14="http://schemas.microsoft.com/office/powerpoint/2010/main" val="310283479"/>
      </p:ext>
    </p:extLst>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a:extLst>
              <a:ext uri="{FF2B5EF4-FFF2-40B4-BE49-F238E27FC236}">
                <a16:creationId xmlns:a16="http://schemas.microsoft.com/office/drawing/2014/main" id="{64A51BBF-ABCD-4572-862D-4F8F4023A34D}"/>
              </a:ext>
            </a:extLst>
          </p:cNvPr>
          <p:cNvSpPr txBox="1"/>
          <p:nvPr/>
        </p:nvSpPr>
        <p:spPr>
          <a:xfrm>
            <a:off x="266698" y="830853"/>
            <a:ext cx="7010350" cy="5527282"/>
          </a:xfrm>
          <a:prstGeom prst="rect">
            <a:avLst/>
          </a:prstGeom>
          <a:noFill/>
        </p:spPr>
        <p:txBody>
          <a:bodyPr wrap="square" rtlCol="0">
            <a:spAutoFit/>
          </a:bodyPr>
          <a:lstStyle/>
          <a:p>
            <a:r>
              <a:rPr lang="cy-GB" sz="2800" b="1" i="0" u="none" strike="noStrike" cap="none" baseline="0" dirty="0">
                <a:solidFill>
                  <a:srgbClr val="CD0920"/>
                </a:solidFill>
                <a:effectLst/>
                <a:uFillTx/>
                <a:latin typeface="Arial"/>
              </a:rPr>
              <a:t>Heriwch fwlio homoffobaidd, </a:t>
            </a:r>
            <a:r>
              <a:rPr lang="cy-GB" sz="2800" b="1" i="0" u="none" strike="noStrike" cap="none" baseline="0" dirty="0" err="1">
                <a:solidFill>
                  <a:srgbClr val="CD0920"/>
                </a:solidFill>
                <a:effectLst/>
                <a:uFillTx/>
                <a:latin typeface="Arial"/>
              </a:rPr>
              <a:t>deuffobaidd</a:t>
            </a:r>
            <a:r>
              <a:rPr lang="cy-GB" sz="2800" b="1" i="0" u="none" strike="noStrike" cap="none" baseline="0" dirty="0">
                <a:solidFill>
                  <a:srgbClr val="CD0920"/>
                </a:solidFill>
                <a:effectLst/>
                <a:uFillTx/>
                <a:latin typeface="Arial"/>
              </a:rPr>
              <a:t> a </a:t>
            </a:r>
            <a:r>
              <a:rPr lang="cy-GB" sz="2800" b="1" i="0" u="none" strike="noStrike" cap="none" baseline="0" dirty="0" err="1">
                <a:solidFill>
                  <a:srgbClr val="CD0920"/>
                </a:solidFill>
                <a:effectLst/>
                <a:uFillTx/>
                <a:latin typeface="Arial"/>
              </a:rPr>
              <a:t>thrawsffobaidd</a:t>
            </a:r>
            <a:r>
              <a:rPr lang="cy-GB" sz="2800" b="1" i="0" u="none" strike="noStrike" cap="none" baseline="0" dirty="0">
                <a:solidFill>
                  <a:srgbClr val="CD0920"/>
                </a:solidFill>
                <a:effectLst/>
                <a:uFillTx/>
                <a:latin typeface="Arial"/>
              </a:rPr>
              <a:t>!</a:t>
            </a:r>
          </a:p>
          <a:p>
            <a:endParaRPr lang="en-US" sz="2800" b="1" dirty="0">
              <a:solidFill>
                <a:srgbClr val="CD0920"/>
              </a:solidFill>
              <a:latin typeface="Arial"/>
              <a:cs typeface="Arial"/>
            </a:endParaRPr>
          </a:p>
          <a:p>
            <a:r>
              <a:rPr lang="cy-GB" sz="2800" b="1" i="0" u="none" strike="noStrike" cap="none" baseline="0" dirty="0">
                <a:solidFill>
                  <a:srgbClr val="808080"/>
                </a:solidFill>
                <a:effectLst/>
                <a:uFillTx/>
                <a:latin typeface="Arial"/>
              </a:rPr>
              <a:t>Beth allwn ni ei wneud i helpu i roi diwedd ar fwlio?</a:t>
            </a:r>
          </a:p>
          <a:p>
            <a:endParaRPr lang="cy-GB" sz="2800" b="1" i="0" u="none" strike="noStrike" cap="none" baseline="0" dirty="0">
              <a:solidFill>
                <a:srgbClr val="808080"/>
              </a:solidFill>
              <a:effectLst/>
              <a:uFillTx/>
              <a:latin typeface="Arial"/>
            </a:endParaRPr>
          </a:p>
          <a:p>
            <a:pPr>
              <a:lnSpc>
                <a:spcPts val="1725"/>
              </a:lnSpc>
            </a:pPr>
            <a:endParaRPr lang="en-US" dirty="0">
              <a:latin typeface="Arial"/>
              <a:cs typeface="Arial"/>
            </a:endParaRPr>
          </a:p>
          <a:p>
            <a:pPr>
              <a:lnSpc>
                <a:spcPts val="1725"/>
              </a:lnSpc>
            </a:pPr>
            <a:endParaRPr lang="en-US" dirty="0">
              <a:latin typeface="Arial"/>
              <a:cs typeface="Arial"/>
            </a:endParaRPr>
          </a:p>
          <a:p>
            <a:pPr marL="257175" indent="-257175">
              <a:lnSpc>
                <a:spcPts val="1725"/>
              </a:lnSpc>
              <a:buFont typeface="Arial" panose="020B0604020202020204" pitchFamily="34" charset="0"/>
              <a:buChar char="•"/>
            </a:pPr>
            <a:r>
              <a:rPr lang="cy-GB" sz="2400" b="1" i="0" u="none" strike="noStrike" cap="none" baseline="0" dirty="0">
                <a:solidFill>
                  <a:srgbClr val="000000"/>
                </a:solidFill>
                <a:effectLst/>
                <a:uFillTx/>
                <a:latin typeface="Arial"/>
              </a:rPr>
              <a:t>MEDDYLIWCH </a:t>
            </a:r>
            <a:r>
              <a:rPr lang="cy-GB" sz="2400" b="0" i="0" u="none" strike="noStrike" cap="none" baseline="0" dirty="0">
                <a:solidFill>
                  <a:srgbClr val="000000"/>
                </a:solidFill>
                <a:effectLst/>
                <a:uFillTx/>
                <a:latin typeface="Arial"/>
              </a:rPr>
              <a:t>cyn siarad</a:t>
            </a:r>
            <a:br>
              <a:rPr sz="2400" dirty="0"/>
            </a:br>
            <a:br>
              <a:rPr sz="2400" dirty="0"/>
            </a:br>
            <a:endParaRPr sz="2400" dirty="0"/>
          </a:p>
          <a:p>
            <a:pPr marL="257175" indent="-257175">
              <a:lnSpc>
                <a:spcPts val="1725"/>
              </a:lnSpc>
              <a:buFont typeface="Arial" panose="020B0604020202020204" pitchFamily="34" charset="0"/>
              <a:buChar char="•"/>
            </a:pPr>
            <a:r>
              <a:rPr lang="cy-GB" sz="2400" b="1" i="0" u="none" strike="noStrike" cap="none" baseline="0" dirty="0">
                <a:solidFill>
                  <a:srgbClr val="000000"/>
                </a:solidFill>
                <a:effectLst/>
                <a:uFillTx/>
                <a:latin typeface="Arial"/>
              </a:rPr>
              <a:t>ADRODDWCH</a:t>
            </a:r>
            <a:r>
              <a:rPr lang="cy-GB" sz="2400" b="0" i="0" u="none" strike="noStrike" cap="none" baseline="0" dirty="0">
                <a:solidFill>
                  <a:srgbClr val="000000"/>
                </a:solidFill>
                <a:effectLst/>
                <a:uFillTx/>
                <a:latin typeface="Arial"/>
              </a:rPr>
              <a:t> am unrhyw fwlio wrth oedolyn</a:t>
            </a:r>
            <a:br>
              <a:rPr sz="2400" dirty="0"/>
            </a:br>
            <a:br>
              <a:rPr sz="2400" dirty="0"/>
            </a:br>
            <a:endParaRPr sz="2400" dirty="0"/>
          </a:p>
          <a:p>
            <a:pPr marL="257175" indent="-257175">
              <a:lnSpc>
                <a:spcPts val="1725"/>
              </a:lnSpc>
              <a:buFont typeface="Arial" panose="020B0604020202020204" pitchFamily="34" charset="0"/>
              <a:buChar char="•"/>
            </a:pPr>
            <a:r>
              <a:rPr lang="cy-GB" sz="2400" b="1" i="0" u="none" strike="noStrike" cap="none" baseline="0" dirty="0">
                <a:solidFill>
                  <a:srgbClr val="000000"/>
                </a:solidFill>
                <a:effectLst/>
                <a:uFillTx/>
                <a:latin typeface="Arial"/>
              </a:rPr>
              <a:t>HELPWCH </a:t>
            </a:r>
            <a:r>
              <a:rPr lang="cy-GB" sz="2400" b="0" i="0" u="none" strike="noStrike" cap="none" baseline="0" dirty="0">
                <a:solidFill>
                  <a:srgbClr val="000000"/>
                </a:solidFill>
                <a:effectLst/>
                <a:uFillTx/>
                <a:latin typeface="Arial"/>
              </a:rPr>
              <a:t>bobl eraill i adrodd am fwlio </a:t>
            </a:r>
            <a:br>
              <a:rPr sz="2400" dirty="0"/>
            </a:br>
            <a:br>
              <a:rPr sz="2400" dirty="0"/>
            </a:br>
            <a:endParaRPr sz="2400" dirty="0"/>
          </a:p>
          <a:p>
            <a:pPr marL="257175" indent="-257175">
              <a:lnSpc>
                <a:spcPts val="1725"/>
              </a:lnSpc>
              <a:buFont typeface="Arial" panose="020B0604020202020204" pitchFamily="34" charset="0"/>
              <a:buChar char="•"/>
            </a:pPr>
            <a:r>
              <a:rPr lang="cy-GB" sz="2400" b="1" i="0" u="none" strike="noStrike" cap="none" baseline="0" dirty="0">
                <a:solidFill>
                  <a:srgbClr val="000000"/>
                </a:solidFill>
                <a:effectLst/>
                <a:uFillTx/>
                <a:latin typeface="Arial"/>
              </a:rPr>
              <a:t>DATHLWCH </a:t>
            </a:r>
            <a:r>
              <a:rPr lang="cy-GB" sz="2400" b="0" i="0" u="none" strike="noStrike" cap="none" baseline="0" dirty="0">
                <a:solidFill>
                  <a:srgbClr val="000000"/>
                </a:solidFill>
                <a:effectLst/>
                <a:uFillTx/>
                <a:latin typeface="Arial"/>
              </a:rPr>
              <a:t>y ffaith ein bod ni i gyd yn wahanol</a:t>
            </a:r>
          </a:p>
          <a:p>
            <a:pPr marL="257175" indent="-257175">
              <a:lnSpc>
                <a:spcPts val="1725"/>
              </a:lnSpc>
              <a:buFont typeface="Arial" panose="020B0604020202020204" pitchFamily="34" charset="0"/>
              <a:buChar char="•"/>
            </a:pPr>
            <a:endParaRPr lang="cy-GB" sz="2400" b="0" i="0" u="none" strike="noStrike" cap="none" baseline="0" dirty="0">
              <a:solidFill>
                <a:srgbClr val="000000"/>
              </a:solidFill>
              <a:effectLst/>
              <a:uFillTx/>
              <a:latin typeface="Arial"/>
            </a:endParaRPr>
          </a:p>
        </p:txBody>
      </p:sp>
      <p:pic>
        <p:nvPicPr>
          <p:cNvPr id="2050" name="Picture 2" descr="Boy Being Bullied in School ">
            <a:extLst>
              <a:ext uri="{FF2B5EF4-FFF2-40B4-BE49-F238E27FC236}">
                <a16:creationId xmlns:a16="http://schemas.microsoft.com/office/drawing/2014/main" id="{EEC6D435-80DD-404A-9E34-86BE3D8F732A}"/>
              </a:ext>
            </a:extLst>
          </p:cNvPr>
          <p:cNvPicPr>
            <a:picLocks noChangeAspect="1" noChangeArrowheads="1"/>
          </p:cNvPicPr>
          <p:nvPr/>
        </p:nvPicPr>
        <p:blipFill>
          <a:blip r:embed="rId3">
            <a:extLst>
              <a:ext uri="{28A0092B-C50C-407E-A947-70E740481C1C}">
                <a14:useLocalDpi xmlns:a14="http://schemas.microsoft.com/office/drawing/2010/main"/>
              </a:ext>
            </a:extLst>
          </a:blip>
          <a:stretch>
            <a:fillRect/>
          </a:stretch>
        </p:blipFill>
        <p:spPr bwMode="auto">
          <a:xfrm>
            <a:off x="6179802" y="2650023"/>
            <a:ext cx="2617868" cy="177559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15693830"/>
      </p:ext>
    </p:extLst>
  </p:cSld>
  <p:clrMapOvr>
    <a:masterClrMapping/>
  </p:clrMapOvr>
  <p:transition/>
</p:sld>
</file>

<file path=ppt/tags/tag1.xml><?xml version="1.0" encoding="utf-8"?>
<p:tagLst xmlns:a="http://schemas.openxmlformats.org/drawingml/2006/main" xmlns:r="http://schemas.openxmlformats.org/officeDocument/2006/relationships" xmlns:p="http://schemas.openxmlformats.org/presentationml/2006/main">
  <p:tag name="AS_OS" val="Microsoft Windows NT 10.0"/>
  <p:tag name="AS_RELEASE_DATE" val="2017.10.31"/>
  <p:tag name="AS_TITLE" val="Aspose.Slides for Java"/>
  <p:tag name="AS_VERSION" val="17.10"/>
</p:tagLst>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Arial"/>
        <a:cs typeface="Arial"/>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Arial"/>
        <a:cs typeface="Arial"/>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Arial"/>
        <a:cs typeface="Arial"/>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Arial"/>
        <a:cs typeface="Arial"/>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1548</Words>
  <Application>Microsoft Office PowerPoint</Application>
  <PresentationFormat>On-screen Show (4:3)</PresentationFormat>
  <Paragraphs>94</Paragraphs>
  <Slides>10</Slides>
  <Notes>10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10</vt:i4>
      </vt:variant>
    </vt:vector>
  </HeadingPairs>
  <TitlesOfParts>
    <vt:vector size="14" baseType="lpstr">
      <vt:lpstr>Arial</vt:lpstr>
      <vt:lpstr>Calibri</vt:lpstr>
      <vt:lpstr>Calibri Light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2022-11-10T09:58:08Z</dcterms:created>
  <dcterms:modified xsi:type="dcterms:W3CDTF">2022-11-10T09:58:11Z</dcterms:modified>
</cp:coreProperties>
</file>