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1"/>
  </p:notesMasterIdLst>
  <p:sldIdLst>
    <p:sldId id="285" r:id="rId2"/>
    <p:sldId id="270" r:id="rId3"/>
    <p:sldId id="269" r:id="rId4"/>
    <p:sldId id="282" r:id="rId5"/>
    <p:sldId id="277" r:id="rId6"/>
    <p:sldId id="284" r:id="rId7"/>
    <p:sldId id="283" r:id="rId8"/>
    <p:sldId id="281" r:id="rId9"/>
    <p:sldId id="268"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61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9494E3-9EAD-42DA-9E30-A9273D6F44FE}" v="6" dt="2022-09-28T09:15:52.6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7541" autoAdjust="0"/>
  </p:normalViewPr>
  <p:slideViewPr>
    <p:cSldViewPr snapToGrid="0">
      <p:cViewPr varScale="1">
        <p:scale>
          <a:sx n="50" d="100"/>
          <a:sy n="50" d="100"/>
        </p:scale>
        <p:origin x="1764"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7ECBD0-7B5D-48A6-A06F-9DBE568EB599}" type="datetimeFigureOut">
              <a:rPr lang="en-GB" smtClean="0"/>
              <a:t>28/09/2022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CFE7F8-8E59-4A08-8B7E-C655E063E118}" type="slidenum">
              <a:rPr lang="en-GB" smtClean="0"/>
              <a:t>‹#›</a:t>
            </a:fld>
            <a:endParaRPr lang="en-GB"/>
          </a:p>
        </p:txBody>
      </p:sp>
    </p:spTree>
    <p:extLst>
      <p:ext uri="{BB962C8B-B14F-4D97-AF65-F5344CB8AC3E}">
        <p14:creationId xmlns:p14="http://schemas.microsoft.com/office/powerpoint/2010/main" val="2777996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xfrm>
            <a:off x="1143000" y="685800"/>
            <a:ext cx="4572000" cy="3429000"/>
          </a:xfrm>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assembly is aimed at mainstream Primary Schools, specifically aimed at EYFS/KS1 or Scottish P1 to P3. Other versions of this assembly are available on </a:t>
            </a:r>
            <a:r>
              <a:rPr lang="en-US" dirty="0" err="1"/>
              <a:t>Stonewall’s</a:t>
            </a:r>
            <a:r>
              <a:rPr lang="en-US" dirty="0"/>
              <a:t> website: www.stonewall.org.uk</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Play an anti-bullying song as the children enter assembly e.g. Beautiful by Christina Aguilera, Scars to Your Beautiful by Alessia Cara etc. </a:t>
            </a:r>
          </a:p>
          <a:p>
            <a:endParaRPr lang="en-US" dirty="0"/>
          </a:p>
          <a:p>
            <a:r>
              <a:rPr lang="en-US" dirty="0"/>
              <a:t>Introduce the assembly, explain to students that you are a Stonewall School Champion school.</a:t>
            </a:r>
          </a:p>
          <a:p>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Explain that it is anti-bullying week and the theme is “Change Starts With Us”. Explain why LGBT inclusion is so important.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This year the goal is to inform schools and settings, children and young people, parents and carers to know that it takes a collective responsibility to stop bullying.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Bullying is usually </a:t>
            </a:r>
            <a:r>
              <a:rPr lang="en-US" sz="1200" b="0" i="0" kern="1200" dirty="0">
                <a:solidFill>
                  <a:schemeClr val="tx1"/>
                </a:solidFill>
                <a:effectLst/>
                <a:latin typeface="+mn-lt"/>
                <a:ea typeface="+mn-ea"/>
                <a:cs typeface="+mn-cs"/>
              </a:rPr>
              <a:t>defined as repeated behavior which is intended to hurt someone either emotionally or physically.</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2</a:t>
            </a:fld>
            <a:endParaRPr lang="en-US"/>
          </a:p>
        </p:txBody>
      </p:sp>
    </p:spTree>
    <p:extLst>
      <p:ext uri="{BB962C8B-B14F-4D97-AF65-F5344CB8AC3E}">
        <p14:creationId xmlns:p14="http://schemas.microsoft.com/office/powerpoint/2010/main" val="2276664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a:t>Read the book to the children and follow it with these questions:</a:t>
            </a:r>
            <a:br>
              <a:rPr lang="en-US" dirty="0"/>
            </a:br>
            <a:r>
              <a:rPr lang="en-US" dirty="0"/>
              <a:t>• How are boys and girls different?</a:t>
            </a:r>
          </a:p>
          <a:p>
            <a:r>
              <a:rPr lang="en-US" dirty="0"/>
              <a:t>• Do you think that Tiny is a boy or a girl?</a:t>
            </a:r>
          </a:p>
          <a:p>
            <a:r>
              <a:rPr lang="en-US" dirty="0"/>
              <a:t>• Does it matter if Tiny is a boy or a girl?</a:t>
            </a:r>
          </a:p>
          <a:p>
            <a:r>
              <a:rPr lang="en-US" dirty="0"/>
              <a:t>• Should Tiny be allowed to play football and dress up as a fairy?</a:t>
            </a:r>
          </a:p>
          <a:p>
            <a:r>
              <a:rPr lang="en-US" dirty="0"/>
              <a:t>• What would you ask Tiny if you met them?</a:t>
            </a:r>
          </a:p>
          <a:p>
            <a:r>
              <a:rPr lang="en-US" dirty="0"/>
              <a:t>• Would you like to play with Tiny?</a:t>
            </a:r>
          </a:p>
        </p:txBody>
      </p:sp>
      <p:sp>
        <p:nvSpPr>
          <p:cNvPr id="4" name="Slide Number Placeholder 3"/>
          <p:cNvSpPr>
            <a:spLocks noGrp="1"/>
          </p:cNvSpPr>
          <p:nvPr>
            <p:ph type="sldNum" sz="quarter" idx="10"/>
          </p:nvPr>
        </p:nvSpPr>
        <p:spPr/>
        <p:txBody>
          <a:bodyPr/>
          <a:lstStyle/>
          <a:p>
            <a:fld id="{D1ADB596-D218-9D43-A4EC-2B51BE929992}" type="slidenum">
              <a:rPr lang="en-US" smtClean="0"/>
              <a:t>3</a:t>
            </a:fld>
            <a:endParaRPr lang="en-US"/>
          </a:p>
        </p:txBody>
      </p:sp>
    </p:spTree>
    <p:extLst>
      <p:ext uri="{BB962C8B-B14F-4D97-AF65-F5344CB8AC3E}">
        <p14:creationId xmlns:p14="http://schemas.microsoft.com/office/powerpoint/2010/main" val="2177889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Some people are “he”, some people are “she” and some people are “they”. </a:t>
            </a:r>
            <a:r>
              <a:rPr lang="en-US" sz="1200" b="0" i="0" kern="1200" dirty="0">
                <a:solidFill>
                  <a:schemeClr val="tx1"/>
                </a:solidFill>
                <a:effectLst/>
                <a:latin typeface="+mn-lt"/>
                <a:ea typeface="+mn-ea"/>
                <a:cs typeface="+mn-cs"/>
              </a:rPr>
              <a:t>Pronouns help us talk about another person with respect. We cannot always tell who a person is ‘on the inside’, just by looking at their ‘outside’. Someone might feel like a boy in their heart, a girl in their heart, both or neither. Whether a child is a boy or a girl, or non-binary, makes no difference to friendship. Kindness is what counts.</a:t>
            </a:r>
          </a:p>
        </p:txBody>
      </p:sp>
      <p:sp>
        <p:nvSpPr>
          <p:cNvPr id="4" name="Slide Number Placeholder 3"/>
          <p:cNvSpPr>
            <a:spLocks noGrp="1"/>
          </p:cNvSpPr>
          <p:nvPr>
            <p:ph type="sldNum" sz="quarter" idx="10"/>
          </p:nvPr>
        </p:nvSpPr>
        <p:spPr/>
        <p:txBody>
          <a:bodyPr/>
          <a:lstStyle/>
          <a:p>
            <a:fld id="{D1ADB596-D218-9D43-A4EC-2B51BE929992}" type="slidenum">
              <a:rPr lang="en-US" smtClean="0"/>
              <a:t>4</a:t>
            </a:fld>
            <a:endParaRPr lang="en-US"/>
          </a:p>
        </p:txBody>
      </p:sp>
    </p:spTree>
    <p:extLst>
      <p:ext uri="{BB962C8B-B14F-4D97-AF65-F5344CB8AC3E}">
        <p14:creationId xmlns:p14="http://schemas.microsoft.com/office/powerpoint/2010/main" val="41573099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children become exposed to assumptions of what boys and girls should like and how they should behave, it can make them reluctant to access things they perceive as ‘not being for them’. It can also limit their understanding of what is possible for them to do or achieve.</a:t>
            </a:r>
            <a:r>
              <a:rPr lang="en-US" dirty="0"/>
              <a:t> Young people should feel able to be themselves. No one should be bullied for being different.</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dirty="0"/>
              <a:t>Open up a discussion with the children about why these statements are harmful. Challenge gender stereotypes – next slide includes examples of people not being held back by gender stereotypes.</a:t>
            </a:r>
          </a:p>
        </p:txBody>
      </p:sp>
      <p:sp>
        <p:nvSpPr>
          <p:cNvPr id="4" name="Slide Number Placeholder 3"/>
          <p:cNvSpPr>
            <a:spLocks noGrp="1"/>
          </p:cNvSpPr>
          <p:nvPr>
            <p:ph type="sldNum" sz="quarter" idx="10"/>
          </p:nvPr>
        </p:nvSpPr>
        <p:spPr/>
        <p:txBody>
          <a:bodyPr/>
          <a:lstStyle/>
          <a:p>
            <a:fld id="{D1ADB596-D218-9D43-A4EC-2B51BE929992}" type="slidenum">
              <a:rPr lang="en-US" smtClean="0"/>
              <a:t>5</a:t>
            </a:fld>
            <a:endParaRPr lang="en-US"/>
          </a:p>
        </p:txBody>
      </p:sp>
    </p:spTree>
    <p:extLst>
      <p:ext uri="{BB962C8B-B14F-4D97-AF65-F5344CB8AC3E}">
        <p14:creationId xmlns:p14="http://schemas.microsoft.com/office/powerpoint/2010/main" val="32211647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a:t>Everyone should feel free to be themselves and do things they enjoy!</a:t>
            </a:r>
          </a:p>
          <a:p>
            <a:endParaRPr lang="en-US" dirty="0"/>
          </a:p>
          <a:p>
            <a:pPr marL="228600" indent="-228600">
              <a:buAutoNum type="arabicPeriod"/>
            </a:pPr>
            <a:r>
              <a:rPr lang="en-US" dirty="0"/>
              <a:t>Rahul Mandal – Great British Bake Off Winner 2018</a:t>
            </a:r>
          </a:p>
          <a:p>
            <a:pPr marL="228600" indent="-228600">
              <a:buAutoNum type="arabicPeriod"/>
            </a:pPr>
            <a:r>
              <a:rPr lang="en-US" dirty="0"/>
              <a:t>Jessica Ennis-Hill – gold medalist at London Olympics 2012</a:t>
            </a:r>
          </a:p>
          <a:p>
            <a:pPr marL="228600" indent="-228600">
              <a:buAutoNum type="arabicPeriod"/>
            </a:pPr>
            <a:r>
              <a:rPr lang="en-US" dirty="0"/>
              <a:t>James Charles – makeup artist</a:t>
            </a:r>
          </a:p>
          <a:p>
            <a:pPr marL="228600" indent="-228600">
              <a:buAutoNum type="arabicPeriod"/>
            </a:pPr>
            <a:r>
              <a:rPr lang="en-US" dirty="0"/>
              <a:t>Nikita Parris – England footballer</a:t>
            </a:r>
          </a:p>
          <a:p>
            <a:pPr marL="228600" indent="-228600">
              <a:buAutoNum type="arabicPeriod"/>
            </a:pPr>
            <a:r>
              <a:rPr lang="en-US" dirty="0"/>
              <a:t>Charlie Martin – British racing car driver</a:t>
            </a:r>
          </a:p>
          <a:p>
            <a:pPr marL="228600" indent="-228600">
              <a:buAutoNum type="arabicPeriod"/>
            </a:pPr>
            <a:r>
              <a:rPr lang="en-US" dirty="0"/>
              <a:t>Layton Williams – dancer/actor</a:t>
            </a:r>
          </a:p>
          <a:p>
            <a:pPr marL="228600" indent="-228600">
              <a:buAutoNum type="arabicPeriod"/>
            </a:pPr>
            <a:r>
              <a:rPr lang="en-US" dirty="0"/>
              <a:t>Patty Jenkins – director (directed Wonder Woman)</a:t>
            </a:r>
          </a:p>
        </p:txBody>
      </p:sp>
      <p:sp>
        <p:nvSpPr>
          <p:cNvPr id="4" name="Slide Number Placeholder 3"/>
          <p:cNvSpPr>
            <a:spLocks noGrp="1"/>
          </p:cNvSpPr>
          <p:nvPr>
            <p:ph type="sldNum" sz="quarter" idx="10"/>
          </p:nvPr>
        </p:nvSpPr>
        <p:spPr/>
        <p:txBody>
          <a:bodyPr/>
          <a:lstStyle/>
          <a:p>
            <a:fld id="{D1ADB596-D218-9D43-A4EC-2B51BE929992}" type="slidenum">
              <a:rPr lang="en-US" smtClean="0"/>
              <a:t>6</a:t>
            </a:fld>
            <a:endParaRPr lang="en-US"/>
          </a:p>
        </p:txBody>
      </p:sp>
    </p:spTree>
    <p:extLst>
      <p:ext uri="{BB962C8B-B14F-4D97-AF65-F5344CB8AC3E}">
        <p14:creationId xmlns:p14="http://schemas.microsoft.com/office/powerpoint/2010/main" val="31471429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Show of hands to celebrate difference - use different likes/interests/experiences as a point of reference. Ask the children to put up their hands if they like chocolate, for example. Encourage the children to look around the room and acknowledge that not everybody likes chocolate. Follow this up with further questions e.g. Who has a pet dog? Who has a pet guinea pig? Who doesn’t like the </a:t>
            </a:r>
            <a:r>
              <a:rPr lang="en-US" sz="1200" b="0" i="0" kern="1200" dirty="0" err="1">
                <a:solidFill>
                  <a:schemeClr val="tx1"/>
                </a:solidFill>
                <a:effectLst/>
                <a:latin typeface="+mn-lt"/>
                <a:ea typeface="+mn-ea"/>
                <a:cs typeface="+mn-cs"/>
              </a:rPr>
              <a:t>colour</a:t>
            </a:r>
            <a:r>
              <a:rPr lang="en-US" sz="1200" b="0" i="0" kern="1200" dirty="0">
                <a:solidFill>
                  <a:schemeClr val="tx1"/>
                </a:solidFill>
                <a:effectLst/>
                <a:latin typeface="+mn-lt"/>
                <a:ea typeface="+mn-ea"/>
                <a:cs typeface="+mn-cs"/>
              </a:rPr>
              <a:t> orange? Etc.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Tell the children that everyone is different, and different is good. Those differences should not be used to tease, exclude, or avoid another child. Is somebody not having a guinea pig a reason to tease? Of course not.</a:t>
            </a:r>
          </a:p>
        </p:txBody>
      </p:sp>
      <p:sp>
        <p:nvSpPr>
          <p:cNvPr id="4" name="Slide Number Placeholder 3"/>
          <p:cNvSpPr>
            <a:spLocks noGrp="1"/>
          </p:cNvSpPr>
          <p:nvPr>
            <p:ph type="sldNum" sz="quarter" idx="10"/>
          </p:nvPr>
        </p:nvSpPr>
        <p:spPr/>
        <p:txBody>
          <a:bodyPr/>
          <a:lstStyle/>
          <a:p>
            <a:fld id="{D1ADB596-D218-9D43-A4EC-2B51BE929992}" type="slidenum">
              <a:rPr lang="en-US" smtClean="0"/>
              <a:t>7</a:t>
            </a:fld>
            <a:endParaRPr lang="en-US"/>
          </a:p>
        </p:txBody>
      </p:sp>
    </p:spTree>
    <p:extLst>
      <p:ext uri="{BB962C8B-B14F-4D97-AF65-F5344CB8AC3E}">
        <p14:creationId xmlns:p14="http://schemas.microsoft.com/office/powerpoint/2010/main" val="9973907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indent="0">
              <a:buNone/>
            </a:pPr>
            <a:r>
              <a:rPr lang="en-US" sz="1200" u="none" kern="1200" dirty="0">
                <a:solidFill>
                  <a:schemeClr val="tx1"/>
                </a:solidFill>
                <a:effectLst/>
                <a:latin typeface="+mn-lt"/>
                <a:ea typeface="+mn-ea"/>
                <a:cs typeface="+mn-cs"/>
              </a:rPr>
              <a:t>Talk the children through this slide on how they can tackle bullying – link this to your behavior policy and school values. </a:t>
            </a:r>
          </a:p>
          <a:p>
            <a:pPr marL="0" indent="0">
              <a:buNone/>
            </a:pPr>
            <a:endParaRPr lang="en-US" sz="1200" u="sng" kern="1200" dirty="0">
              <a:solidFill>
                <a:schemeClr val="tx1"/>
              </a:solidFill>
              <a:effectLst/>
              <a:latin typeface="+mn-lt"/>
              <a:ea typeface="+mn-ea"/>
              <a:cs typeface="+mn-cs"/>
            </a:endParaRPr>
          </a:p>
          <a:p>
            <a:pPr marL="0" indent="0">
              <a:buNone/>
            </a:pPr>
            <a:r>
              <a:rPr lang="en-US" sz="1200" u="sng" kern="1200" dirty="0">
                <a:solidFill>
                  <a:schemeClr val="tx1"/>
                </a:solidFill>
                <a:effectLst/>
                <a:latin typeface="+mn-lt"/>
                <a:ea typeface="+mn-ea"/>
                <a:cs typeface="+mn-cs"/>
              </a:rPr>
              <a:t>Respect/Kind Words</a:t>
            </a:r>
            <a:br>
              <a:rPr lang="en-US" sz="1200" u="sng" kern="1200" dirty="0">
                <a:solidFill>
                  <a:schemeClr val="tx1"/>
                </a:solidFill>
                <a:effectLst/>
                <a:latin typeface="+mn-lt"/>
                <a:ea typeface="+mn-ea"/>
                <a:cs typeface="+mn-cs"/>
              </a:rPr>
            </a:br>
            <a:r>
              <a:rPr lang="en-GB" sz="1200" kern="1200" dirty="0">
                <a:solidFill>
                  <a:schemeClr val="tx1"/>
                </a:solidFill>
                <a:effectLst/>
                <a:latin typeface="+mn-lt"/>
                <a:ea typeface="+mn-ea"/>
                <a:cs typeface="+mn-cs"/>
              </a:rPr>
              <a:t>Remember to be kind to other people! </a:t>
            </a:r>
            <a:r>
              <a:rPr lang="en-US" sz="1200" kern="1200" dirty="0">
                <a:solidFill>
                  <a:schemeClr val="tx1"/>
                </a:solidFill>
                <a:effectLst/>
                <a:latin typeface="+mn-lt"/>
                <a:ea typeface="+mn-ea"/>
                <a:cs typeface="+mn-cs"/>
              </a:rPr>
              <a:t>Stop and think before you say or do something that could hurt someone. </a:t>
            </a:r>
            <a:r>
              <a:rPr lang="en-GB" sz="1200" kern="1200" dirty="0">
                <a:solidFill>
                  <a:schemeClr val="tx1"/>
                </a:solidFill>
                <a:effectLst/>
                <a:latin typeface="+mn-lt"/>
                <a:ea typeface="+mn-ea"/>
                <a:cs typeface="+mn-cs"/>
              </a:rPr>
              <a:t>Just because someone is different to you – that doesn’t mean you are better than them or have a right to make them feel bad. </a:t>
            </a:r>
            <a:r>
              <a:rPr lang="en-US" sz="1200" kern="1200" dirty="0">
                <a:solidFill>
                  <a:schemeClr val="tx1"/>
                </a:solidFill>
                <a:effectLst/>
                <a:latin typeface="+mn-lt"/>
                <a:ea typeface="+mn-ea"/>
                <a:cs typeface="+mn-cs"/>
              </a:rPr>
              <a:t>Keep in mind that everyone is different. Not better or worse. Just different. </a:t>
            </a:r>
            <a:r>
              <a:rPr lang="en-GB" sz="1200" kern="1200" dirty="0">
                <a:solidFill>
                  <a:schemeClr val="tx1"/>
                </a:solidFill>
                <a:effectLst/>
                <a:latin typeface="+mn-lt"/>
                <a:ea typeface="+mn-ea"/>
                <a:cs typeface="+mn-cs"/>
              </a:rPr>
              <a:t>If you mess up, say sorry. You don’t have to be friends with everyone – but you should always show respect. </a:t>
            </a:r>
            <a:br>
              <a:rPr lang="en-GB" sz="1200" kern="1200" dirty="0">
                <a:solidFill>
                  <a:schemeClr val="tx1"/>
                </a:solidFill>
                <a:effectLst/>
                <a:latin typeface="+mn-lt"/>
                <a:ea typeface="+mn-ea"/>
                <a:cs typeface="+mn-cs"/>
              </a:rPr>
            </a:br>
            <a:br>
              <a:rPr lang="en-GB" sz="1200" kern="1200" dirty="0">
                <a:solidFill>
                  <a:schemeClr val="tx1"/>
                </a:solidFill>
                <a:effectLst/>
                <a:latin typeface="+mn-lt"/>
                <a:ea typeface="+mn-ea"/>
                <a:cs typeface="+mn-cs"/>
              </a:rPr>
            </a:br>
            <a:r>
              <a:rPr lang="en-GB" sz="1200" u="sng" kern="1200" dirty="0">
                <a:solidFill>
                  <a:schemeClr val="tx1"/>
                </a:solidFill>
                <a:effectLst/>
                <a:latin typeface="+mn-lt"/>
                <a:ea typeface="+mn-ea"/>
                <a:cs typeface="+mn-cs"/>
              </a:rPr>
              <a:t>Support</a:t>
            </a:r>
            <a:br>
              <a:rPr lang="en-GB" sz="1200" u="sng" kern="1200" dirty="0">
                <a:solidFill>
                  <a:schemeClr val="tx1"/>
                </a:solidFill>
                <a:effectLst/>
                <a:latin typeface="+mn-lt"/>
                <a:ea typeface="+mn-ea"/>
                <a:cs typeface="+mn-cs"/>
              </a:rPr>
            </a:br>
            <a:r>
              <a:rPr lang="en-GB" sz="1200" kern="1200" dirty="0">
                <a:solidFill>
                  <a:schemeClr val="tx1"/>
                </a:solidFill>
                <a:effectLst/>
                <a:latin typeface="+mn-lt"/>
                <a:ea typeface="+mn-ea"/>
                <a:cs typeface="+mn-cs"/>
              </a:rPr>
              <a:t>Make it clear that you don’t like it when people bully others and stick up for people who are having a hard time. Show them that you care by trying to include them. Sit with them at lunch or on the bus, talk to them at school, or invite them to do something. Just hanging out with them will help them know they aren’t alone. </a:t>
            </a:r>
            <a:br>
              <a:rPr lang="en-GB" sz="1200" u="sng" kern="1200" dirty="0">
                <a:solidFill>
                  <a:schemeClr val="tx1"/>
                </a:solidFill>
                <a:effectLst/>
                <a:latin typeface="+mn-lt"/>
                <a:ea typeface="+mn-ea"/>
                <a:cs typeface="+mn-cs"/>
              </a:rPr>
            </a:br>
            <a:br>
              <a:rPr lang="en-GB" sz="1200" u="sng" kern="1200" dirty="0">
                <a:solidFill>
                  <a:schemeClr val="tx1"/>
                </a:solidFill>
                <a:effectLst/>
                <a:latin typeface="+mn-lt"/>
                <a:ea typeface="+mn-ea"/>
                <a:cs typeface="+mn-cs"/>
              </a:rPr>
            </a:br>
            <a:r>
              <a:rPr lang="en-GB" sz="1200" u="sng" kern="1200" dirty="0">
                <a:solidFill>
                  <a:schemeClr val="tx1"/>
                </a:solidFill>
                <a:effectLst/>
                <a:latin typeface="+mn-lt"/>
                <a:ea typeface="+mn-ea"/>
                <a:cs typeface="+mn-cs"/>
              </a:rPr>
              <a:t>Report</a:t>
            </a:r>
            <a:br>
              <a:rPr lang="en-GB" sz="1200" u="sng"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The important thing is that you tell someone. Don’t keep your feelings inside. </a:t>
            </a:r>
            <a:r>
              <a:rPr lang="en-GB" sz="1200" kern="1200" dirty="0">
                <a:solidFill>
                  <a:schemeClr val="tx1"/>
                </a:solidFill>
                <a:effectLst/>
                <a:latin typeface="+mn-lt"/>
                <a:ea typeface="+mn-ea"/>
                <a:cs typeface="+mn-cs"/>
              </a:rPr>
              <a:t>Not saying anything could make it worse for everyone. The child who is bullying will think it is ok to keep treating others that way. </a:t>
            </a:r>
            <a:r>
              <a:rPr lang="en-US" sz="1200" kern="1200" dirty="0">
                <a:solidFill>
                  <a:schemeClr val="tx1"/>
                </a:solidFill>
                <a:effectLst/>
                <a:latin typeface="+mn-lt"/>
                <a:ea typeface="+mn-ea"/>
                <a:cs typeface="+mn-cs"/>
              </a:rPr>
              <a:t>Telling someone can help you feel less alone. They can help stop the bullying. If you feel you can, talk to a teacher you trust or your parents, brother or sister. If you don’t want to do that you can always call Childline 0800 11 11 or visit www.childline.org.uk. </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8</a:t>
            </a:fld>
            <a:endParaRPr lang="en-US"/>
          </a:p>
        </p:txBody>
      </p:sp>
    </p:spTree>
    <p:extLst>
      <p:ext uri="{BB962C8B-B14F-4D97-AF65-F5344CB8AC3E}">
        <p14:creationId xmlns:p14="http://schemas.microsoft.com/office/powerpoint/2010/main" val="10446485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a:t>Ask children to reflect on what they will do to make sure everyone feels included and celebrated.</a:t>
            </a:r>
          </a:p>
        </p:txBody>
      </p:sp>
      <p:sp>
        <p:nvSpPr>
          <p:cNvPr id="4" name="Slide Number Placeholder 3"/>
          <p:cNvSpPr>
            <a:spLocks noGrp="1"/>
          </p:cNvSpPr>
          <p:nvPr>
            <p:ph type="sldNum" sz="quarter" idx="10"/>
          </p:nvPr>
        </p:nvSpPr>
        <p:spPr/>
        <p:txBody>
          <a:bodyPr/>
          <a:lstStyle/>
          <a:p>
            <a:fld id="{D1ADB596-D218-9D43-A4EC-2B51BE929992}" type="slidenum">
              <a:rPr lang="en-US" smtClean="0"/>
              <a:t>9</a:t>
            </a:fld>
            <a:endParaRPr lang="en-US"/>
          </a:p>
        </p:txBody>
      </p:sp>
    </p:spTree>
    <p:extLst>
      <p:ext uri="{BB962C8B-B14F-4D97-AF65-F5344CB8AC3E}">
        <p14:creationId xmlns:p14="http://schemas.microsoft.com/office/powerpoint/2010/main" val="32254507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F363DFD-3E79-4B20-A593-3292914A8EC3}" type="datetimeFigureOut">
              <a:rPr lang="en-GB" smtClean="0"/>
              <a:t>28/09/2022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2FA513-CBB1-485E-A71E-6A02A4BC75E1}" type="slidenum">
              <a:rPr lang="en-GB" smtClean="0"/>
              <a:t>‹#›</a:t>
            </a:fld>
            <a:endParaRPr lang="en-GB"/>
          </a:p>
        </p:txBody>
      </p:sp>
    </p:spTree>
    <p:extLst>
      <p:ext uri="{BB962C8B-B14F-4D97-AF65-F5344CB8AC3E}">
        <p14:creationId xmlns:p14="http://schemas.microsoft.com/office/powerpoint/2010/main" val="1382251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363DFD-3E79-4B20-A593-3292914A8EC3}" type="datetimeFigureOut">
              <a:rPr lang="en-GB" smtClean="0"/>
              <a:t>28/09/2022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2FA513-CBB1-485E-A71E-6A02A4BC75E1}" type="slidenum">
              <a:rPr lang="en-GB" smtClean="0"/>
              <a:t>‹#›</a:t>
            </a:fld>
            <a:endParaRPr lang="en-GB"/>
          </a:p>
        </p:txBody>
      </p:sp>
    </p:spTree>
    <p:extLst>
      <p:ext uri="{BB962C8B-B14F-4D97-AF65-F5344CB8AC3E}">
        <p14:creationId xmlns:p14="http://schemas.microsoft.com/office/powerpoint/2010/main" val="207672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363DFD-3E79-4B20-A593-3292914A8EC3}" type="datetimeFigureOut">
              <a:rPr lang="en-GB" smtClean="0"/>
              <a:t>28/09/2022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2FA513-CBB1-485E-A71E-6A02A4BC75E1}" type="slidenum">
              <a:rPr lang="en-GB" smtClean="0"/>
              <a:t>‹#›</a:t>
            </a:fld>
            <a:endParaRPr lang="en-GB"/>
          </a:p>
        </p:txBody>
      </p:sp>
    </p:spTree>
    <p:extLst>
      <p:ext uri="{BB962C8B-B14F-4D97-AF65-F5344CB8AC3E}">
        <p14:creationId xmlns:p14="http://schemas.microsoft.com/office/powerpoint/2010/main" val="154937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363DFD-3E79-4B20-A593-3292914A8EC3}" type="datetimeFigureOut">
              <a:rPr lang="en-GB" smtClean="0"/>
              <a:t>28/09/2022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2FA513-CBB1-485E-A71E-6A02A4BC75E1}" type="slidenum">
              <a:rPr lang="en-GB" smtClean="0"/>
              <a:t>‹#›</a:t>
            </a:fld>
            <a:endParaRPr lang="en-GB"/>
          </a:p>
        </p:txBody>
      </p:sp>
    </p:spTree>
    <p:extLst>
      <p:ext uri="{BB962C8B-B14F-4D97-AF65-F5344CB8AC3E}">
        <p14:creationId xmlns:p14="http://schemas.microsoft.com/office/powerpoint/2010/main" val="4037665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F363DFD-3E79-4B20-A593-3292914A8EC3}" type="datetimeFigureOut">
              <a:rPr lang="en-GB" smtClean="0"/>
              <a:t>28/09/2022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2FA513-CBB1-485E-A71E-6A02A4BC75E1}" type="slidenum">
              <a:rPr lang="en-GB" smtClean="0"/>
              <a:t>‹#›</a:t>
            </a:fld>
            <a:endParaRPr lang="en-GB"/>
          </a:p>
        </p:txBody>
      </p:sp>
    </p:spTree>
    <p:extLst>
      <p:ext uri="{BB962C8B-B14F-4D97-AF65-F5344CB8AC3E}">
        <p14:creationId xmlns:p14="http://schemas.microsoft.com/office/powerpoint/2010/main" val="2551479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F363DFD-3E79-4B20-A593-3292914A8EC3}" type="datetimeFigureOut">
              <a:rPr lang="en-GB" smtClean="0"/>
              <a:t>28/09/2022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2FA513-CBB1-485E-A71E-6A02A4BC75E1}" type="slidenum">
              <a:rPr lang="en-GB" smtClean="0"/>
              <a:t>‹#›</a:t>
            </a:fld>
            <a:endParaRPr lang="en-GB"/>
          </a:p>
        </p:txBody>
      </p:sp>
    </p:spTree>
    <p:extLst>
      <p:ext uri="{BB962C8B-B14F-4D97-AF65-F5344CB8AC3E}">
        <p14:creationId xmlns:p14="http://schemas.microsoft.com/office/powerpoint/2010/main" val="3808424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363DFD-3E79-4B20-A593-3292914A8EC3}" type="datetimeFigureOut">
              <a:rPr lang="en-GB" smtClean="0"/>
              <a:t>28/09/2022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62FA513-CBB1-485E-A71E-6A02A4BC75E1}" type="slidenum">
              <a:rPr lang="en-GB" smtClean="0"/>
              <a:t>‹#›</a:t>
            </a:fld>
            <a:endParaRPr lang="en-GB"/>
          </a:p>
        </p:txBody>
      </p:sp>
    </p:spTree>
    <p:extLst>
      <p:ext uri="{BB962C8B-B14F-4D97-AF65-F5344CB8AC3E}">
        <p14:creationId xmlns:p14="http://schemas.microsoft.com/office/powerpoint/2010/main" val="3944991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F363DFD-3E79-4B20-A593-3292914A8EC3}" type="datetimeFigureOut">
              <a:rPr lang="en-GB" smtClean="0"/>
              <a:t>28/09/2022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62FA513-CBB1-485E-A71E-6A02A4BC75E1}" type="slidenum">
              <a:rPr lang="en-GB" smtClean="0"/>
              <a:t>‹#›</a:t>
            </a:fld>
            <a:endParaRPr lang="en-GB"/>
          </a:p>
        </p:txBody>
      </p:sp>
    </p:spTree>
    <p:extLst>
      <p:ext uri="{BB962C8B-B14F-4D97-AF65-F5344CB8AC3E}">
        <p14:creationId xmlns:p14="http://schemas.microsoft.com/office/powerpoint/2010/main" val="4146118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363DFD-3E79-4B20-A593-3292914A8EC3}" type="datetimeFigureOut">
              <a:rPr lang="en-GB" smtClean="0"/>
              <a:t>28/09/2022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62FA513-CBB1-485E-A71E-6A02A4BC75E1}" type="slidenum">
              <a:rPr lang="en-GB" smtClean="0"/>
              <a:t>‹#›</a:t>
            </a:fld>
            <a:endParaRPr lang="en-GB"/>
          </a:p>
        </p:txBody>
      </p:sp>
    </p:spTree>
    <p:extLst>
      <p:ext uri="{BB962C8B-B14F-4D97-AF65-F5344CB8AC3E}">
        <p14:creationId xmlns:p14="http://schemas.microsoft.com/office/powerpoint/2010/main" val="4204614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F363DFD-3E79-4B20-A593-3292914A8EC3}" type="datetimeFigureOut">
              <a:rPr lang="en-GB" smtClean="0"/>
              <a:t>28/09/2022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2FA513-CBB1-485E-A71E-6A02A4BC75E1}" type="slidenum">
              <a:rPr lang="en-GB" smtClean="0"/>
              <a:t>‹#›</a:t>
            </a:fld>
            <a:endParaRPr lang="en-GB"/>
          </a:p>
        </p:txBody>
      </p:sp>
    </p:spTree>
    <p:extLst>
      <p:ext uri="{BB962C8B-B14F-4D97-AF65-F5344CB8AC3E}">
        <p14:creationId xmlns:p14="http://schemas.microsoft.com/office/powerpoint/2010/main" val="2500894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F363DFD-3E79-4B20-A593-3292914A8EC3}" type="datetimeFigureOut">
              <a:rPr lang="en-GB" smtClean="0"/>
              <a:t>28/09/2022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2FA513-CBB1-485E-A71E-6A02A4BC75E1}" type="slidenum">
              <a:rPr lang="en-GB" smtClean="0"/>
              <a:t>‹#›</a:t>
            </a:fld>
            <a:endParaRPr lang="en-GB"/>
          </a:p>
        </p:txBody>
      </p:sp>
    </p:spTree>
    <p:extLst>
      <p:ext uri="{BB962C8B-B14F-4D97-AF65-F5344CB8AC3E}">
        <p14:creationId xmlns:p14="http://schemas.microsoft.com/office/powerpoint/2010/main" val="1920529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363DFD-3E79-4B20-A593-3292914A8EC3}" type="datetimeFigureOut">
              <a:rPr lang="en-GB" smtClean="0"/>
              <a:t>28/09/2022</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2FA513-CBB1-485E-A71E-6A02A4BC75E1}" type="slidenum">
              <a:rPr lang="en-GB" smtClean="0"/>
              <a:t>‹#›</a:t>
            </a:fld>
            <a:endParaRPr lang="en-GB"/>
          </a:p>
        </p:txBody>
      </p:sp>
    </p:spTree>
    <p:extLst>
      <p:ext uri="{BB962C8B-B14F-4D97-AF65-F5344CB8AC3E}">
        <p14:creationId xmlns:p14="http://schemas.microsoft.com/office/powerpoint/2010/main" val="24792889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6175"/>
        </a:solidFill>
        <a:effectLst/>
      </p:bgPr>
    </p:bg>
    <p:spTree>
      <p:nvGrpSpPr>
        <p:cNvPr id="1" name=""/>
        <p:cNvGrpSpPr/>
        <p:nvPr/>
      </p:nvGrpSpPr>
      <p:grpSpPr>
        <a:xfrm>
          <a:off x="0" y="0"/>
          <a:ext cx="0" cy="0"/>
          <a:chOff x="0" y="0"/>
          <a:chExt cx="0" cy="0"/>
        </a:xfrm>
      </p:grpSpPr>
      <p:sp>
        <p:nvSpPr>
          <p:cNvPr id="123" name="Shape 123"/>
          <p:cNvSpPr/>
          <p:nvPr/>
        </p:nvSpPr>
        <p:spPr>
          <a:xfrm>
            <a:off x="288991" y="940459"/>
            <a:ext cx="8566019" cy="5055230"/>
          </a:xfrm>
          <a:prstGeom prst="rect">
            <a:avLst/>
          </a:prstGeom>
          <a:ln w="12700">
            <a:miter lim="400000"/>
          </a:ln>
          <a:extLst>
            <a:ext uri="{C572A759-6A51-4108-AA02-DFA0A04FC94B}">
              <ma14:wrappingTextBoxFlag xmlns:ma14="http://schemas.microsoft.com/office/mac/drawingml/2011/main" xmlns="" val="1"/>
            </a:ext>
          </a:extLst>
        </p:spPr>
        <p:txBody>
          <a:bodyPr wrap="square" lIns="34289" rIns="34289">
            <a:spAutoFit/>
          </a:bodyPr>
          <a:lstStyle/>
          <a:p>
            <a:r>
              <a:rPr lang="en-GB" sz="2700" b="1" dirty="0">
                <a:solidFill>
                  <a:schemeClr val="bg1"/>
                </a:solidFill>
                <a:latin typeface="Arial" panose="020B0604020202020204" pitchFamily="34" charset="0"/>
                <a:cs typeface="Arial" panose="020B0604020202020204" pitchFamily="34" charset="0"/>
              </a:rPr>
              <a:t>PowerPoint template for the 2019 Anti-Bullying Week Assembly for:</a:t>
            </a:r>
          </a:p>
          <a:p>
            <a:endParaRPr lang="en-GB" sz="1500" dirty="0">
              <a:solidFill>
                <a:schemeClr val="bg1"/>
              </a:solidFill>
              <a:latin typeface="Arial" panose="020B0604020202020204" pitchFamily="34" charset="0"/>
              <a:cs typeface="Arial" panose="020B0604020202020204" pitchFamily="34" charset="0"/>
            </a:endParaRPr>
          </a:p>
          <a:p>
            <a:pPr marL="257175" indent="-257175">
              <a:buFont typeface="Arial" panose="020B0604020202020204" pitchFamily="34" charset="0"/>
              <a:buChar char="•"/>
            </a:pPr>
            <a:r>
              <a:rPr lang="en-US" sz="1200" dirty="0">
                <a:solidFill>
                  <a:schemeClr val="bg1"/>
                </a:solidFill>
                <a:latin typeface="Arial" panose="020B0604020202020204" pitchFamily="34" charset="0"/>
                <a:cs typeface="Arial" panose="020B0604020202020204" pitchFamily="34" charset="0"/>
              </a:rPr>
              <a:t>Reception and Key Stage 1 – England and Wales</a:t>
            </a:r>
          </a:p>
          <a:p>
            <a:pPr marL="257175" indent="-257175">
              <a:buFont typeface="Arial" panose="020B0604020202020204" pitchFamily="34" charset="0"/>
              <a:buChar char="•"/>
            </a:pPr>
            <a:r>
              <a:rPr lang="en-US" sz="1200" dirty="0">
                <a:solidFill>
                  <a:schemeClr val="bg1"/>
                </a:solidFill>
                <a:latin typeface="Arial" panose="020B0604020202020204" pitchFamily="34" charset="0"/>
                <a:cs typeface="Arial" panose="020B0604020202020204" pitchFamily="34" charset="0"/>
              </a:rPr>
              <a:t>P1 to P3 - Scotland</a:t>
            </a:r>
          </a:p>
          <a:p>
            <a:endParaRPr lang="en-US" sz="150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We know that good teaching is tailored to meet the needs of the children or young people in each individual class. </a:t>
            </a:r>
            <a:r>
              <a:rPr lang="en-US" sz="1050" dirty="0">
                <a:solidFill>
                  <a:schemeClr val="bg1"/>
                </a:solidFill>
                <a:latin typeface="Arial" panose="020B0604020202020204" pitchFamily="34" charset="0"/>
                <a:cs typeface="Arial" panose="020B0604020202020204" pitchFamily="34" charset="0"/>
              </a:rPr>
              <a:t>That’s why we’ve created this editable PowerPoint template – feel free to adapt it to suit your teaching context or to add your school or college slide template to the background.</a:t>
            </a:r>
          </a:p>
          <a:p>
            <a:endParaRPr lang="en-US" sz="1500" dirty="0">
              <a:solidFill>
                <a:schemeClr val="bg1"/>
              </a:solidFill>
              <a:latin typeface="Arial" panose="020B0604020202020204" pitchFamily="34" charset="0"/>
              <a:cs typeface="Arial" panose="020B0604020202020204" pitchFamily="34" charset="0"/>
            </a:endParaRPr>
          </a:p>
          <a:p>
            <a:r>
              <a:rPr lang="en-US" sz="1050" b="1" dirty="0">
                <a:solidFill>
                  <a:schemeClr val="bg1"/>
                </a:solidFill>
                <a:latin typeface="Arial" panose="020B0604020202020204" pitchFamily="34" charset="0"/>
                <a:cs typeface="Arial" panose="020B0604020202020204" pitchFamily="34" charset="0"/>
              </a:rPr>
              <a:t>Who are Stonewall?</a:t>
            </a:r>
          </a:p>
          <a:p>
            <a:r>
              <a:rPr lang="en-GB" sz="1050" dirty="0">
                <a:solidFill>
                  <a:schemeClr val="bg1"/>
                </a:solidFill>
                <a:latin typeface="Arial" panose="020B0604020202020204" pitchFamily="34" charset="0"/>
                <a:cs typeface="Arial" panose="020B0604020202020204" pitchFamily="34" charset="0"/>
              </a:rPr>
              <a:t>This resource is produced by Stonewall, a UK-based charity that stands for the freedom, equity and potential of all lesbian, gay, bi, trans, queer, questioning and ace (LGBTQ+) people. At Stonewall, we imagine a world where LGBTQ+ people everywhere can live our lives to the full. Founded in London in 1989, we now work in each nation of the UK and have established partnerships across the globe. Over the last three decades, we have created transformative change in the lives of LGBTQ+ people in the UK, helping win equal rights around marriage, having children and inclusive education.</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Our campaigns drive positive change for our communities, and our sustained change and empowerment programmes ensure that LGBTQ+ people can thrive throughout our lives. We make sure that the world hears and learns from our communities, and our work is grounded in evidence and expertise.</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Stonewall is proud to provide information, support and guidance on LGBTQ+ inclusion; working towards a world where we’re all free to be. This does not constitute legal advice, and is not intended to be a substitute for legal counsel on any subject matter. To find out more about our work, visit us at www.stonewall.org.uk.   </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Registered Charity No 1101255 (England and Wales) and SC039681 (Scotland)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2" name="Picture 6" descr="https://www.anti-bullyingalliance.org.uk/sites/default/files/field/attachment/ABW_UK_LOGO_PURPLE_NO_BACKGROUND_RGB.png">
            <a:extLst>
              <a:ext uri="{FF2B5EF4-FFF2-40B4-BE49-F238E27FC236}">
                <a16:creationId xmlns:a16="http://schemas.microsoft.com/office/drawing/2014/main" id="{EE98F272-F5E3-4814-BBC6-9304806ABCBC}"/>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2000250" y="857250"/>
            <a:ext cx="5143500" cy="5143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4360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are you a boy or are you a girl by sarah savage">
            <a:extLst>
              <a:ext uri="{FF2B5EF4-FFF2-40B4-BE49-F238E27FC236}">
                <a16:creationId xmlns:a16="http://schemas.microsoft.com/office/drawing/2014/main" id="{F5915CC1-8309-4108-80C8-9C33D44D8D1A}"/>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688167" y="3014520"/>
            <a:ext cx="3819874" cy="2970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FAFE08C3-6D03-481C-B5B9-ED419E84D409}"/>
              </a:ext>
            </a:extLst>
          </p:cNvPr>
          <p:cNvSpPr txBox="1"/>
          <p:nvPr/>
        </p:nvSpPr>
        <p:spPr>
          <a:xfrm>
            <a:off x="266698" y="681399"/>
            <a:ext cx="8662811" cy="1815882"/>
          </a:xfrm>
          <a:prstGeom prst="rect">
            <a:avLst/>
          </a:prstGeom>
          <a:noFill/>
        </p:spPr>
        <p:txBody>
          <a:bodyPr wrap="square" rtlCol="0">
            <a:spAutoFit/>
          </a:bodyPr>
          <a:lstStyle/>
          <a:p>
            <a:r>
              <a:rPr lang="en-US" sz="2800" b="1" dirty="0">
                <a:solidFill>
                  <a:srgbClr val="CD0920"/>
                </a:solidFill>
                <a:latin typeface="Arial"/>
                <a:cs typeface="Arial"/>
              </a:rPr>
              <a:t>Time for a story!</a:t>
            </a:r>
          </a:p>
          <a:p>
            <a:endParaRPr lang="en-US" sz="2800" b="1" dirty="0">
              <a:solidFill>
                <a:srgbClr val="CD0920"/>
              </a:solidFill>
              <a:latin typeface="Arial"/>
              <a:cs typeface="Arial"/>
            </a:endParaRPr>
          </a:p>
          <a:p>
            <a:r>
              <a:rPr lang="en-US" sz="2800" b="1" dirty="0">
                <a:latin typeface="Arial"/>
                <a:cs typeface="Arial"/>
              </a:rPr>
              <a:t>Are You a Boy or Are You a Girl? </a:t>
            </a:r>
          </a:p>
          <a:p>
            <a:r>
              <a:rPr lang="en-US" sz="2800" b="1" dirty="0">
                <a:latin typeface="Arial"/>
                <a:cs typeface="Arial"/>
              </a:rPr>
              <a:t>by Sarah Savage &amp; Fox Fisher</a:t>
            </a:r>
          </a:p>
        </p:txBody>
      </p:sp>
    </p:spTree>
    <p:extLst>
      <p:ext uri="{BB962C8B-B14F-4D97-AF65-F5344CB8AC3E}">
        <p14:creationId xmlns:p14="http://schemas.microsoft.com/office/powerpoint/2010/main" val="2366390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www.azernews.az/media/pictures/lazy-parents-create-happier-children.jpg">
            <a:extLst>
              <a:ext uri="{FF2B5EF4-FFF2-40B4-BE49-F238E27FC236}">
                <a16:creationId xmlns:a16="http://schemas.microsoft.com/office/drawing/2014/main" id="{51F2DDC1-70CF-4710-A7DC-A2D2BE098335}"/>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836607" y="1673265"/>
            <a:ext cx="4674152" cy="3118508"/>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CA77858A-1DB0-4F47-BFE8-81E26C6F6278}"/>
              </a:ext>
            </a:extLst>
          </p:cNvPr>
          <p:cNvSpPr/>
          <p:nvPr/>
        </p:nvSpPr>
        <p:spPr>
          <a:xfrm>
            <a:off x="2758182" y="4921216"/>
            <a:ext cx="3563796" cy="461665"/>
          </a:xfrm>
          <a:prstGeom prst="rect">
            <a:avLst/>
          </a:prstGeom>
        </p:spPr>
        <p:txBody>
          <a:bodyPr wrap="none">
            <a:spAutoFit/>
          </a:bodyPr>
          <a:lstStyle/>
          <a:p>
            <a:r>
              <a:rPr lang="en-US" sz="2400" dirty="0">
                <a:latin typeface="Arial" panose="020B0604020202020204" pitchFamily="34" charset="0"/>
                <a:cs typeface="Arial" panose="020B0604020202020204" pitchFamily="34" charset="0"/>
              </a:rPr>
              <a:t>Kindness is what counts</a:t>
            </a:r>
            <a:r>
              <a:rPr lang="en-US" sz="2100" dirty="0">
                <a:latin typeface="Arial" panose="020B0604020202020204" pitchFamily="34" charset="0"/>
                <a:cs typeface="Arial" panose="020B0604020202020204" pitchFamily="34" charset="0"/>
              </a:rPr>
              <a:t>.</a:t>
            </a:r>
            <a:endParaRPr lang="en-GB" sz="2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8997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3B97D00F-02E2-47E3-9386-E7315299C38D}"/>
              </a:ext>
            </a:extLst>
          </p:cNvPr>
          <p:cNvSpPr txBox="1"/>
          <p:nvPr/>
        </p:nvSpPr>
        <p:spPr>
          <a:xfrm>
            <a:off x="266698" y="826498"/>
            <a:ext cx="7206546" cy="1384995"/>
          </a:xfrm>
          <a:prstGeom prst="rect">
            <a:avLst/>
          </a:prstGeom>
          <a:noFill/>
        </p:spPr>
        <p:txBody>
          <a:bodyPr wrap="square" rtlCol="0">
            <a:spAutoFit/>
          </a:bodyPr>
          <a:lstStyle/>
          <a:p>
            <a:r>
              <a:rPr lang="en-US" sz="2800" b="1" dirty="0">
                <a:solidFill>
                  <a:srgbClr val="CD0920"/>
                </a:solidFill>
                <a:latin typeface="Arial"/>
                <a:cs typeface="Arial"/>
              </a:rPr>
              <a:t>Challenge HBT bullying!</a:t>
            </a:r>
          </a:p>
          <a:p>
            <a:endParaRPr lang="en-US" sz="2800" b="1" dirty="0">
              <a:solidFill>
                <a:srgbClr val="CD0920"/>
              </a:solidFill>
              <a:latin typeface="Arial"/>
              <a:cs typeface="Arial"/>
            </a:endParaRPr>
          </a:p>
          <a:p>
            <a:r>
              <a:rPr lang="en-US" sz="2800" b="1" dirty="0">
                <a:latin typeface="Arial"/>
                <a:cs typeface="Arial"/>
              </a:rPr>
              <a:t>What is wrong with saying these things?</a:t>
            </a:r>
          </a:p>
        </p:txBody>
      </p:sp>
      <p:sp>
        <p:nvSpPr>
          <p:cNvPr id="8" name="TextBox 7">
            <a:extLst>
              <a:ext uri="{FF2B5EF4-FFF2-40B4-BE49-F238E27FC236}">
                <a16:creationId xmlns:a16="http://schemas.microsoft.com/office/drawing/2014/main" id="{EECC136B-3DD6-41E7-ACBD-D8F173576BDA}"/>
              </a:ext>
            </a:extLst>
          </p:cNvPr>
          <p:cNvSpPr txBox="1"/>
          <p:nvPr/>
        </p:nvSpPr>
        <p:spPr>
          <a:xfrm>
            <a:off x="793138" y="3091134"/>
            <a:ext cx="5468870" cy="348813"/>
          </a:xfrm>
          <a:prstGeom prst="rect">
            <a:avLst/>
          </a:prstGeom>
          <a:noFill/>
        </p:spPr>
        <p:txBody>
          <a:bodyPr wrap="square" rtlCol="0">
            <a:spAutoFit/>
          </a:bodyPr>
          <a:lstStyle/>
          <a:p>
            <a:pPr>
              <a:lnSpc>
                <a:spcPts val="2025"/>
              </a:lnSpc>
            </a:pPr>
            <a:r>
              <a:rPr lang="en-US" sz="4050" b="1" dirty="0">
                <a:solidFill>
                  <a:srgbClr val="CD0920"/>
                </a:solidFill>
                <a:latin typeface="Arial"/>
                <a:cs typeface="Arial"/>
              </a:rPr>
              <a:t>“You kick like a girl!”</a:t>
            </a:r>
          </a:p>
        </p:txBody>
      </p:sp>
      <p:sp>
        <p:nvSpPr>
          <p:cNvPr id="9" name="TextBox 8">
            <a:extLst>
              <a:ext uri="{FF2B5EF4-FFF2-40B4-BE49-F238E27FC236}">
                <a16:creationId xmlns:a16="http://schemas.microsoft.com/office/drawing/2014/main" id="{E3B30AD1-1DD8-4723-95F9-DEB0AC07B3AD}"/>
              </a:ext>
            </a:extLst>
          </p:cNvPr>
          <p:cNvSpPr txBox="1"/>
          <p:nvPr/>
        </p:nvSpPr>
        <p:spPr>
          <a:xfrm>
            <a:off x="2889956" y="4287613"/>
            <a:ext cx="5708398" cy="348813"/>
          </a:xfrm>
          <a:prstGeom prst="rect">
            <a:avLst/>
          </a:prstGeom>
          <a:noFill/>
        </p:spPr>
        <p:txBody>
          <a:bodyPr wrap="square" rtlCol="0">
            <a:spAutoFit/>
          </a:bodyPr>
          <a:lstStyle/>
          <a:p>
            <a:pPr>
              <a:lnSpc>
                <a:spcPts val="2025"/>
              </a:lnSpc>
            </a:pPr>
            <a:r>
              <a:rPr lang="en-US" sz="4050" b="1" dirty="0">
                <a:solidFill>
                  <a:srgbClr val="CD0920"/>
                </a:solidFill>
                <a:latin typeface="Arial"/>
                <a:cs typeface="Arial"/>
              </a:rPr>
              <a:t>“Boys can’t dance!”</a:t>
            </a:r>
          </a:p>
        </p:txBody>
      </p:sp>
    </p:spTree>
    <p:extLst>
      <p:ext uri="{BB962C8B-B14F-4D97-AF65-F5344CB8AC3E}">
        <p14:creationId xmlns:p14="http://schemas.microsoft.com/office/powerpoint/2010/main" val="130450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3B97D00F-02E2-47E3-9386-E7315299C38D}"/>
              </a:ext>
            </a:extLst>
          </p:cNvPr>
          <p:cNvSpPr txBox="1"/>
          <p:nvPr/>
        </p:nvSpPr>
        <p:spPr>
          <a:xfrm>
            <a:off x="266698" y="830853"/>
            <a:ext cx="7082367" cy="515526"/>
          </a:xfrm>
          <a:prstGeom prst="rect">
            <a:avLst/>
          </a:prstGeom>
          <a:noFill/>
        </p:spPr>
        <p:txBody>
          <a:bodyPr wrap="square" rtlCol="0">
            <a:spAutoFit/>
          </a:bodyPr>
          <a:lstStyle/>
          <a:p>
            <a:pPr>
              <a:lnSpc>
                <a:spcPts val="2025"/>
              </a:lnSpc>
            </a:pPr>
            <a:r>
              <a:rPr lang="en-US" sz="2800" b="1" dirty="0">
                <a:solidFill>
                  <a:srgbClr val="CD0920"/>
                </a:solidFill>
                <a:latin typeface="Arial"/>
                <a:cs typeface="Arial"/>
              </a:rPr>
              <a:t>Challenging gender stereotypes!</a:t>
            </a:r>
          </a:p>
          <a:p>
            <a:pPr>
              <a:lnSpc>
                <a:spcPts val="1275"/>
              </a:lnSpc>
            </a:pPr>
            <a:endParaRPr lang="en-US" sz="2800" b="1" dirty="0">
              <a:solidFill>
                <a:srgbClr val="CD0920"/>
              </a:solidFill>
              <a:latin typeface="Arial"/>
              <a:cs typeface="Arial"/>
            </a:endParaRPr>
          </a:p>
        </p:txBody>
      </p:sp>
      <p:pic>
        <p:nvPicPr>
          <p:cNvPr id="3" name="Picture 2">
            <a:extLst>
              <a:ext uri="{FF2B5EF4-FFF2-40B4-BE49-F238E27FC236}">
                <a16:creationId xmlns:a16="http://schemas.microsoft.com/office/drawing/2014/main" id="{3C82B585-D51D-4DBF-9309-E961FE016403}"/>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34343" y="2011359"/>
            <a:ext cx="2324024" cy="1573832"/>
          </a:xfrm>
          <a:prstGeom prst="rect">
            <a:avLst/>
          </a:prstGeom>
        </p:spPr>
      </p:pic>
      <p:pic>
        <p:nvPicPr>
          <p:cNvPr id="19" name="Picture 18">
            <a:extLst>
              <a:ext uri="{FF2B5EF4-FFF2-40B4-BE49-F238E27FC236}">
                <a16:creationId xmlns:a16="http://schemas.microsoft.com/office/drawing/2014/main" id="{2DB2A322-D6BC-4F73-8956-1D6498D5478A}"/>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3358367" y="2011359"/>
            <a:ext cx="2324024" cy="1573832"/>
          </a:xfrm>
          <a:prstGeom prst="rect">
            <a:avLst/>
          </a:prstGeom>
        </p:spPr>
      </p:pic>
      <p:pic>
        <p:nvPicPr>
          <p:cNvPr id="23" name="Picture 22">
            <a:extLst>
              <a:ext uri="{FF2B5EF4-FFF2-40B4-BE49-F238E27FC236}">
                <a16:creationId xmlns:a16="http://schemas.microsoft.com/office/drawing/2014/main" id="{3AD63D0D-71CE-4CCF-9C01-040C450EA693}"/>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1034343" y="3585191"/>
            <a:ext cx="2324024" cy="1573832"/>
          </a:xfrm>
          <a:prstGeom prst="rect">
            <a:avLst/>
          </a:prstGeom>
        </p:spPr>
      </p:pic>
      <p:pic>
        <p:nvPicPr>
          <p:cNvPr id="25" name="Picture 24">
            <a:extLst>
              <a:ext uri="{FF2B5EF4-FFF2-40B4-BE49-F238E27FC236}">
                <a16:creationId xmlns:a16="http://schemas.microsoft.com/office/drawing/2014/main" id="{890B0C41-C9A0-4204-A2DC-4518E138E0E8}"/>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3358368" y="3585191"/>
            <a:ext cx="2322288" cy="1573832"/>
          </a:xfrm>
          <a:prstGeom prst="rect">
            <a:avLst/>
          </a:prstGeom>
        </p:spPr>
      </p:pic>
      <p:pic>
        <p:nvPicPr>
          <p:cNvPr id="27" name="Picture 26">
            <a:extLst>
              <a:ext uri="{FF2B5EF4-FFF2-40B4-BE49-F238E27FC236}">
                <a16:creationId xmlns:a16="http://schemas.microsoft.com/office/drawing/2014/main" id="{C98141A5-0673-4791-B482-EE11D3CE7FBB}"/>
              </a:ext>
            </a:extLst>
          </p:cNvPr>
          <p:cNvPicPr>
            <a:picLocks noChangeAspect="1"/>
          </p:cNvPicPr>
          <p:nvPr/>
        </p:nvPicPr>
        <p:blipFill rotWithShape="1">
          <a:blip r:embed="rId7" cstate="screen">
            <a:extLst>
              <a:ext uri="{28A0092B-C50C-407E-A947-70E740481C1C}">
                <a14:useLocalDpi xmlns:a14="http://schemas.microsoft.com/office/drawing/2010/main"/>
              </a:ext>
            </a:extLst>
          </a:blip>
          <a:srcRect/>
          <a:stretch/>
        </p:blipFill>
        <p:spPr>
          <a:xfrm>
            <a:off x="5680655" y="3585191"/>
            <a:ext cx="2323236" cy="1573832"/>
          </a:xfrm>
          <a:prstGeom prst="rect">
            <a:avLst/>
          </a:prstGeom>
        </p:spPr>
      </p:pic>
      <p:pic>
        <p:nvPicPr>
          <p:cNvPr id="5" name="Picture 4">
            <a:extLst>
              <a:ext uri="{FF2B5EF4-FFF2-40B4-BE49-F238E27FC236}">
                <a16:creationId xmlns:a16="http://schemas.microsoft.com/office/drawing/2014/main" id="{6E30543C-F190-4053-A33A-BAA17A0DD61C}"/>
              </a:ext>
            </a:extLst>
          </p:cNvPr>
          <p:cNvPicPr>
            <a:picLocks noChangeAspect="1"/>
          </p:cNvPicPr>
          <p:nvPr/>
        </p:nvPicPr>
        <p:blipFill rotWithShape="1">
          <a:blip r:embed="rId8" cstate="screen">
            <a:extLst>
              <a:ext uri="{28A0092B-C50C-407E-A947-70E740481C1C}">
                <a14:useLocalDpi xmlns:a14="http://schemas.microsoft.com/office/drawing/2010/main"/>
              </a:ext>
            </a:extLst>
          </a:blip>
          <a:srcRect/>
          <a:stretch/>
        </p:blipFill>
        <p:spPr>
          <a:xfrm>
            <a:off x="5679867" y="2011359"/>
            <a:ext cx="2324024" cy="1573832"/>
          </a:xfrm>
          <a:prstGeom prst="rect">
            <a:avLst/>
          </a:prstGeom>
        </p:spPr>
      </p:pic>
    </p:spTree>
    <p:extLst>
      <p:ext uri="{BB962C8B-B14F-4D97-AF65-F5344CB8AC3E}">
        <p14:creationId xmlns:p14="http://schemas.microsoft.com/office/powerpoint/2010/main" val="1319314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2AFC9BC7-67DD-4B82-AF09-850851E7F5AD}"/>
              </a:ext>
            </a:extLst>
          </p:cNvPr>
          <p:cNvSpPr txBox="1"/>
          <p:nvPr/>
        </p:nvSpPr>
        <p:spPr>
          <a:xfrm>
            <a:off x="2641600" y="3082410"/>
            <a:ext cx="3677410" cy="348813"/>
          </a:xfrm>
          <a:prstGeom prst="rect">
            <a:avLst/>
          </a:prstGeom>
          <a:noFill/>
        </p:spPr>
        <p:txBody>
          <a:bodyPr wrap="square" rtlCol="0">
            <a:spAutoFit/>
          </a:bodyPr>
          <a:lstStyle/>
          <a:p>
            <a:pPr>
              <a:lnSpc>
                <a:spcPts val="2025"/>
              </a:lnSpc>
            </a:pPr>
            <a:r>
              <a:rPr lang="en-US" sz="3600" dirty="0">
                <a:solidFill>
                  <a:srgbClr val="CD0920"/>
                </a:solidFill>
                <a:latin typeface="Arial"/>
                <a:cs typeface="Arial"/>
              </a:rPr>
              <a:t>Show of hands…</a:t>
            </a:r>
          </a:p>
        </p:txBody>
      </p:sp>
      <p:sp>
        <p:nvSpPr>
          <p:cNvPr id="10" name="TextBox 9">
            <a:extLst>
              <a:ext uri="{FF2B5EF4-FFF2-40B4-BE49-F238E27FC236}">
                <a16:creationId xmlns:a16="http://schemas.microsoft.com/office/drawing/2014/main" id="{3B97D00F-02E2-47E3-9386-E7315299C38D}"/>
              </a:ext>
            </a:extLst>
          </p:cNvPr>
          <p:cNvSpPr txBox="1"/>
          <p:nvPr/>
        </p:nvSpPr>
        <p:spPr>
          <a:xfrm>
            <a:off x="266698" y="830853"/>
            <a:ext cx="7082367" cy="515526"/>
          </a:xfrm>
          <a:prstGeom prst="rect">
            <a:avLst/>
          </a:prstGeom>
          <a:noFill/>
        </p:spPr>
        <p:txBody>
          <a:bodyPr wrap="square" rtlCol="0">
            <a:spAutoFit/>
          </a:bodyPr>
          <a:lstStyle/>
          <a:p>
            <a:pPr>
              <a:lnSpc>
                <a:spcPts val="2025"/>
              </a:lnSpc>
            </a:pPr>
            <a:r>
              <a:rPr lang="en-US" sz="2800" b="1" dirty="0">
                <a:solidFill>
                  <a:srgbClr val="CD0920"/>
                </a:solidFill>
                <a:latin typeface="Arial"/>
                <a:cs typeface="Arial"/>
              </a:rPr>
              <a:t>Lets celebrate difference!</a:t>
            </a:r>
          </a:p>
          <a:p>
            <a:pPr>
              <a:lnSpc>
                <a:spcPts val="1275"/>
              </a:lnSpc>
            </a:pPr>
            <a:endParaRPr lang="en-US" sz="2800" b="1" dirty="0">
              <a:solidFill>
                <a:srgbClr val="CD0920"/>
              </a:solidFill>
              <a:latin typeface="Arial"/>
              <a:cs typeface="Arial"/>
            </a:endParaRPr>
          </a:p>
        </p:txBody>
      </p:sp>
    </p:spTree>
    <p:extLst>
      <p:ext uri="{BB962C8B-B14F-4D97-AF65-F5344CB8AC3E}">
        <p14:creationId xmlns:p14="http://schemas.microsoft.com/office/powerpoint/2010/main" val="310283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64A51BBF-ABCD-4572-862D-4F8F4023A34D}"/>
              </a:ext>
            </a:extLst>
          </p:cNvPr>
          <p:cNvSpPr txBox="1"/>
          <p:nvPr/>
        </p:nvSpPr>
        <p:spPr>
          <a:xfrm>
            <a:off x="266698" y="830853"/>
            <a:ext cx="7003346" cy="4001095"/>
          </a:xfrm>
          <a:prstGeom prst="rect">
            <a:avLst/>
          </a:prstGeom>
          <a:noFill/>
        </p:spPr>
        <p:txBody>
          <a:bodyPr wrap="square" rtlCol="0">
            <a:spAutoFit/>
          </a:bodyPr>
          <a:lstStyle/>
          <a:p>
            <a:r>
              <a:rPr lang="en-US" sz="2800" b="1" dirty="0">
                <a:solidFill>
                  <a:srgbClr val="CD0920"/>
                </a:solidFill>
                <a:latin typeface="Arial"/>
                <a:cs typeface="Arial"/>
              </a:rPr>
              <a:t>Challenge HBT bullying!</a:t>
            </a:r>
          </a:p>
          <a:p>
            <a:endParaRPr lang="en-US" sz="2800" b="1" dirty="0">
              <a:solidFill>
                <a:srgbClr val="CD0920"/>
              </a:solidFill>
              <a:latin typeface="Arial"/>
              <a:cs typeface="Arial"/>
            </a:endParaRPr>
          </a:p>
          <a:p>
            <a:r>
              <a:rPr lang="en-US" sz="2800" b="1" dirty="0">
                <a:latin typeface="Arial"/>
                <a:cs typeface="Arial"/>
              </a:rPr>
              <a:t>What can we do to help stop bullying?</a:t>
            </a:r>
          </a:p>
          <a:p>
            <a:pPr>
              <a:lnSpc>
                <a:spcPts val="1725"/>
              </a:lnSpc>
            </a:pPr>
            <a:endParaRPr lang="en-US" dirty="0">
              <a:latin typeface="Arial"/>
              <a:cs typeface="Arial"/>
            </a:endParaRPr>
          </a:p>
          <a:p>
            <a:pPr>
              <a:lnSpc>
                <a:spcPts val="1725"/>
              </a:lnSpc>
            </a:pPr>
            <a:endParaRPr lang="en-US" dirty="0">
              <a:latin typeface="Arial"/>
              <a:cs typeface="Arial"/>
            </a:endParaRPr>
          </a:p>
          <a:p>
            <a:pPr marL="257175" indent="-257175">
              <a:lnSpc>
                <a:spcPts val="1725"/>
              </a:lnSpc>
              <a:buFont typeface="Arial" panose="020B0604020202020204" pitchFamily="34" charset="0"/>
              <a:buChar char="•"/>
            </a:pPr>
            <a:r>
              <a:rPr lang="en-US" sz="2400" b="1" dirty="0">
                <a:latin typeface="Arial"/>
                <a:cs typeface="Arial"/>
              </a:rPr>
              <a:t>THINK </a:t>
            </a:r>
            <a:r>
              <a:rPr lang="en-US" sz="2400" dirty="0">
                <a:latin typeface="Arial"/>
                <a:cs typeface="Arial"/>
              </a:rPr>
              <a:t>before you speak</a:t>
            </a:r>
            <a:br>
              <a:rPr lang="en-US" sz="2400" dirty="0">
                <a:latin typeface="Arial"/>
                <a:cs typeface="Arial"/>
              </a:rPr>
            </a:br>
            <a:br>
              <a:rPr lang="en-US" sz="2400" dirty="0">
                <a:latin typeface="Arial"/>
                <a:cs typeface="Arial"/>
              </a:rPr>
            </a:br>
            <a:endParaRPr lang="en-US" sz="2400" dirty="0">
              <a:latin typeface="Arial"/>
              <a:cs typeface="Arial"/>
            </a:endParaRPr>
          </a:p>
          <a:p>
            <a:pPr marL="257175" indent="-257175">
              <a:lnSpc>
                <a:spcPts val="1725"/>
              </a:lnSpc>
              <a:buFont typeface="Arial" panose="020B0604020202020204" pitchFamily="34" charset="0"/>
              <a:buChar char="•"/>
            </a:pPr>
            <a:r>
              <a:rPr lang="en-US" sz="2400" b="1" dirty="0">
                <a:latin typeface="Arial"/>
                <a:cs typeface="Arial"/>
              </a:rPr>
              <a:t>REPORT </a:t>
            </a:r>
            <a:r>
              <a:rPr lang="en-US" sz="2400" dirty="0">
                <a:latin typeface="Arial"/>
                <a:cs typeface="Arial"/>
              </a:rPr>
              <a:t>bullying to an adult</a:t>
            </a:r>
            <a:br>
              <a:rPr lang="en-US" sz="2400" dirty="0">
                <a:latin typeface="Arial"/>
                <a:cs typeface="Arial"/>
              </a:rPr>
            </a:br>
            <a:br>
              <a:rPr lang="en-US" sz="2400" dirty="0">
                <a:latin typeface="Arial"/>
                <a:cs typeface="Arial"/>
              </a:rPr>
            </a:br>
            <a:endParaRPr lang="en-US" sz="2400" b="1" dirty="0">
              <a:latin typeface="Arial"/>
              <a:cs typeface="Arial"/>
            </a:endParaRPr>
          </a:p>
          <a:p>
            <a:pPr marL="257175" indent="-257175">
              <a:lnSpc>
                <a:spcPts val="1725"/>
              </a:lnSpc>
              <a:buFont typeface="Arial" panose="020B0604020202020204" pitchFamily="34" charset="0"/>
              <a:buChar char="•"/>
            </a:pPr>
            <a:r>
              <a:rPr lang="en-US" sz="2400" b="1" dirty="0">
                <a:latin typeface="Arial"/>
                <a:cs typeface="Arial"/>
              </a:rPr>
              <a:t>HELP </a:t>
            </a:r>
            <a:r>
              <a:rPr lang="en-US" sz="2400" dirty="0">
                <a:latin typeface="Arial"/>
                <a:cs typeface="Arial"/>
              </a:rPr>
              <a:t>others to report bullying </a:t>
            </a:r>
            <a:br>
              <a:rPr lang="en-US" sz="2400" dirty="0">
                <a:latin typeface="Arial"/>
                <a:cs typeface="Arial"/>
              </a:rPr>
            </a:br>
            <a:br>
              <a:rPr lang="en-US" sz="2400" dirty="0">
                <a:latin typeface="Arial"/>
                <a:cs typeface="Arial"/>
              </a:rPr>
            </a:br>
            <a:endParaRPr lang="en-US" sz="2400" b="1" dirty="0">
              <a:latin typeface="Arial"/>
              <a:cs typeface="Arial"/>
            </a:endParaRPr>
          </a:p>
          <a:p>
            <a:pPr marL="257175" indent="-257175">
              <a:lnSpc>
                <a:spcPts val="1725"/>
              </a:lnSpc>
              <a:buFont typeface="Arial" panose="020B0604020202020204" pitchFamily="34" charset="0"/>
              <a:buChar char="•"/>
            </a:pPr>
            <a:r>
              <a:rPr lang="en-US" sz="2400" b="1" dirty="0">
                <a:latin typeface="Arial"/>
                <a:cs typeface="Arial"/>
              </a:rPr>
              <a:t>CELEBRATE </a:t>
            </a:r>
            <a:r>
              <a:rPr lang="en-US" sz="2400" dirty="0">
                <a:latin typeface="Arial"/>
                <a:cs typeface="Arial"/>
              </a:rPr>
              <a:t>that we are all different</a:t>
            </a:r>
          </a:p>
        </p:txBody>
      </p:sp>
      <p:pic>
        <p:nvPicPr>
          <p:cNvPr id="2050" name="Picture 2" descr="Boy Being Bullied in School ">
            <a:extLst>
              <a:ext uri="{FF2B5EF4-FFF2-40B4-BE49-F238E27FC236}">
                <a16:creationId xmlns:a16="http://schemas.microsoft.com/office/drawing/2014/main" id="{EEC6D435-80DD-404A-9E34-86BE3D8F732A}"/>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5640418" y="2270154"/>
            <a:ext cx="3022650" cy="20501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5693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rt 1"/>
          <p:cNvSpPr/>
          <p:nvPr/>
        </p:nvSpPr>
        <p:spPr>
          <a:xfrm>
            <a:off x="2119708" y="1440604"/>
            <a:ext cx="3793066" cy="3728420"/>
          </a:xfrm>
          <a:prstGeom prst="heart">
            <a:avLst/>
          </a:prstGeom>
          <a:blipFill dpi="0" rotWithShape="1">
            <a:blip r:embed="rId3">
              <a:alphaModFix amt="7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310590" y="781568"/>
            <a:ext cx="3618235" cy="523220"/>
          </a:xfrm>
          <a:prstGeom prst="rect">
            <a:avLst/>
          </a:prstGeom>
          <a:noFill/>
        </p:spPr>
        <p:txBody>
          <a:bodyPr wrap="none" rtlCol="0">
            <a:spAutoFit/>
          </a:bodyPr>
          <a:lstStyle/>
          <a:p>
            <a:r>
              <a:rPr lang="en-GB" sz="2800" dirty="0">
                <a:solidFill>
                  <a:srgbClr val="C00000"/>
                </a:solidFill>
                <a:latin typeface="Arial" panose="020B0604020202020204" pitchFamily="34" charset="0"/>
                <a:cs typeface="Arial" panose="020B0604020202020204" pitchFamily="34" charset="0"/>
              </a:rPr>
              <a:t>Love your differences</a:t>
            </a:r>
          </a:p>
        </p:txBody>
      </p:sp>
      <p:sp>
        <p:nvSpPr>
          <p:cNvPr id="11" name="TextBox 10"/>
          <p:cNvSpPr txBox="1"/>
          <p:nvPr/>
        </p:nvSpPr>
        <p:spPr>
          <a:xfrm>
            <a:off x="3970917" y="5255342"/>
            <a:ext cx="5173083" cy="523220"/>
          </a:xfrm>
          <a:prstGeom prst="rect">
            <a:avLst/>
          </a:prstGeom>
          <a:noFill/>
        </p:spPr>
        <p:txBody>
          <a:bodyPr wrap="none" rtlCol="0">
            <a:spAutoFit/>
          </a:bodyPr>
          <a:lstStyle/>
          <a:p>
            <a:r>
              <a:rPr lang="en-GB" sz="2800" dirty="0">
                <a:solidFill>
                  <a:srgbClr val="C00000"/>
                </a:solidFill>
                <a:latin typeface="Arial" panose="020B0604020202020204" pitchFamily="34" charset="0"/>
                <a:cs typeface="Arial" panose="020B0604020202020204" pitchFamily="34" charset="0"/>
              </a:rPr>
              <a:t>Love other people’s differences</a:t>
            </a:r>
          </a:p>
        </p:txBody>
      </p:sp>
    </p:spTree>
    <p:extLst>
      <p:ext uri="{BB962C8B-B14F-4D97-AF65-F5344CB8AC3E}">
        <p14:creationId xmlns:p14="http://schemas.microsoft.com/office/powerpoint/2010/main" val="52560513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1390</Words>
  <Application>Microsoft Office PowerPoint</Application>
  <PresentationFormat>On-screen Show (4:3)</PresentationFormat>
  <Paragraphs>84</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2022-09-28T09:15:52Z</dcterms:created>
  <dcterms:modified xsi:type="dcterms:W3CDTF">2022-09-28T09:19:06Z</dcterms:modified>
</cp:coreProperties>
</file>