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89" r:id="rId2"/>
    <p:sldId id="258" r:id="rId3"/>
    <p:sldId id="286" r:id="rId4"/>
    <p:sldId id="267" r:id="rId5"/>
    <p:sldId id="273" r:id="rId6"/>
    <p:sldId id="284" r:id="rId7"/>
    <p:sldId id="275" r:id="rId8"/>
    <p:sldId id="274" r:id="rId9"/>
    <p:sldId id="285" r:id="rId10"/>
    <p:sldId id="287" r:id="rId11"/>
    <p:sldId id="28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2058" autoAdjust="0"/>
  </p:normalViewPr>
  <p:slideViewPr>
    <p:cSldViewPr snapToGrid="0">
      <p:cViewPr varScale="1">
        <p:scale>
          <a:sx n="53" d="100"/>
          <a:sy n="53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FC06-585F-4C54-B36E-30C440F8FC11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4AA41-40ED-43E7-90AF-DD301BDF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6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Ewch â'r plant drwy'r sleid yma ar sut gallan nhw fynd i'r afael â bwlio – cysylltwch hyn gyda'ch polisi ymddygiad a gwerthoedd yr ysgol. </a:t>
            </a:r>
          </a:p>
          <a:p>
            <a:pPr marL="0" indent="0">
              <a:buNone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y-GB" sz="1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</a:rPr>
              <a:t>Geiriau Caredig/Parchu</a:t>
            </a:r>
            <a:br>
              <a:rPr sz="1200" dirty="0">
                <a:latin typeface="+mn-lt"/>
              </a:rPr>
            </a:b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Cofiwch fod yn garedig wrth bobl eraill! Stopiwch ac arhoswch cyn dweud neu wneud rhywbeth a allai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frifo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rhywun. Os ydy rhywun yn wahanol i chi – dydy hynny ddim yn golygu eich bod chi'n well na nhw neu bod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ganddoch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chi hawl i wneud iddyn nhw deimlo'n wael. Cofiwch fod pawb yn wahanol. Ddim yn well nac yn waeth. Yn wahanol. Os ydych chi'n gwneud llanast o bethau, ymddiheurwch. Does dim rhaid i chi fod yn ffrindiau gyda phawb – ond fe ddylech chi ddangos parch bob amser. </a:t>
            </a:r>
            <a:br>
              <a:rPr sz="1200" dirty="0">
                <a:latin typeface="+mn-lt"/>
              </a:rPr>
            </a:br>
            <a:br>
              <a:rPr sz="1200" dirty="0">
                <a:latin typeface="+mn-lt"/>
              </a:rPr>
            </a:br>
            <a:r>
              <a:rPr lang="cy-GB" sz="1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</a:rPr>
              <a:t>Cefnogwch</a:t>
            </a:r>
            <a:br>
              <a:rPr sz="1200" dirty="0">
                <a:latin typeface="+mn-lt"/>
              </a:rPr>
            </a:b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Gwnewch hi'n glir nad ydych chi'n hoffi pan fydd pobl yn bwlio pobl eraill, a chofiwch gadw cefn rhywun sy'n cael amser caled. Dangoswch iddyn nhw eich bod chi'n poeni drwy geisio eu cynnwys. Eisteddwch gyda nhw amser cinio neu ar y bws, siaradwch gyda nhw yn yr ysgol, neu gwahoddwch nhw i wneud rhywbeth. Bydd treulio ychydig o amser gyda nhw yn eu helpu nhw i wybod nad ydyn nhw ar eu pen eu hunain. </a:t>
            </a:r>
            <a:br>
              <a:rPr sz="1200" dirty="0">
                <a:latin typeface="+mn-lt"/>
              </a:rPr>
            </a:br>
            <a:br>
              <a:rPr sz="1200" dirty="0">
                <a:latin typeface="+mn-lt"/>
              </a:rPr>
            </a:br>
            <a:r>
              <a:rPr lang="cy-GB" sz="1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</a:rPr>
              <a:t>Adroddwch</a:t>
            </a:r>
            <a:br>
              <a:rPr sz="1200" dirty="0">
                <a:latin typeface="+mn-lt"/>
              </a:rPr>
            </a:b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Y peth pwysicaf yw dweud wrth rywun. Peidiwch â chadw eich teimladau y tu mewn. Gallai peidio dweud dim byd ei gwneud hi'n waeth i bawb. Bydd y plentyn sy'n bwlio yn credu ei bod hi'n iawn trin pobl fel hynny. Mae dweud wrth rywun yn gallu eich helpu i deimlo'n llai unig. Gallan nhw helpu i roi diwedd ar y bwlio. Os ydych chi'n teimlo y gallwch chi, siaradwch gydag athro neu athrawes rydych chi'n ymddiried ynddyn nhw, neu eich rhieni, neu frawd neu chwaer. Os nad ydych chi eisiau gwneud hynny, cofiwch y gallwch chi gysylltu â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Childline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unrhyw bryd drwy ffonio 0800 11 11 neu drwy fynd i www.childline.org.uk.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Gofynnwch i'r plant fyfyrio ar yr hyn y byddan nhw'n ei wneud i wneud yn siŵr bod pawb yn teimlo eu bod nhw'n cael eu cynnwys a'u dathlu.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Adnodd ar gyfer Ysgolion Cynradd prif ffrwd yw hwn, ac yn benodol Cyfnod Allweddol 2, neu P4-P7 yn yr Alban. </a:t>
            </a: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Chwaraewch gân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gwrthfwlio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wrth i'r plant ddod i mewn i'r gwasanaeth e.e. You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Need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to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Calm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Down gan Taylor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Swift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Beautiful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gan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Christina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Aguilera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Scars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to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Your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Beautiful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gan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Alessia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Cara, ac ati. </a:t>
            </a:r>
          </a:p>
          <a:p>
            <a:endParaRPr lang="en-US" sz="1200" dirty="0">
              <a:latin typeface="+mn-lt"/>
            </a:endParaRP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Cyflwynwch y gwasanaeth, esboniwch wrth y disgyblion eich bod yn un o ysgolion Hyrwyddwyr Ysgolion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Stonewall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Gofynnwch i'r plant beth sydd gan yr enwogion yma'n gyffredin – anogwch nhw i godi eu dwylo.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Ateb: Mae'r enwogion yma i gyd yn aelodau o'r gymuned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LHDT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1.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Raven-Symoné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lesbiad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2. Kate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McKinnon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lesbiad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3.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Jim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Parsons, hoyw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4. Ryan Russell, deurywiol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6.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Miley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Cyrus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panrywiol</a:t>
            </a:r>
            <a:endParaRPr lang="cy-GB" sz="1200" b="0" i="0" u="none" strike="noStrike" cap="none" baseline="0" dirty="0">
              <a:solidFill>
                <a:srgbClr val="000000"/>
              </a:solidFill>
              <a:effectLst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7. Sam Smith, hoyw,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anneuaidd</a:t>
            </a:r>
            <a:endParaRPr lang="cy-GB" sz="1200" b="0" i="0" u="none" strike="noStrike" cap="none" baseline="0" dirty="0">
              <a:solidFill>
                <a:srgbClr val="000000"/>
              </a:solidFill>
              <a:effectLst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8.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Laverne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Cox, traws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9. Dr.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Ranj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hoyw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10.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Frank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Ocean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, deurywiol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Gofynnwch i'r plant godi eu dwylo os ydyn nhw'n gwybod am beth mae'r llythrennau'n sefyll.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Cefnogwch gyda'r diffiniadau canlynol ar gyfer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lesbiaidd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, hoyw, deurywiol a thraws.</a:t>
            </a:r>
          </a:p>
          <a:p>
            <a:endParaRPr lang="en-US" sz="1200" dirty="0"/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Lesbiad: merch sy'n cwympo mewn cariad gyda merched eraill</a:t>
            </a: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Hoyw: dyn sy'n cwympo mewn cariad gyda dynion eraill</a:t>
            </a: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Deurywiol: rhywun sy'n cwympo mewn cariad gyda phobl a does dim ots os ydyn nhw'n ddyn, yn fenyw neu'n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anneuaidd</a:t>
            </a:r>
            <a:endParaRPr lang="cy-GB" sz="1200" b="0" i="0" u="none" strike="noStrike" cap="none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Traws: Rhywun a gafodd y label anghywir pan gawson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nhw'u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geni – eu labelu fel bachgen ond eu bod nhw'n teimlo fel merch, neu fel merch er eu bod nhw'n teimlo fel bachgen, neu fel bachgen neu ferch ond eu bod nhw'n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anneuaidd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Esboniwch ei bod hi'n wythnos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gwrthfwlio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ac mai'r thema yw "Mae newid yn dechrau gyda ni". Esboniwch pam fod cynnwys pobl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LHDT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mor bwysig.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Eleni, y nod yw addysgu ysgolion a lleoliadau, plant a phobl ifanc, rhieni a gofalwyr fel eu bod nhw'n dod i ddeall bod angen i bawb gymryd cyfrifoldeb er mwyn rhoi diwedd ar fwlio.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Fel arfer, mae bwlio'n cael ei ddiffinio fel ymddygiad sy'n cael ei ailadrodd gyda'r nod o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frifo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rhywun, naill ai'n emosiynol neu'n gorfforol.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Anogwch y plant i edrych ar y poster a darganfod y camgymeriadau.</a:t>
            </a:r>
          </a:p>
          <a:p>
            <a:endParaRPr lang="en-US" sz="1200" dirty="0">
              <a:latin typeface="+mn-lt"/>
            </a:endParaRPr>
          </a:p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Esboniwch bod hyn yn gamddefnydd o'r gair, sydd ddim yn gwneud synnwyr! Esboniwch nad oes dim byd yn bod ar ddweud y gair "hoyw" neu "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gay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", ond bod ei ddefnyddio yn y cyd-destun yma yn gallu brifo pobl. Os ydych chi'n trio dweud bod rhywbeth yn dda i ddim, dywedwch "da i ddim".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Gofynnwch i'r plant: "Sut gallai bwlio homoffobaidd,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deuffobaidd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a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thrawsffobaidd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edrych?"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Sut byddai'n teimlo petaech chi'n cael eich bwlio oherwydd pwy ydych chi neu oherwydd pwy rydych chi'n cwympo mewn cariad â nhw? Neu gan fod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+mn-lt"/>
              </a:rPr>
              <a:t>ganddoch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 chi ddwy fam, dau dad, neu riant traws?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Arhoswch i feddwl. Anogwch y plant i aros eiliad i fyfyrio ar sut gallan nhw fynd i'r afael a bwlio homoffobaidd,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deuffobaidd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a </a:t>
            </a:r>
            <a:r>
              <a:rPr lang="cy-GB" sz="12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thrawsffobaidd</a:t>
            </a: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584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120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90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5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517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20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868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147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0597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719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26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899-9ECD-4360-B5B4-603763446FA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B9DD-A089-4C88-AD47-BBD9F7A16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1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88991" y="520511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PowerPoint: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Wythnos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Gwrthfwlio</a:t>
            </a:r>
            <a:endParaRPr lang="en-GB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Cyfnod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Allweddol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A51BBF-ABCD-4572-862D-4F8F4023A34D}"/>
              </a:ext>
            </a:extLst>
          </p:cNvPr>
          <p:cNvSpPr txBox="1"/>
          <p:nvPr/>
        </p:nvSpPr>
        <p:spPr>
          <a:xfrm>
            <a:off x="295381" y="532291"/>
            <a:ext cx="7117789" cy="574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 dirty="0">
                <a:solidFill>
                  <a:srgbClr val="CD0920"/>
                </a:solidFill>
                <a:effectLst/>
                <a:uFillTx/>
                <a:latin typeface="Arial"/>
              </a:rPr>
              <a:t>Heriwch fwlio homoffobaidd, </a:t>
            </a:r>
            <a:r>
              <a:rPr lang="cy-GB" sz="2800" b="1" i="0" u="none" strike="noStrike" cap="none" baseline="0" dirty="0" err="1">
                <a:solidFill>
                  <a:srgbClr val="CD0920"/>
                </a:solidFill>
                <a:effectLst/>
                <a:uFillTx/>
                <a:latin typeface="Arial"/>
              </a:rPr>
              <a:t>deuffobaidd</a:t>
            </a:r>
            <a:r>
              <a:rPr lang="cy-GB" sz="2800" b="1" i="0" u="none" strike="noStrike" cap="none" baseline="0" dirty="0">
                <a:solidFill>
                  <a:srgbClr val="CD0920"/>
                </a:solidFill>
                <a:effectLst/>
                <a:uFillTx/>
                <a:latin typeface="Arial"/>
              </a:rPr>
              <a:t> a </a:t>
            </a:r>
            <a:r>
              <a:rPr lang="cy-GB" sz="2800" b="1" i="0" u="none" strike="noStrike" cap="none" baseline="0" dirty="0" err="1">
                <a:solidFill>
                  <a:srgbClr val="CD0920"/>
                </a:solidFill>
                <a:effectLst/>
                <a:uFillTx/>
                <a:latin typeface="Arial"/>
              </a:rPr>
              <a:t>thrawsffobaidd</a:t>
            </a:r>
            <a:r>
              <a:rPr lang="cy-GB" sz="2800" b="1" i="0" u="none" strike="noStrike" cap="none" baseline="0" dirty="0">
                <a:solidFill>
                  <a:srgbClr val="CD0920"/>
                </a:solidFill>
                <a:effectLst/>
                <a:uFillTx/>
                <a:latin typeface="Arial"/>
              </a:rPr>
              <a:t>!</a:t>
            </a:r>
          </a:p>
          <a:p>
            <a:endParaRPr lang="en-US" sz="2800" b="1" dirty="0">
              <a:solidFill>
                <a:srgbClr val="CD0920"/>
              </a:solidFill>
              <a:latin typeface="Arial"/>
              <a:cs typeface="Arial"/>
            </a:endParaRPr>
          </a:p>
          <a:p>
            <a:r>
              <a:rPr lang="cy-GB" sz="2800" b="1" i="0" u="none" strike="noStrike" cap="none" baseline="0" dirty="0">
                <a:solidFill>
                  <a:srgbClr val="808080"/>
                </a:solidFill>
                <a:effectLst/>
                <a:uFillTx/>
                <a:latin typeface="Arial"/>
              </a:rPr>
              <a:t>Beth allwn ni ei wneud i helpu i roi diwedd ar fwlio?</a:t>
            </a:r>
          </a:p>
          <a:p>
            <a:endParaRPr lang="cy-GB" sz="2800" b="1" i="0" u="none" strike="noStrike" cap="none" baseline="0" dirty="0">
              <a:solidFill>
                <a:srgbClr val="808080"/>
              </a:solidFill>
              <a:effectLst/>
              <a:uFillTx/>
              <a:latin typeface="Arial"/>
            </a:endParaRPr>
          </a:p>
          <a:p>
            <a:pPr>
              <a:lnSpc>
                <a:spcPts val="1725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endParaRPr lang="en-US" dirty="0">
              <a:latin typeface="Arial"/>
              <a:cs typeface="Arial"/>
            </a:endParaRPr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cy-GB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MEDDYLIWCH 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cyn siarad</a:t>
            </a:r>
            <a:br>
              <a:rPr sz="2400" dirty="0"/>
            </a:br>
            <a:br>
              <a:rPr sz="2400" dirty="0"/>
            </a:br>
            <a:endParaRPr sz="2400" dirty="0"/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cy-GB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ADRODDWCH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 am unrhyw fwlio wrth oedolyn</a:t>
            </a:r>
            <a:br>
              <a:rPr sz="2400" dirty="0"/>
            </a:br>
            <a:br>
              <a:rPr sz="2400" dirty="0"/>
            </a:br>
            <a:endParaRPr sz="2400" dirty="0"/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cy-GB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HELPWCH 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bobl eraill i adrodd am fwlio </a:t>
            </a:r>
            <a:br>
              <a:rPr sz="2400" dirty="0"/>
            </a:br>
            <a:br>
              <a:rPr sz="2400" dirty="0"/>
            </a:br>
            <a:endParaRPr sz="2400" dirty="0"/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cy-GB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DATHLWCH 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Arial"/>
              </a:rPr>
              <a:t>y ffaith ein bod ni i gyd yn wahanol</a:t>
            </a:r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cy-GB" sz="2400" dirty="0">
              <a:solidFill>
                <a:srgbClr val="000000"/>
              </a:solidFill>
              <a:latin typeface="Arial"/>
            </a:endParaRPr>
          </a:p>
          <a:p>
            <a:pPr marL="257175" indent="-257175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cy-GB" sz="2400" b="0" i="0" u="none" strike="noStrike" cap="none" baseline="0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50" name="Picture 2" descr="Boy Being Bullied in School ">
            <a:extLst>
              <a:ext uri="{FF2B5EF4-FFF2-40B4-BE49-F238E27FC236}">
                <a16:creationId xmlns:a16="http://schemas.microsoft.com/office/drawing/2014/main" id="{EEC6D435-80DD-404A-9E34-86BE3D8F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7839" y="2346233"/>
            <a:ext cx="2539854" cy="17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677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119708" y="1440604"/>
            <a:ext cx="3793066" cy="3728420"/>
          </a:xfrm>
          <a:prstGeom prst="heart">
            <a:avLst/>
          </a:prstGeom>
          <a:blipFill dpi="0" rotWithShape="1">
            <a:blip r:embed="rId3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0590" y="781568"/>
            <a:ext cx="5209024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800" b="0" i="0" u="none" strike="noStrike" cap="none" baseline="0">
                <a:solidFill>
                  <a:srgbClr val="C00000"/>
                </a:solidFill>
                <a:effectLst/>
                <a:uFillTx/>
                <a:latin typeface="Arial"/>
              </a:rPr>
              <a:t>Carwch eich gwahaniaethau chi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9959" y="5257613"/>
            <a:ext cx="5327734" cy="518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800" b="0" i="0" u="none" strike="noStrike" cap="none" baseline="0" dirty="0">
                <a:solidFill>
                  <a:srgbClr val="C00000"/>
                </a:solidFill>
                <a:effectLst/>
                <a:uFillTx/>
                <a:latin typeface="Arial"/>
              </a:rPr>
              <a:t>Carwch wahaniaethau pobl eraill</a:t>
            </a:r>
          </a:p>
        </p:txBody>
      </p:sp>
    </p:spTree>
    <p:extLst>
      <p:ext uri="{BB962C8B-B14F-4D97-AF65-F5344CB8AC3E}">
        <p14:creationId xmlns:p14="http://schemas.microsoft.com/office/powerpoint/2010/main" val="20685984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3EFCB5-8F28-4177-B3BC-F0F9E8835F2E}"/>
              </a:ext>
            </a:extLst>
          </p:cNvPr>
          <p:cNvSpPr txBox="1"/>
          <p:nvPr/>
        </p:nvSpPr>
        <p:spPr>
          <a:xfrm>
            <a:off x="1355272" y="2364925"/>
            <a:ext cx="6382172" cy="11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5"/>
              </a:lnSpc>
            </a:pPr>
            <a:r>
              <a:rPr lang="cy-GB" sz="3000" b="0" i="0" u="none" strike="noStrike" cap="none" baseline="0" dirty="0">
                <a:effectLst/>
                <a:uFillTx/>
                <a:latin typeface="Arial"/>
              </a:rPr>
              <a:t>Mae newid yn dechrau gyda ni</a:t>
            </a:r>
          </a:p>
          <a:p>
            <a:pPr>
              <a:lnSpc>
                <a:spcPts val="1275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ts val="1725"/>
              </a:lnSpc>
            </a:pPr>
            <a:r>
              <a:rPr lang="cy-GB" sz="1800" b="0" i="0" u="none" strike="noStrike" cap="none" baseline="0" dirty="0">
                <a:effectLst/>
                <a:uFillTx/>
                <a:latin typeface="Arial"/>
              </a:rPr>
              <a:t>Gwasanaeth ar gyfer Wythnos Gwrthfwlio</a:t>
            </a:r>
          </a:p>
        </p:txBody>
      </p:sp>
    </p:spTree>
    <p:extLst>
      <p:ext uri="{BB962C8B-B14F-4D97-AF65-F5344CB8AC3E}">
        <p14:creationId xmlns:p14="http://schemas.microsoft.com/office/powerpoint/2010/main" val="29830187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874AD5-DA69-468E-A527-EEBB0D5223DF}"/>
              </a:ext>
            </a:extLst>
          </p:cNvPr>
          <p:cNvSpPr txBox="1"/>
          <p:nvPr/>
        </p:nvSpPr>
        <p:spPr>
          <a:xfrm>
            <a:off x="276286" y="694652"/>
            <a:ext cx="5630408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CD0920"/>
                </a:solidFill>
                <a:effectLst/>
                <a:uFillTx/>
                <a:latin typeface="Arial"/>
              </a:rPr>
              <a:t>Beth sydd gan yr enwogion yma'n gyffredin?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9151" y="1653452"/>
            <a:ext cx="5794904" cy="4336767"/>
            <a:chOff x="340082" y="1531772"/>
            <a:chExt cx="5184032" cy="3879605"/>
          </a:xfrm>
        </p:grpSpPr>
        <p:pic>
          <p:nvPicPr>
            <p:cNvPr id="2050" name="Picture 2" descr="Kate McKinnon">
              <a:extLst>
                <a:ext uri="{FF2B5EF4-FFF2-40B4-BE49-F238E27FC236}">
                  <a16:creationId xmlns:a16="http://schemas.microsoft.com/office/drawing/2014/main" id="{B584C643-4317-4846-A5EB-AB50D567E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68113" y="1531772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jim parsons big bang theory">
              <a:extLst>
                <a:ext uri="{FF2B5EF4-FFF2-40B4-BE49-F238E27FC236}">
                  <a16:creationId xmlns:a16="http://schemas.microsoft.com/office/drawing/2014/main" id="{284852D3-9E8B-42F0-8BF4-D21BBBF89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96114" y="1534130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Image result for sam smith">
              <a:extLst>
                <a:ext uri="{FF2B5EF4-FFF2-40B4-BE49-F238E27FC236}">
                  <a16:creationId xmlns:a16="http://schemas.microsoft.com/office/drawing/2014/main" id="{FBE95184-A52A-4E04-ACB0-5C2E90C39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96114" y="2830607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Miley Cyrus">
              <a:extLst>
                <a:ext uri="{FF2B5EF4-FFF2-40B4-BE49-F238E27FC236}">
                  <a16:creationId xmlns:a16="http://schemas.microsoft.com/office/drawing/2014/main" id="{5C5FC970-5473-4964-964F-86E907FBB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68103" y="2821476"/>
              <a:ext cx="1728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Image result for raven symone">
              <a:extLst>
                <a:ext uri="{FF2B5EF4-FFF2-40B4-BE49-F238E27FC236}">
                  <a16:creationId xmlns:a16="http://schemas.microsoft.com/office/drawing/2014/main" id="{AA2B7BEC-BE9C-4F2C-A04C-A0198FC7F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0113" y="1533872"/>
              <a:ext cx="1728001" cy="128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Image result for laverne cox">
              <a:extLst>
                <a:ext uri="{FF2B5EF4-FFF2-40B4-BE49-F238E27FC236}">
                  <a16:creationId xmlns:a16="http://schemas.microsoft.com/office/drawing/2014/main" id="{26C2D101-531F-4FF7-A96C-0BB94CBE0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0109" y="4115377"/>
              <a:ext cx="1728001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frank ocean">
              <a:extLst>
                <a:ext uri="{FF2B5EF4-FFF2-40B4-BE49-F238E27FC236}">
                  <a16:creationId xmlns:a16="http://schemas.microsoft.com/office/drawing/2014/main" id="{97514F1F-A357-4FB4-82E9-9D38CB5B3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96108" y="4113020"/>
              <a:ext cx="1728001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ryan russell">
              <a:extLst>
                <a:ext uri="{FF2B5EF4-FFF2-40B4-BE49-F238E27FC236}">
                  <a16:creationId xmlns:a16="http://schemas.microsoft.com/office/drawing/2014/main" id="{AEFC34F2-47E0-49C4-88C9-028F8BC97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0082" y="2815179"/>
              <a:ext cx="1728011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Image result for ranj singh">
              <a:extLst>
                <a:ext uri="{FF2B5EF4-FFF2-40B4-BE49-F238E27FC236}">
                  <a16:creationId xmlns:a16="http://schemas.microsoft.com/office/drawing/2014/main" id="{22762303-B430-4DDB-9F4D-90A3DB99F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68077" y="4106981"/>
              <a:ext cx="1728011" cy="13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07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04E751-EEF0-4739-8056-1BA31D3FF87E}"/>
              </a:ext>
            </a:extLst>
          </p:cNvPr>
          <p:cNvSpPr txBox="1"/>
          <p:nvPr/>
        </p:nvSpPr>
        <p:spPr>
          <a:xfrm>
            <a:off x="276286" y="804938"/>
            <a:ext cx="5257897" cy="18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CD0920"/>
                </a:solidFill>
                <a:effectLst/>
                <a:uFillTx/>
                <a:latin typeface="Arial"/>
              </a:rPr>
              <a:t>LHDT / LGBT</a:t>
            </a:r>
          </a:p>
          <a:p>
            <a:endParaRPr lang="en-US" sz="2800" b="1">
              <a:solidFill>
                <a:srgbClr val="CD0920"/>
              </a:solidFill>
              <a:latin typeface="Arial"/>
              <a:cs typeface="Arial"/>
            </a:endParaRPr>
          </a:p>
          <a:p>
            <a:r>
              <a:rPr lang="cy-GB" sz="2800" b="1" i="0" u="none" strike="noStrike" cap="none" baseline="0">
                <a:solidFill>
                  <a:srgbClr val="808080"/>
                </a:solidFill>
                <a:effectLst/>
                <a:uFillTx/>
                <a:latin typeface="Arial"/>
              </a:rPr>
              <a:t>Beth mae'r llythrennau'n feddwl?</a:t>
            </a:r>
          </a:p>
        </p:txBody>
      </p:sp>
      <p:pic>
        <p:nvPicPr>
          <p:cNvPr id="10" name="Picture 9" descr="http://images.techtimes.com/data/images/full/102102/app-store-lgbt-logo.jpg?w=600">
            <a:extLst>
              <a:ext uri="{FF2B5EF4-FFF2-40B4-BE49-F238E27FC236}">
                <a16:creationId xmlns:a16="http://schemas.microsoft.com/office/drawing/2014/main" id="{76E9DCF6-95B0-406C-8175-176B1E2E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4159" y="2189933"/>
            <a:ext cx="5159478" cy="30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128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04E751-EEF0-4739-8056-1BA31D3FF87E}"/>
              </a:ext>
            </a:extLst>
          </p:cNvPr>
          <p:cNvSpPr txBox="1"/>
          <p:nvPr/>
        </p:nvSpPr>
        <p:spPr>
          <a:xfrm>
            <a:off x="276286" y="2470602"/>
            <a:ext cx="4060346" cy="302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C0C0C"/>
                </a:solidFill>
                <a:effectLst/>
                <a:uFillTx/>
                <a:latin typeface="Arial"/>
              </a:rPr>
              <a:t>Lesbiaidd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C0C0C"/>
                </a:solidFill>
                <a:effectLst/>
                <a:uFillTx/>
                <a:latin typeface="Arial"/>
              </a:rPr>
              <a:t>Hoyw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C0C0C"/>
                </a:solidFill>
                <a:effectLst/>
                <a:uFillTx/>
                <a:latin typeface="Arial"/>
              </a:rPr>
              <a:t>Deurywiol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C0C0C"/>
                </a:solidFill>
                <a:effectLst/>
                <a:uFillTx/>
                <a:latin typeface="Arial"/>
              </a:rPr>
              <a:t>Traws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50">
              <a:solidFill>
                <a:srgbClr val="CD09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25"/>
              </a:lnSpc>
            </a:pPr>
            <a:endParaRPr lang="en-US" sz="1050">
              <a:solidFill>
                <a:srgbClr val="CD0920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1425"/>
              </a:lnSpc>
            </a:pPr>
            <a:endParaRPr lang="en-US" sz="1050">
              <a:solidFill>
                <a:srgbClr val="CD092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id="{A942A9F0-DED0-4611-AA25-7F8DA925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5808" y="2535941"/>
            <a:ext cx="4943991" cy="26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4E751-EEF0-4739-8056-1BA31D3FF87E}"/>
              </a:ext>
            </a:extLst>
          </p:cNvPr>
          <p:cNvSpPr txBox="1"/>
          <p:nvPr/>
        </p:nvSpPr>
        <p:spPr>
          <a:xfrm>
            <a:off x="276286" y="804938"/>
            <a:ext cx="5257897" cy="18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CD0920"/>
                </a:solidFill>
                <a:effectLst/>
                <a:uFillTx/>
                <a:latin typeface="Arial"/>
              </a:rPr>
              <a:t>LHDT / LGBT</a:t>
            </a:r>
          </a:p>
          <a:p>
            <a:endParaRPr lang="en-US" sz="2800" b="1">
              <a:solidFill>
                <a:srgbClr val="CD0920"/>
              </a:solidFill>
              <a:latin typeface="Arial"/>
              <a:cs typeface="Arial"/>
            </a:endParaRPr>
          </a:p>
          <a:p>
            <a:r>
              <a:rPr lang="cy-GB" sz="2800" b="1" i="0" u="none" strike="noStrike" cap="none" baseline="0">
                <a:solidFill>
                  <a:srgbClr val="808080"/>
                </a:solidFill>
                <a:effectLst/>
                <a:uFillTx/>
                <a:latin typeface="Arial"/>
              </a:rPr>
              <a:t>Beth mae'r llythrennau'n feddwl?</a:t>
            </a:r>
          </a:p>
        </p:txBody>
      </p:sp>
    </p:spTree>
    <p:extLst>
      <p:ext uri="{BB962C8B-B14F-4D97-AF65-F5344CB8AC3E}">
        <p14:creationId xmlns:p14="http://schemas.microsoft.com/office/powerpoint/2010/main" val="27385117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www.anti-bullyingalliance.org.uk/sites/default/files/field/attachment/ABW_UK_LOGO_PURPLE_NO_BACKGROUND_RGB.png">
            <a:extLst>
              <a:ext uri="{FF2B5EF4-FFF2-40B4-BE49-F238E27FC236}">
                <a16:creationId xmlns:a16="http://schemas.microsoft.com/office/drawing/2014/main" id="{EE98F272-F5E3-4814-BBC6-9304806A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7414" y="227783"/>
            <a:ext cx="6133657" cy="61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3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3EF8B89E-7FC3-45FA-9005-82F21643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7144" y="1468059"/>
            <a:ext cx="8320549" cy="46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920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4D3F26-9590-449C-B158-8CC92C751108}"/>
              </a:ext>
            </a:extLst>
          </p:cNvPr>
          <p:cNvSpPr txBox="1"/>
          <p:nvPr/>
        </p:nvSpPr>
        <p:spPr>
          <a:xfrm>
            <a:off x="266700" y="830586"/>
            <a:ext cx="6757539" cy="126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CD0920"/>
                </a:solidFill>
                <a:effectLst/>
                <a:uFillTx/>
                <a:latin typeface="Arial"/>
              </a:rPr>
              <a:t>Dangosodd Adroddiad Ysgol Stonewall (2017)...</a:t>
            </a:r>
          </a:p>
          <a:p>
            <a:pPr>
              <a:lnSpc>
                <a:spcPts val="1275"/>
              </a:lnSpc>
            </a:pPr>
            <a:endParaRPr lang="en-US" b="1">
              <a:solidFill>
                <a:srgbClr val="CD0920"/>
              </a:solidFill>
              <a:latin typeface="Arial"/>
              <a:cs typeface="Arial"/>
            </a:endParaRPr>
          </a:p>
          <a:p>
            <a:pPr>
              <a:lnSpc>
                <a:spcPts val="1275"/>
              </a:lnSpc>
            </a:pPr>
            <a:endParaRPr lang="en-US" b="1">
              <a:solidFill>
                <a:srgbClr val="CD0920"/>
              </a:solidFill>
              <a:latin typeface="Arial"/>
              <a:cs typeface="Arial"/>
            </a:endParaRPr>
          </a:p>
        </p:txBody>
      </p:sp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312F366E-67AD-4EFA-89E4-7D183835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1089" y="2216317"/>
            <a:ext cx="3756581" cy="26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E8DB18-D147-425A-BA76-AFB1EFC60D87}"/>
              </a:ext>
            </a:extLst>
          </p:cNvPr>
          <p:cNvSpPr/>
          <p:nvPr/>
        </p:nvSpPr>
        <p:spPr>
          <a:xfrm>
            <a:off x="266700" y="2118118"/>
            <a:ext cx="4576572" cy="3182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75"/>
              </a:lnSpc>
            </a:pPr>
            <a:endParaRPr lang="en-US" b="1" dirty="0">
              <a:solidFill>
                <a:srgbClr val="CD0920"/>
              </a:solidFill>
              <a:latin typeface="Arial"/>
              <a:cs typeface="Arial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0C0C0C"/>
                </a:solidFill>
                <a:effectLst/>
                <a:uFillTx/>
                <a:latin typeface="Arial"/>
              </a:rPr>
              <a:t>Fod bron i hanner y bobl ifanc </a:t>
            </a:r>
            <a:r>
              <a:rPr lang="cy-GB" sz="2400" b="0" i="0" u="none" strike="noStrike" cap="none" baseline="0" dirty="0" err="1">
                <a:solidFill>
                  <a:srgbClr val="0C0C0C"/>
                </a:solidFill>
                <a:effectLst/>
                <a:uFillTx/>
                <a:latin typeface="Arial"/>
              </a:rPr>
              <a:t>LHDT</a:t>
            </a:r>
            <a:r>
              <a:rPr lang="cy-GB" sz="2400" b="0" i="0" u="none" strike="noStrike" cap="none" baseline="0" dirty="0">
                <a:solidFill>
                  <a:srgbClr val="0C0C0C"/>
                </a:solidFill>
                <a:effectLst/>
                <a:uFillTx/>
                <a:latin typeface="Arial"/>
              </a:rPr>
              <a:t> yn cael eu bwlio am fod yn </a:t>
            </a:r>
            <a:r>
              <a:rPr lang="cy-GB" sz="2400" b="0" i="0" u="none" strike="noStrike" cap="none" baseline="0" dirty="0" err="1">
                <a:solidFill>
                  <a:srgbClr val="0C0C0C"/>
                </a:solidFill>
                <a:effectLst/>
                <a:uFillTx/>
                <a:latin typeface="Arial"/>
              </a:rPr>
              <a:t>LHDT</a:t>
            </a:r>
            <a:br>
              <a:rPr sz="2400" dirty="0"/>
            </a:br>
            <a:endParaRPr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0C0C0C"/>
                </a:solidFill>
                <a:effectLst/>
                <a:uFillTx/>
                <a:latin typeface="Arial"/>
              </a:rPr>
              <a:t>Fod hanner y disgyblion </a:t>
            </a:r>
            <a:r>
              <a:rPr lang="cy-GB" sz="2400" b="0" i="0" u="none" strike="noStrike" cap="none" baseline="0" dirty="0" err="1">
                <a:solidFill>
                  <a:srgbClr val="0C0C0C"/>
                </a:solidFill>
                <a:effectLst/>
                <a:uFillTx/>
                <a:latin typeface="Arial"/>
              </a:rPr>
              <a:t>LHDT</a:t>
            </a:r>
            <a:r>
              <a:rPr lang="cy-GB" sz="2400" b="0" i="0" u="none" strike="noStrike" cap="none" baseline="0" dirty="0">
                <a:solidFill>
                  <a:srgbClr val="0C0C0C"/>
                </a:solidFill>
                <a:effectLst/>
                <a:uFillTx/>
                <a:latin typeface="Arial"/>
              </a:rPr>
              <a:t> yn clywed sylwadau homoffobaidd yn 'gyson' neu'n 'aml' yn yr ysgol</a:t>
            </a:r>
          </a:p>
        </p:txBody>
      </p:sp>
    </p:spTree>
    <p:extLst>
      <p:ext uri="{BB962C8B-B14F-4D97-AF65-F5344CB8AC3E}">
        <p14:creationId xmlns:p14="http://schemas.microsoft.com/office/powerpoint/2010/main" val="20181411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7D570E-07C0-4A9F-AAD0-70F9897D6C90}"/>
              </a:ext>
            </a:extLst>
          </p:cNvPr>
          <p:cNvSpPr/>
          <p:nvPr/>
        </p:nvSpPr>
        <p:spPr>
          <a:xfrm>
            <a:off x="2908682" y="3429000"/>
            <a:ext cx="3326635" cy="348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</a:pPr>
            <a:r>
              <a:rPr lang="cy-GB" sz="10350" b="1" i="0" u="none" strike="noStrike" cap="none" baseline="0" dirty="0">
                <a:solidFill>
                  <a:srgbClr val="CD0920"/>
                </a:solidFill>
                <a:effectLst/>
                <a:uFillTx/>
                <a:latin typeface="Arial"/>
              </a:rPr>
              <a:t>SAIB</a:t>
            </a:r>
          </a:p>
        </p:txBody>
      </p:sp>
    </p:spTree>
    <p:extLst>
      <p:ext uri="{BB962C8B-B14F-4D97-AF65-F5344CB8AC3E}">
        <p14:creationId xmlns:p14="http://schemas.microsoft.com/office/powerpoint/2010/main" val="33069803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1391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2022-11-10T09:54:04Z</dcterms:created>
  <dcterms:modified xsi:type="dcterms:W3CDTF">2022-11-10T10:04:04Z</dcterms:modified>
</cp:coreProperties>
</file>