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4"/>
  </p:notesMasterIdLst>
  <p:handoutMasterIdLst>
    <p:handoutMasterId r:id="rId15"/>
  </p:handoutMasterIdLst>
  <p:sldIdLst>
    <p:sldId id="275" r:id="rId2"/>
    <p:sldId id="256" r:id="rId3"/>
    <p:sldId id="276" r:id="rId4"/>
    <p:sldId id="259" r:id="rId5"/>
    <p:sldId id="268" r:id="rId6"/>
    <p:sldId id="269" r:id="rId7"/>
    <p:sldId id="264" r:id="rId8"/>
    <p:sldId id="270" r:id="rId9"/>
    <p:sldId id="271" r:id="rId10"/>
    <p:sldId id="272" r:id="rId11"/>
    <p:sldId id="273" r:id="rId12"/>
    <p:sldId id="27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279989"/>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1A76A5-83D6-4E4E-9AD2-F0F2ADF0AF82}" v="10" dt="2022-09-26T17:07:49.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9" autoAdjust="0"/>
  </p:normalViewPr>
  <p:slideViewPr>
    <p:cSldViewPr snapToGrid="0" snapToObjects="1">
      <p:cViewPr varScale="1">
        <p:scale>
          <a:sx n="60" d="100"/>
          <a:sy n="60" d="100"/>
        </p:scale>
        <p:origin x="1460" y="4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some people are gay, lesbian or bi. Lesbian and gay people are attracted to people of the same gender as them.</a:t>
            </a: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257757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Explain the word bi and reiterate that some people don’t mind which gender their partner is.</a:t>
            </a:r>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1423819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Students create a poster about relationships, choose an </a:t>
            </a:r>
            <a:r>
              <a:rPr lang="en-GB" sz="1200" b="0" i="0" u="none" strike="noStrike" kern="1200" baseline="0" dirty="0">
                <a:solidFill>
                  <a:schemeClr val="tx1"/>
                </a:solidFill>
                <a:latin typeface="+mn-lt"/>
                <a:ea typeface="+mn-ea"/>
                <a:cs typeface="+mn-cs"/>
              </a:rPr>
              <a:t>activity as appropriate:</a:t>
            </a:r>
          </a:p>
          <a:p>
            <a:r>
              <a:rPr lang="en-US" sz="1200" b="0" i="0" u="none" strike="noStrike" kern="1200" baseline="0" dirty="0">
                <a:solidFill>
                  <a:schemeClr val="tx1"/>
                </a:solidFill>
                <a:latin typeface="+mn-lt"/>
                <a:ea typeface="+mn-ea"/>
                <a:cs typeface="+mn-cs"/>
              </a:rPr>
              <a:t> Students stick pictures of different couples onto an A3 piece of paper and stick on or match symbols relating to different types of couple </a:t>
            </a:r>
            <a:r>
              <a:rPr lang="en-GB" sz="1200" b="0" i="0" u="none" strike="noStrike" kern="1200" baseline="0" dirty="0">
                <a:solidFill>
                  <a:schemeClr val="tx1"/>
                </a:solidFill>
                <a:latin typeface="+mn-lt"/>
                <a:ea typeface="+mn-ea"/>
                <a:cs typeface="+mn-cs"/>
              </a:rPr>
              <a:t>(same gender, </a:t>
            </a:r>
            <a:r>
              <a:rPr lang="en-GB" sz="1200" b="0" i="0" u="none" strike="noStrike" kern="1200" baseline="0">
                <a:solidFill>
                  <a:schemeClr val="tx1"/>
                </a:solidFill>
                <a:latin typeface="+mn-lt"/>
                <a:ea typeface="+mn-ea"/>
                <a:cs typeface="+mn-cs"/>
              </a:rPr>
              <a:t>different gender).</a:t>
            </a:r>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Students stick pictures of different couples onto an A3 piece of paper and write some key words </a:t>
            </a:r>
            <a:r>
              <a:rPr lang="en-GB" sz="1200" b="0" i="0" u="none" strike="noStrike" kern="1200" baseline="0" dirty="0">
                <a:solidFill>
                  <a:schemeClr val="tx1"/>
                </a:solidFill>
                <a:latin typeface="+mn-lt"/>
                <a:ea typeface="+mn-ea"/>
                <a:cs typeface="+mn-cs"/>
              </a:rPr>
              <a:t>or sentences about relationships. </a:t>
            </a:r>
          </a:p>
          <a:p>
            <a:r>
              <a:rPr lang="en-US" sz="1200" b="0" i="0" u="none" strike="noStrike" kern="1200" baseline="0" dirty="0">
                <a:solidFill>
                  <a:schemeClr val="tx1"/>
                </a:solidFill>
                <a:latin typeface="+mn-lt"/>
                <a:ea typeface="+mn-ea"/>
                <a:cs typeface="+mn-cs"/>
              </a:rPr>
              <a:t> Students create their own poster that shows different couples and that gives a message that some people are LGBT and it’s ok.</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399384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322545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class, read King and King. Use the sensory props to support understanding and engagement.</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118182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Who got married in the story? Students to answer if they are able to, or match key symbols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87602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Why did the two princes get married? Students to answer if they are able to, or match key symbols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181778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photos of the different couples. Discuss that the photos show people who are married or in a relationship with each other. They are people that are in </a:t>
            </a:r>
            <a:r>
              <a:rPr lang="en-GB" sz="1200" b="0" i="0" u="none" strike="noStrike" kern="1200" baseline="0" dirty="0">
                <a:solidFill>
                  <a:schemeClr val="tx1"/>
                </a:solidFill>
                <a:latin typeface="+mn-lt"/>
                <a:ea typeface="+mn-ea"/>
                <a:cs typeface="+mn-cs"/>
              </a:rPr>
              <a:t>love with each other.</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25010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Look at the photos of the different couples. Discuss that the photos show people who are married or in a relationship with each other. They are people that are in </a:t>
            </a:r>
            <a:r>
              <a:rPr lang="en-GB" sz="1200" b="0" i="0" u="none" strike="noStrike" kern="1200" baseline="0" dirty="0">
                <a:solidFill>
                  <a:schemeClr val="tx1"/>
                </a:solidFill>
                <a:latin typeface="+mn-lt"/>
                <a:ea typeface="+mn-ea"/>
                <a:cs typeface="+mn-cs"/>
              </a:rPr>
              <a:t>love with each other.</a:t>
            </a:r>
            <a:endParaRPr lang="en-US"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258003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Look at the photos of the different couples. Discuss that the photos show people who are married or in a relationship with each other. They are people that are in </a:t>
            </a:r>
            <a:r>
              <a:rPr lang="en-GB" sz="1200" b="0" i="0" u="none" strike="noStrike" kern="1200" baseline="0" dirty="0">
                <a:solidFill>
                  <a:schemeClr val="tx1"/>
                </a:solidFill>
                <a:latin typeface="+mn-lt"/>
                <a:ea typeface="+mn-ea"/>
                <a:cs typeface="+mn-cs"/>
              </a:rPr>
              <a:t>love with each other.</a:t>
            </a:r>
            <a:endParaRPr lang="en-US"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396939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some people have a relationship with people of a different gender to them. This includes if one of the people in the relationship is non-binary, like Sam Smith (bottom right)</a:t>
            </a: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17096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Relationships RSHE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Secondary aged students – version 1 SEND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ACE5A62-F6B9-4CA6-B3B8-91A0FD094AE5}"/>
              </a:ext>
            </a:extLst>
          </p:cNvPr>
          <p:cNvSpPr txBox="1"/>
          <p:nvPr/>
        </p:nvSpPr>
        <p:spPr>
          <a:xfrm>
            <a:off x="503760" y="1150070"/>
            <a:ext cx="2848537" cy="461665"/>
          </a:xfrm>
          <a:prstGeom prst="rect">
            <a:avLst/>
          </a:prstGeom>
          <a:noFill/>
        </p:spPr>
        <p:txBody>
          <a:bodyPr wrap="none" rtlCol="0">
            <a:spAutoFit/>
          </a:bodyPr>
          <a:lstStyle/>
          <a:p>
            <a:r>
              <a:rPr lang="en-US" sz="2400" dirty="0"/>
              <a:t>Same gender couples</a:t>
            </a:r>
            <a:endParaRPr lang="en-GB" sz="2400" dirty="0"/>
          </a:p>
        </p:txBody>
      </p:sp>
      <p:pic>
        <p:nvPicPr>
          <p:cNvPr id="15" name="Picture 14">
            <a:extLst>
              <a:ext uri="{FF2B5EF4-FFF2-40B4-BE49-F238E27FC236}">
                <a16:creationId xmlns:a16="http://schemas.microsoft.com/office/drawing/2014/main" id="{0F0CCEC3-0B8C-478A-B89C-6999A618E4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65612" y="1720194"/>
            <a:ext cx="1876034" cy="2164948"/>
          </a:xfrm>
          <a:prstGeom prst="rect">
            <a:avLst/>
          </a:prstGeom>
        </p:spPr>
      </p:pic>
      <p:pic>
        <p:nvPicPr>
          <p:cNvPr id="16" name="Picture 15">
            <a:extLst>
              <a:ext uri="{FF2B5EF4-FFF2-40B4-BE49-F238E27FC236}">
                <a16:creationId xmlns:a16="http://schemas.microsoft.com/office/drawing/2014/main" id="{7F39C9FA-2293-4FD6-AEE5-394EA491316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5291" y="1720194"/>
            <a:ext cx="2238049" cy="2150490"/>
          </a:xfrm>
          <a:prstGeom prst="rect">
            <a:avLst/>
          </a:prstGeom>
        </p:spPr>
      </p:pic>
      <p:pic>
        <p:nvPicPr>
          <p:cNvPr id="17" name="Picture 16">
            <a:extLst>
              <a:ext uri="{FF2B5EF4-FFF2-40B4-BE49-F238E27FC236}">
                <a16:creationId xmlns:a16="http://schemas.microsoft.com/office/drawing/2014/main" id="{61EB75F3-B0E1-41A0-891C-D8CB37890E9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233918" y="1720194"/>
            <a:ext cx="3174791" cy="2180216"/>
          </a:xfrm>
          <a:prstGeom prst="rect">
            <a:avLst/>
          </a:prstGeom>
        </p:spPr>
      </p:pic>
      <p:sp>
        <p:nvSpPr>
          <p:cNvPr id="18" name="Rectangle 17">
            <a:extLst>
              <a:ext uri="{FF2B5EF4-FFF2-40B4-BE49-F238E27FC236}">
                <a16:creationId xmlns:a16="http://schemas.microsoft.com/office/drawing/2014/main" id="{8D40D1DE-98CB-43D9-8987-355B02AE56C1}"/>
              </a:ext>
            </a:extLst>
          </p:cNvPr>
          <p:cNvSpPr/>
          <p:nvPr/>
        </p:nvSpPr>
        <p:spPr>
          <a:xfrm>
            <a:off x="1000125" y="4024002"/>
            <a:ext cx="1724070" cy="1591072"/>
          </a:xfrm>
          <a:prstGeom prst="rect">
            <a:avLst/>
          </a:prstGeom>
          <a:solidFill>
            <a:schemeClr val="bg1"/>
          </a:solidFill>
          <a:ln w="41275">
            <a:solidFill>
              <a:srgbClr val="12AE9B"/>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9" name="Picture 18">
            <a:extLst>
              <a:ext uri="{FF2B5EF4-FFF2-40B4-BE49-F238E27FC236}">
                <a16:creationId xmlns:a16="http://schemas.microsoft.com/office/drawing/2014/main" id="{0DD42776-1315-4945-B37E-C1D32BA687FC}"/>
              </a:ext>
            </a:extLst>
          </p:cNvPr>
          <p:cNvPicPr/>
          <p:nvPr/>
        </p:nvPicPr>
        <p:blipFill>
          <a:blip r:embed="rId6"/>
          <a:stretch>
            <a:fillRect/>
          </a:stretch>
        </p:blipFill>
        <p:spPr>
          <a:xfrm>
            <a:off x="1431279" y="5012180"/>
            <a:ext cx="861762" cy="513460"/>
          </a:xfrm>
          <a:prstGeom prst="rect">
            <a:avLst/>
          </a:prstGeom>
        </p:spPr>
      </p:pic>
      <p:pic>
        <p:nvPicPr>
          <p:cNvPr id="20" name="Picture 19">
            <a:extLst>
              <a:ext uri="{FF2B5EF4-FFF2-40B4-BE49-F238E27FC236}">
                <a16:creationId xmlns:a16="http://schemas.microsoft.com/office/drawing/2014/main" id="{E7506921-DC03-4D2B-BC70-3C6B8C5068DE}"/>
              </a:ext>
            </a:extLst>
          </p:cNvPr>
          <p:cNvPicPr/>
          <p:nvPr/>
        </p:nvPicPr>
        <p:blipFill>
          <a:blip r:embed="rId7"/>
          <a:stretch>
            <a:fillRect/>
          </a:stretch>
        </p:blipFill>
        <p:spPr>
          <a:xfrm>
            <a:off x="1274483" y="4106945"/>
            <a:ext cx="1194803" cy="945159"/>
          </a:xfrm>
          <a:prstGeom prst="rect">
            <a:avLst/>
          </a:prstGeom>
        </p:spPr>
      </p:pic>
      <p:sp>
        <p:nvSpPr>
          <p:cNvPr id="21" name="Rectangle 20">
            <a:extLst>
              <a:ext uri="{FF2B5EF4-FFF2-40B4-BE49-F238E27FC236}">
                <a16:creationId xmlns:a16="http://schemas.microsoft.com/office/drawing/2014/main" id="{7C99B80C-D81D-47EF-948F-0AC49EA6AB09}"/>
              </a:ext>
            </a:extLst>
          </p:cNvPr>
          <p:cNvSpPr/>
          <p:nvPr/>
        </p:nvSpPr>
        <p:spPr>
          <a:xfrm>
            <a:off x="5343578" y="4057309"/>
            <a:ext cx="1724070" cy="1591072"/>
          </a:xfrm>
          <a:prstGeom prst="rect">
            <a:avLst/>
          </a:prstGeom>
          <a:solidFill>
            <a:schemeClr val="bg1"/>
          </a:solidFill>
          <a:ln w="41275">
            <a:solidFill>
              <a:srgbClr val="12AE9B"/>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2" name="Picture 21">
            <a:extLst>
              <a:ext uri="{FF2B5EF4-FFF2-40B4-BE49-F238E27FC236}">
                <a16:creationId xmlns:a16="http://schemas.microsoft.com/office/drawing/2014/main" id="{8333FBE7-97AD-4F87-AD7B-BDBBEE5E677B}"/>
              </a:ext>
            </a:extLst>
          </p:cNvPr>
          <p:cNvPicPr/>
          <p:nvPr/>
        </p:nvPicPr>
        <p:blipFill>
          <a:blip r:embed="rId8"/>
          <a:stretch>
            <a:fillRect/>
          </a:stretch>
        </p:blipFill>
        <p:spPr>
          <a:xfrm>
            <a:off x="5395087" y="4175891"/>
            <a:ext cx="1621051" cy="1387214"/>
          </a:xfrm>
          <a:prstGeom prst="rect">
            <a:avLst/>
          </a:prstGeom>
        </p:spPr>
      </p:pic>
      <p:sp>
        <p:nvSpPr>
          <p:cNvPr id="23" name="Rectangle 22">
            <a:extLst>
              <a:ext uri="{FF2B5EF4-FFF2-40B4-BE49-F238E27FC236}">
                <a16:creationId xmlns:a16="http://schemas.microsoft.com/office/drawing/2014/main" id="{225400FB-AB02-484F-A8BB-3535180A097B}"/>
              </a:ext>
            </a:extLst>
          </p:cNvPr>
          <p:cNvSpPr/>
          <p:nvPr/>
        </p:nvSpPr>
        <p:spPr>
          <a:xfrm>
            <a:off x="3267225" y="4039475"/>
            <a:ext cx="1724071" cy="1591073"/>
          </a:xfrm>
          <a:prstGeom prst="rect">
            <a:avLst/>
          </a:prstGeom>
          <a:solidFill>
            <a:schemeClr val="bg1"/>
          </a:solidFill>
          <a:ln w="41275">
            <a:solidFill>
              <a:srgbClr val="12AE9B"/>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4" name="Picture 23">
            <a:extLst>
              <a:ext uri="{FF2B5EF4-FFF2-40B4-BE49-F238E27FC236}">
                <a16:creationId xmlns:a16="http://schemas.microsoft.com/office/drawing/2014/main" id="{75CB5030-B50A-4831-A1A8-47FF051DD980}"/>
              </a:ext>
            </a:extLst>
          </p:cNvPr>
          <p:cNvPicPr/>
          <p:nvPr/>
        </p:nvPicPr>
        <p:blipFill>
          <a:blip r:embed="rId9"/>
          <a:stretch>
            <a:fillRect/>
          </a:stretch>
        </p:blipFill>
        <p:spPr>
          <a:xfrm>
            <a:off x="3343425" y="4148061"/>
            <a:ext cx="1594343" cy="956606"/>
          </a:xfrm>
          <a:prstGeom prst="rect">
            <a:avLst/>
          </a:prstGeom>
        </p:spPr>
      </p:pic>
      <p:pic>
        <p:nvPicPr>
          <p:cNvPr id="25" name="Picture 24">
            <a:extLst>
              <a:ext uri="{FF2B5EF4-FFF2-40B4-BE49-F238E27FC236}">
                <a16:creationId xmlns:a16="http://schemas.microsoft.com/office/drawing/2014/main" id="{9290D89C-CEF3-4103-B70B-1975AA594A37}"/>
              </a:ext>
            </a:extLst>
          </p:cNvPr>
          <p:cNvPicPr/>
          <p:nvPr/>
        </p:nvPicPr>
        <p:blipFill>
          <a:blip r:embed="rId10"/>
          <a:stretch>
            <a:fillRect/>
          </a:stretch>
        </p:blipFill>
        <p:spPr>
          <a:xfrm>
            <a:off x="3333900" y="5075998"/>
            <a:ext cx="462223" cy="450776"/>
          </a:xfrm>
          <a:prstGeom prst="rect">
            <a:avLst/>
          </a:prstGeom>
        </p:spPr>
      </p:pic>
    </p:spTree>
    <p:extLst>
      <p:ext uri="{BB962C8B-B14F-4D97-AF65-F5344CB8AC3E}">
        <p14:creationId xmlns:p14="http://schemas.microsoft.com/office/powerpoint/2010/main" val="1011151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id="{292F0F9B-D057-422C-9A3A-1074A4540918}"/>
              </a:ext>
            </a:extLst>
          </p:cNvPr>
          <p:cNvSpPr txBox="1">
            <a:spLocks/>
          </p:cNvSpPr>
          <p:nvPr/>
        </p:nvSpPr>
        <p:spPr>
          <a:xfrm>
            <a:off x="5715000" y="6463222"/>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solidFill>
                  <a:schemeClr val="bg1"/>
                </a:solidFill>
                <a:latin typeface="Arial"/>
                <a:cs typeface="Arial"/>
              </a:rPr>
              <a:t>LGBT</a:t>
            </a:r>
          </a:p>
        </p:txBody>
      </p:sp>
      <p:sp>
        <p:nvSpPr>
          <p:cNvPr id="8" name="TextBox 7">
            <a:extLst>
              <a:ext uri="{FF2B5EF4-FFF2-40B4-BE49-F238E27FC236}">
                <a16:creationId xmlns:a16="http://schemas.microsoft.com/office/drawing/2014/main" id="{6DD601A2-5F3D-48E5-972C-275AE3A45937}"/>
              </a:ext>
            </a:extLst>
          </p:cNvPr>
          <p:cNvSpPr txBox="1"/>
          <p:nvPr/>
        </p:nvSpPr>
        <p:spPr>
          <a:xfrm>
            <a:off x="300115" y="455184"/>
            <a:ext cx="9717088" cy="5806846"/>
          </a:xfrm>
          <a:prstGeom prst="rect">
            <a:avLst/>
          </a:prstGeom>
          <a:noFill/>
        </p:spPr>
        <p:txBody>
          <a:bodyPr wrap="square" rtlCol="0">
            <a:spAutoFit/>
          </a:bodyPr>
          <a:lstStyle/>
          <a:p>
            <a:pPr>
              <a:lnSpc>
                <a:spcPts val="2700"/>
              </a:lnSpc>
            </a:pPr>
            <a:endParaRPr lang="en-US" sz="2800" b="1" dirty="0">
              <a:solidFill>
                <a:srgbClr val="279989"/>
              </a:solidFill>
              <a:latin typeface="Arial"/>
              <a:cs typeface="Arial"/>
            </a:endParaRPr>
          </a:p>
          <a:p>
            <a:pPr>
              <a:lnSpc>
                <a:spcPts val="1700"/>
              </a:lnSpc>
            </a:pPr>
            <a:endParaRPr lang="en-US" sz="2400" b="1" dirty="0">
              <a:solidFill>
                <a:srgbClr val="CD0920"/>
              </a:solidFill>
              <a:latin typeface="Arial"/>
              <a:cs typeface="Arial"/>
            </a:endParaRPr>
          </a:p>
          <a:p>
            <a:pPr>
              <a:lnSpc>
                <a:spcPts val="2300"/>
              </a:lnSpc>
            </a:pPr>
            <a:endParaRPr lang="en-US" sz="2400" b="1" dirty="0">
              <a:solidFill>
                <a:schemeClr val="bg1">
                  <a:lumMod val="50000"/>
                </a:schemeClr>
              </a:solidFill>
              <a:latin typeface="Arial" panose="020B0604020202020204" pitchFamily="34" charset="0"/>
              <a:cs typeface="Arial" panose="020B0604020202020204" pitchFamily="34" charset="0"/>
            </a:endParaRPr>
          </a:p>
          <a:p>
            <a:pPr>
              <a:lnSpc>
                <a:spcPts val="2300"/>
              </a:lnSpc>
            </a:pPr>
            <a:r>
              <a:rPr lang="en-US" sz="2400" dirty="0">
                <a:latin typeface="Arial" panose="020B0604020202020204" pitchFamily="34" charset="0"/>
                <a:cs typeface="Arial" panose="020B0604020202020204" pitchFamily="34" charset="0"/>
              </a:rPr>
              <a:t>Some people are bi.</a:t>
            </a:r>
          </a:p>
          <a:p>
            <a:pPr>
              <a:lnSpc>
                <a:spcPts val="2300"/>
              </a:lnSpc>
            </a:pPr>
            <a:endParaRPr lang="en-US" sz="2400" dirty="0">
              <a:latin typeface="Arial" panose="020B0604020202020204" pitchFamily="34" charset="0"/>
              <a:cs typeface="Arial" panose="020B0604020202020204" pitchFamily="34" charset="0"/>
            </a:endParaRPr>
          </a:p>
          <a:p>
            <a:pPr>
              <a:lnSpc>
                <a:spcPts val="2300"/>
              </a:lnSpc>
            </a:pPr>
            <a:endParaRPr lang="en-US" sz="2400" dirty="0">
              <a:latin typeface="Arial" panose="020B0604020202020204" pitchFamily="34" charset="0"/>
              <a:cs typeface="Arial" panose="020B0604020202020204" pitchFamily="34" charset="0"/>
            </a:endParaRPr>
          </a:p>
          <a:p>
            <a:pPr>
              <a:lnSpc>
                <a:spcPts val="2300"/>
              </a:lnSpc>
            </a:pPr>
            <a:endParaRPr lang="en-US" sz="2400" dirty="0">
              <a:latin typeface="Arial" panose="020B0604020202020204" pitchFamily="34" charset="0"/>
              <a:cs typeface="Arial" panose="020B0604020202020204" pitchFamily="34" charset="0"/>
            </a:endParaRPr>
          </a:p>
          <a:p>
            <a:pPr>
              <a:lnSpc>
                <a:spcPts val="2300"/>
              </a:lnSpc>
            </a:pPr>
            <a:r>
              <a:rPr lang="en-US" sz="2400" dirty="0">
                <a:latin typeface="Arial" panose="020B0604020202020204" pitchFamily="34" charset="0"/>
                <a:cs typeface="Arial" panose="020B0604020202020204" pitchFamily="34" charset="0"/>
              </a:rPr>
              <a:t>Bi people love men.</a:t>
            </a:r>
          </a:p>
          <a:p>
            <a:pPr>
              <a:lnSpc>
                <a:spcPts val="2300"/>
              </a:lnSpc>
            </a:pPr>
            <a:endParaRPr lang="en-US" sz="2400" dirty="0">
              <a:latin typeface="Arial" panose="020B0604020202020204" pitchFamily="34" charset="0"/>
              <a:cs typeface="Arial" panose="020B0604020202020204" pitchFamily="34" charset="0"/>
            </a:endParaRPr>
          </a:p>
          <a:p>
            <a:pPr>
              <a:lnSpc>
                <a:spcPts val="2300"/>
              </a:lnSpc>
            </a:pPr>
            <a:endParaRPr lang="en-US" sz="2400" dirty="0">
              <a:latin typeface="Arial" panose="020B0604020202020204" pitchFamily="34" charset="0"/>
              <a:cs typeface="Arial" panose="020B0604020202020204" pitchFamily="34" charset="0"/>
            </a:endParaRPr>
          </a:p>
          <a:p>
            <a:pPr>
              <a:lnSpc>
                <a:spcPts val="2300"/>
              </a:lnSpc>
            </a:pPr>
            <a:endParaRPr lang="en-US" sz="2400" dirty="0">
              <a:latin typeface="Arial" panose="020B0604020202020204" pitchFamily="34" charset="0"/>
              <a:cs typeface="Arial" panose="020B0604020202020204" pitchFamily="34" charset="0"/>
            </a:endParaRPr>
          </a:p>
          <a:p>
            <a:pPr>
              <a:lnSpc>
                <a:spcPts val="2300"/>
              </a:lnSpc>
            </a:pPr>
            <a:r>
              <a:rPr lang="en-US" sz="2400" dirty="0">
                <a:latin typeface="Arial" panose="020B0604020202020204" pitchFamily="34" charset="0"/>
                <a:cs typeface="Arial" panose="020B0604020202020204" pitchFamily="34" charset="0"/>
              </a:rPr>
              <a:t>Bi people love women.</a:t>
            </a:r>
          </a:p>
          <a:p>
            <a:pPr>
              <a:lnSpc>
                <a:spcPts val="2300"/>
              </a:lnSpc>
            </a:pPr>
            <a:endParaRPr lang="en-US" sz="2400" dirty="0">
              <a:latin typeface="Arial" panose="020B0604020202020204" pitchFamily="34" charset="0"/>
              <a:cs typeface="Arial" panose="020B0604020202020204" pitchFamily="34" charset="0"/>
            </a:endParaRPr>
          </a:p>
          <a:p>
            <a:pPr>
              <a:lnSpc>
                <a:spcPts val="2300"/>
              </a:lnSpc>
            </a:pPr>
            <a:endParaRPr lang="en-US" sz="2400" dirty="0">
              <a:latin typeface="Arial" panose="020B0604020202020204" pitchFamily="34" charset="0"/>
              <a:cs typeface="Arial" panose="020B0604020202020204" pitchFamily="34" charset="0"/>
            </a:endParaRPr>
          </a:p>
          <a:p>
            <a:pPr>
              <a:lnSpc>
                <a:spcPts val="2300"/>
              </a:lnSpc>
            </a:pPr>
            <a:endParaRPr lang="en-US" sz="2400" dirty="0">
              <a:latin typeface="Arial" panose="020B0604020202020204" pitchFamily="34" charset="0"/>
              <a:cs typeface="Arial" panose="020B0604020202020204" pitchFamily="34" charset="0"/>
            </a:endParaRPr>
          </a:p>
          <a:p>
            <a:pPr>
              <a:lnSpc>
                <a:spcPts val="2300"/>
              </a:lnSpc>
            </a:pPr>
            <a:r>
              <a:rPr lang="en-US" sz="2400" dirty="0">
                <a:latin typeface="Arial" panose="020B0604020202020204" pitchFamily="34" charset="0"/>
                <a:cs typeface="Arial" panose="020B0604020202020204" pitchFamily="34" charset="0"/>
              </a:rPr>
              <a:t>Bi people love non-binary people.</a:t>
            </a:r>
          </a:p>
          <a:p>
            <a:pPr>
              <a:lnSpc>
                <a:spcPct val="150000"/>
              </a:lnSpc>
            </a:pPr>
            <a:endParaRPr lang="en-US" sz="2400" dirty="0">
              <a:solidFill>
                <a:srgbClr val="CD0920"/>
              </a:solidFill>
              <a:latin typeface="Arial" panose="020B0604020202020204" pitchFamily="34" charset="0"/>
              <a:cs typeface="Arial" panose="020B0604020202020204" pitchFamily="34" charset="0"/>
            </a:endParaRPr>
          </a:p>
          <a:p>
            <a:pPr>
              <a:lnSpc>
                <a:spcPts val="1900"/>
              </a:lnSpc>
            </a:pPr>
            <a:endParaRPr lang="en-US" sz="2400" dirty="0">
              <a:solidFill>
                <a:srgbClr val="CD0920"/>
              </a:solidFill>
              <a:latin typeface="Arial" panose="020B0604020202020204" pitchFamily="34" charset="0"/>
              <a:cs typeface="Arial" panose="020B0604020202020204" pitchFamily="34" charset="0"/>
            </a:endParaRPr>
          </a:p>
          <a:p>
            <a:pPr>
              <a:lnSpc>
                <a:spcPts val="1900"/>
              </a:lnSpc>
            </a:pPr>
            <a:endParaRPr lang="en-US" sz="1400" dirty="0">
              <a:solidFill>
                <a:srgbClr val="CD0920"/>
              </a:solidFill>
              <a:latin typeface="Helvetica Neue Light"/>
              <a:cs typeface="Helvetica Neue Light"/>
            </a:endParaRPr>
          </a:p>
        </p:txBody>
      </p:sp>
      <p:sp>
        <p:nvSpPr>
          <p:cNvPr id="12" name="Rectangle 11">
            <a:extLst>
              <a:ext uri="{FF2B5EF4-FFF2-40B4-BE49-F238E27FC236}">
                <a16:creationId xmlns:a16="http://schemas.microsoft.com/office/drawing/2014/main" id="{D80AE2AB-9BFB-4779-B24F-D8643142CD66}"/>
              </a:ext>
            </a:extLst>
          </p:cNvPr>
          <p:cNvSpPr/>
          <p:nvPr/>
        </p:nvSpPr>
        <p:spPr>
          <a:xfrm>
            <a:off x="3198050" y="1328159"/>
            <a:ext cx="2008505" cy="1853565"/>
          </a:xfrm>
          <a:prstGeom prst="rect">
            <a:avLst/>
          </a:prstGeom>
          <a:solidFill>
            <a:schemeClr val="bg1"/>
          </a:solidFill>
          <a:ln w="41275">
            <a:solidFill>
              <a:srgbClr val="12AE9B"/>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3" name="Picture 12">
            <a:extLst>
              <a:ext uri="{FF2B5EF4-FFF2-40B4-BE49-F238E27FC236}">
                <a16:creationId xmlns:a16="http://schemas.microsoft.com/office/drawing/2014/main" id="{9DA8847C-09D3-480A-BC1D-F5BDE5AF3E1C}"/>
              </a:ext>
            </a:extLst>
          </p:cNvPr>
          <p:cNvPicPr/>
          <p:nvPr/>
        </p:nvPicPr>
        <p:blipFill>
          <a:blip r:embed="rId3"/>
          <a:stretch>
            <a:fillRect/>
          </a:stretch>
        </p:blipFill>
        <p:spPr>
          <a:xfrm>
            <a:off x="3274250" y="1436744"/>
            <a:ext cx="1857375" cy="1114425"/>
          </a:xfrm>
          <a:prstGeom prst="rect">
            <a:avLst/>
          </a:prstGeom>
        </p:spPr>
      </p:pic>
      <p:pic>
        <p:nvPicPr>
          <p:cNvPr id="19" name="Picture 18">
            <a:extLst>
              <a:ext uri="{FF2B5EF4-FFF2-40B4-BE49-F238E27FC236}">
                <a16:creationId xmlns:a16="http://schemas.microsoft.com/office/drawing/2014/main" id="{CBB970EC-ED94-4590-9FD9-3DF8382F082B}"/>
              </a:ext>
            </a:extLst>
          </p:cNvPr>
          <p:cNvPicPr/>
          <p:nvPr/>
        </p:nvPicPr>
        <p:blipFill>
          <a:blip r:embed="rId4"/>
          <a:stretch>
            <a:fillRect/>
          </a:stretch>
        </p:blipFill>
        <p:spPr>
          <a:xfrm>
            <a:off x="3264725" y="2608319"/>
            <a:ext cx="538480" cy="525145"/>
          </a:xfrm>
          <a:prstGeom prst="rect">
            <a:avLst/>
          </a:prstGeom>
        </p:spPr>
      </p:pic>
      <p:pic>
        <p:nvPicPr>
          <p:cNvPr id="2050" name="Picture 2" descr="https://www.etonline.com/sites/default/files/styles/max_970x546/public/images/2018-10/1280_stephanie_brad.jpg?itok=KKcMv_oC&amp;h=c673cd1c">
            <a:extLst>
              <a:ext uri="{FF2B5EF4-FFF2-40B4-BE49-F238E27FC236}">
                <a16:creationId xmlns:a16="http://schemas.microsoft.com/office/drawing/2014/main" id="{4583E189-B622-4DF6-8A40-488BD6733265}"/>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282755" y="1328159"/>
            <a:ext cx="2337632" cy="18811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bs.twimg.com/media/D5BfCIwUEAAHsWp.jpg">
            <a:extLst>
              <a:ext uri="{FF2B5EF4-FFF2-40B4-BE49-F238E27FC236}">
                <a16:creationId xmlns:a16="http://schemas.microsoft.com/office/drawing/2014/main" id="{1E69F373-7333-4D35-B5E5-AD0D60410561}"/>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5282755" y="3417569"/>
            <a:ext cx="2337632" cy="188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552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441818" y="1089864"/>
            <a:ext cx="7109639"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Make a poster about relationships</a:t>
            </a:r>
            <a:endParaRPr lang="en-GB" sz="3600" dirty="0">
              <a:latin typeface="Arial" panose="020B0604020202020204" pitchFamily="34" charset="0"/>
              <a:cs typeface="Arial" panose="020B0604020202020204" pitchFamily="34" charset="0"/>
            </a:endParaRPr>
          </a:p>
        </p:txBody>
      </p:sp>
      <p:sp>
        <p:nvSpPr>
          <p:cNvPr id="2" name="Heart 1">
            <a:extLst>
              <a:ext uri="{FF2B5EF4-FFF2-40B4-BE49-F238E27FC236}">
                <a16:creationId xmlns:a16="http://schemas.microsoft.com/office/drawing/2014/main" id="{AFD4313F-026A-4CAB-A154-CC1938545C21}"/>
              </a:ext>
            </a:extLst>
          </p:cNvPr>
          <p:cNvSpPr/>
          <p:nvPr/>
        </p:nvSpPr>
        <p:spPr>
          <a:xfrm>
            <a:off x="2309567" y="2130458"/>
            <a:ext cx="3714161" cy="295080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935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3BA0BBB-0341-44FD-AD2F-ADDCEED8E04D}"/>
              </a:ext>
            </a:extLst>
          </p:cNvPr>
          <p:cNvSpPr txBox="1"/>
          <p:nvPr/>
        </p:nvSpPr>
        <p:spPr>
          <a:xfrm>
            <a:off x="372140" y="1360968"/>
            <a:ext cx="8171255" cy="3046988"/>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To take part in a sensory story AND To look at pictures of different couples</a:t>
            </a: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To answer questions about a story AND To know that a romantic relationship can be between people of any gender</a:t>
            </a: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To talk about events in a story and link them to my own experiences AND To understand that a romantic relationship can be between people of any gender</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09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2585879" y="1651536"/>
            <a:ext cx="3057247"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King and King</a:t>
            </a:r>
            <a:endParaRPr lang="en-GB" sz="3600" dirty="0">
              <a:latin typeface="Arial" panose="020B0604020202020204" pitchFamily="34" charset="0"/>
              <a:cs typeface="Arial" panose="020B0604020202020204" pitchFamily="34" charset="0"/>
            </a:endParaRPr>
          </a:p>
        </p:txBody>
      </p:sp>
      <p:pic>
        <p:nvPicPr>
          <p:cNvPr id="1026" name="Picture 2" descr="https://images-na.ssl-images-amazon.com/images/I/61AQTXNi2LL._SY498_BO1,204,203,200_.jpg">
            <a:extLst>
              <a:ext uri="{FF2B5EF4-FFF2-40B4-BE49-F238E27FC236}">
                <a16:creationId xmlns:a16="http://schemas.microsoft.com/office/drawing/2014/main" id="{BAA982B7-B8DE-4053-8820-35276ECC690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37378" y="2397841"/>
            <a:ext cx="3154248" cy="315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2506288" y="1101934"/>
            <a:ext cx="3852337"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got married?</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6282964" y="4634843"/>
            <a:ext cx="2064989"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The princes</a:t>
            </a:r>
            <a:endParaRPr lang="en-GB" sz="2800" dirty="0">
              <a:latin typeface="Arial" panose="020B0604020202020204" pitchFamily="34" charset="0"/>
              <a:cs typeface="Arial" panose="020B0604020202020204" pitchFamily="34" charset="0"/>
            </a:endParaRPr>
          </a:p>
        </p:txBody>
      </p:sp>
      <p:pic>
        <p:nvPicPr>
          <p:cNvPr id="8" name="Picture 2" descr="https://images-na.ssl-images-amazon.com/images/I/61AQTXNi2LL._SY498_BO1,204,203,200_.jpg">
            <a:extLst>
              <a:ext uri="{FF2B5EF4-FFF2-40B4-BE49-F238E27FC236}">
                <a16:creationId xmlns:a16="http://schemas.microsoft.com/office/drawing/2014/main" id="{33CED327-1267-407B-8D5A-D9F48B8FC9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6288" y="2003815"/>
            <a:ext cx="3154248" cy="315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18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620168" y="1130407"/>
            <a:ext cx="557075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Why did they get married?</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7212652" y="4558043"/>
            <a:ext cx="965329"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Love</a:t>
            </a:r>
            <a:endParaRPr lang="en-GB" sz="2800" dirty="0">
              <a:latin typeface="Arial" panose="020B0604020202020204" pitchFamily="34" charset="0"/>
              <a:cs typeface="Arial" panose="020B0604020202020204" pitchFamily="34" charset="0"/>
            </a:endParaRPr>
          </a:p>
        </p:txBody>
      </p:sp>
      <p:sp>
        <p:nvSpPr>
          <p:cNvPr id="2" name="Heart 1">
            <a:extLst>
              <a:ext uri="{FF2B5EF4-FFF2-40B4-BE49-F238E27FC236}">
                <a16:creationId xmlns:a16="http://schemas.microsoft.com/office/drawing/2014/main" id="{AFD4313F-026A-4CAB-A154-CC1938545C21}"/>
              </a:ext>
            </a:extLst>
          </p:cNvPr>
          <p:cNvSpPr/>
          <p:nvPr/>
        </p:nvSpPr>
        <p:spPr>
          <a:xfrm>
            <a:off x="2309567" y="2130458"/>
            <a:ext cx="3714161" cy="295080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715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47EB3D-6847-4E3B-88C6-0E1E181B05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77080" y="888028"/>
            <a:ext cx="3876587" cy="4386257"/>
          </a:xfrm>
          <a:prstGeom prst="rect">
            <a:avLst/>
          </a:prstGeom>
        </p:spPr>
      </p:pic>
    </p:spTree>
    <p:extLst>
      <p:ext uri="{BB962C8B-B14F-4D97-AF65-F5344CB8AC3E}">
        <p14:creationId xmlns:p14="http://schemas.microsoft.com/office/powerpoint/2010/main" val="2967095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BCE687-B4EE-41EF-964B-9B11AD1B7C5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01070" y="786628"/>
            <a:ext cx="4795656" cy="4608035"/>
          </a:xfrm>
          <a:prstGeom prst="rect">
            <a:avLst/>
          </a:prstGeom>
        </p:spPr>
      </p:pic>
    </p:spTree>
    <p:extLst>
      <p:ext uri="{BB962C8B-B14F-4D97-AF65-F5344CB8AC3E}">
        <p14:creationId xmlns:p14="http://schemas.microsoft.com/office/powerpoint/2010/main" val="25589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EEC9DE-2CC0-4E38-A17F-91E7C67838E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15348" y="888028"/>
            <a:ext cx="3791184" cy="4375036"/>
          </a:xfrm>
          <a:prstGeom prst="rect">
            <a:avLst/>
          </a:prstGeom>
        </p:spPr>
      </p:pic>
    </p:spTree>
    <p:extLst>
      <p:ext uri="{BB962C8B-B14F-4D97-AF65-F5344CB8AC3E}">
        <p14:creationId xmlns:p14="http://schemas.microsoft.com/office/powerpoint/2010/main" val="400438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ACE5A62-F6B9-4CA6-B3B8-91A0FD094AE5}"/>
              </a:ext>
            </a:extLst>
          </p:cNvPr>
          <p:cNvSpPr txBox="1"/>
          <p:nvPr/>
        </p:nvSpPr>
        <p:spPr>
          <a:xfrm>
            <a:off x="503760" y="1150070"/>
            <a:ext cx="3271729" cy="461665"/>
          </a:xfrm>
          <a:prstGeom prst="rect">
            <a:avLst/>
          </a:prstGeom>
          <a:noFill/>
        </p:spPr>
        <p:txBody>
          <a:bodyPr wrap="none" rtlCol="0">
            <a:spAutoFit/>
          </a:bodyPr>
          <a:lstStyle/>
          <a:p>
            <a:r>
              <a:rPr lang="en-US" sz="2400" dirty="0"/>
              <a:t>Different gender couples</a:t>
            </a:r>
            <a:endParaRPr lang="en-GB" sz="2400" dirty="0"/>
          </a:p>
        </p:txBody>
      </p:sp>
      <p:pic>
        <p:nvPicPr>
          <p:cNvPr id="9" name="Picture 8">
            <a:extLst>
              <a:ext uri="{FF2B5EF4-FFF2-40B4-BE49-F238E27FC236}">
                <a16:creationId xmlns:a16="http://schemas.microsoft.com/office/drawing/2014/main" id="{E1030731-E7E0-4B6C-B0B6-E4A09E2ACD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760" y="1860561"/>
            <a:ext cx="2538503" cy="1692335"/>
          </a:xfrm>
          <a:prstGeom prst="rect">
            <a:avLst/>
          </a:prstGeom>
        </p:spPr>
      </p:pic>
      <p:pic>
        <p:nvPicPr>
          <p:cNvPr id="15" name="Picture 14">
            <a:extLst>
              <a:ext uri="{FF2B5EF4-FFF2-40B4-BE49-F238E27FC236}">
                <a16:creationId xmlns:a16="http://schemas.microsoft.com/office/drawing/2014/main" id="{0959C543-DC69-4A12-A826-1B6DC054348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36112" y="3756611"/>
            <a:ext cx="1698275" cy="1921554"/>
          </a:xfrm>
          <a:prstGeom prst="rect">
            <a:avLst/>
          </a:prstGeom>
        </p:spPr>
      </p:pic>
      <p:pic>
        <p:nvPicPr>
          <p:cNvPr id="16" name="Picture 15">
            <a:extLst>
              <a:ext uri="{FF2B5EF4-FFF2-40B4-BE49-F238E27FC236}">
                <a16:creationId xmlns:a16="http://schemas.microsoft.com/office/drawing/2014/main" id="{B1E7A37E-5718-40CC-86E8-A124659618F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53936" y="1870895"/>
            <a:ext cx="1680451" cy="1682001"/>
          </a:xfrm>
          <a:prstGeom prst="rect">
            <a:avLst/>
          </a:prstGeom>
        </p:spPr>
      </p:pic>
      <p:pic>
        <p:nvPicPr>
          <p:cNvPr id="17" name="Picture 16">
            <a:extLst>
              <a:ext uri="{FF2B5EF4-FFF2-40B4-BE49-F238E27FC236}">
                <a16:creationId xmlns:a16="http://schemas.microsoft.com/office/drawing/2014/main" id="{A7E6F170-13B2-45F6-957A-7786F69693F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8334" r="4499" b="6378"/>
          <a:stretch/>
        </p:blipFill>
        <p:spPr>
          <a:xfrm>
            <a:off x="503760" y="3766136"/>
            <a:ext cx="2538503" cy="1912027"/>
          </a:xfrm>
          <a:prstGeom prst="rect">
            <a:avLst/>
          </a:prstGeom>
        </p:spPr>
      </p:pic>
      <p:pic>
        <p:nvPicPr>
          <p:cNvPr id="18" name="Picture 17">
            <a:extLst>
              <a:ext uri="{FF2B5EF4-FFF2-40B4-BE49-F238E27FC236}">
                <a16:creationId xmlns:a16="http://schemas.microsoft.com/office/drawing/2014/main" id="{0D0C4291-88EC-47C3-B7B1-5370E2F9C75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110063" y="1860561"/>
            <a:ext cx="2054308" cy="1730767"/>
          </a:xfrm>
          <a:prstGeom prst="rect">
            <a:avLst/>
          </a:prstGeom>
        </p:spPr>
      </p:pic>
      <p:pic>
        <p:nvPicPr>
          <p:cNvPr id="19" name="Picture 18">
            <a:extLst>
              <a:ext uri="{FF2B5EF4-FFF2-40B4-BE49-F238E27FC236}">
                <a16:creationId xmlns:a16="http://schemas.microsoft.com/office/drawing/2014/main" id="{FE37EEF2-47A1-4C32-98E5-4B3ECF93B9B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110063" y="3766136"/>
            <a:ext cx="2054308" cy="1912027"/>
          </a:xfrm>
          <a:prstGeom prst="rect">
            <a:avLst/>
          </a:prstGeom>
        </p:spPr>
      </p:pic>
    </p:spTree>
    <p:extLst>
      <p:ext uri="{BB962C8B-B14F-4D97-AF65-F5344CB8AC3E}">
        <p14:creationId xmlns:p14="http://schemas.microsoft.com/office/powerpoint/2010/main" val="3231962458"/>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802</Words>
  <Application>Microsoft Office PowerPoint</Application>
  <PresentationFormat>On-screen Show (4:3)</PresentationFormat>
  <Paragraphs>68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Helvetica Neue Light</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2022-09-26T17:07:49Z</dcterms:created>
  <dcterms:modified xsi:type="dcterms:W3CDTF">2022-09-26T20:43:15Z</dcterms:modified>
</cp:coreProperties>
</file>