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14"/>
  </p:notesMasterIdLst>
  <p:sldIdLst>
    <p:sldId id="276" r:id="rId2"/>
    <p:sldId id="266" r:id="rId3"/>
    <p:sldId id="267" r:id="rId4"/>
    <p:sldId id="268" r:id="rId5"/>
    <p:sldId id="269" r:id="rId6"/>
    <p:sldId id="277" r:id="rId7"/>
    <p:sldId id="270" r:id="rId8"/>
    <p:sldId id="271" r:id="rId9"/>
    <p:sldId id="272" r:id="rId10"/>
    <p:sldId id="273" r:id="rId11"/>
    <p:sldId id="274" r:id="rId12"/>
    <p:sldId id="275" r:id="rId1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175"/>
    <a:srgbClr val="F0F0F0"/>
    <a:srgbClr val="FCB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8E22C9-9E8C-4F90-B64C-D0BE0A98DE92}" v="32" dt="2022-10-05T08:48:57.959"/>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9"/>
    <p:restoredTop sz="65075" autoAdjust="0"/>
  </p:normalViewPr>
  <p:slideViewPr>
    <p:cSldViewPr snapToGrid="0" snapToObjects="1">
      <p:cViewPr varScale="1">
        <p:scale>
          <a:sx n="42" d="100"/>
          <a:sy n="42" d="100"/>
        </p:scale>
        <p:origin x="1608"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8" name="Shape 118"/>
          <p:cNvSpPr>
            <a:spLocks noGrp="1" noRot="1" noChangeAspect="1"/>
          </p:cNvSpPr>
          <p:nvPr>
            <p:ph type="sldImg"/>
          </p:nvPr>
        </p:nvSpPr>
        <p:spPr>
          <a:xfrm>
            <a:off x="1143000" y="685800"/>
            <a:ext cx="4572000" cy="3429000"/>
          </a:xfrm>
          <a:prstGeom prst="rect">
            <a:avLst/>
          </a:prstGeom>
        </p:spPr>
        <p:txBody>
          <a:bodyPr/>
          <a:lstStyle/>
          <a:p>
            <a:endParaRPr/>
          </a:p>
        </p:txBody>
      </p:sp>
      <p:sp>
        <p:nvSpPr>
          <p:cNvPr id="119" name="Shape 11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381000" y="685800"/>
            <a:ext cx="6096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Visit our website for the lesson plan and resources to accompany this PowerPoint.</a:t>
            </a:r>
          </a:p>
          <a:p>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Give each child their own a star outline.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On the star they should write or draw things about themselves. They could include:</a:t>
            </a:r>
          </a:p>
          <a:p>
            <a:pPr lvl="0"/>
            <a:r>
              <a:rPr lang="en-GB" sz="1200" kern="1200" dirty="0">
                <a:solidFill>
                  <a:schemeClr val="tx1"/>
                </a:solidFill>
                <a:effectLst/>
                <a:latin typeface="+mn-lt"/>
                <a:ea typeface="+mn-ea"/>
                <a:cs typeface="+mn-cs"/>
              </a:rPr>
              <a:t>What their interests are</a:t>
            </a:r>
          </a:p>
          <a:p>
            <a:pPr lvl="0"/>
            <a:r>
              <a:rPr lang="en-GB" sz="1200" kern="1200" dirty="0">
                <a:solidFill>
                  <a:schemeClr val="tx1"/>
                </a:solidFill>
                <a:effectLst/>
                <a:latin typeface="+mn-lt"/>
                <a:ea typeface="+mn-ea"/>
                <a:cs typeface="+mn-cs"/>
              </a:rPr>
              <a:t>What they are good at</a:t>
            </a:r>
          </a:p>
          <a:p>
            <a:r>
              <a:rPr lang="en-GB" sz="1200" kern="1200" dirty="0">
                <a:solidFill>
                  <a:schemeClr val="tx1"/>
                </a:solidFill>
                <a:effectLst/>
                <a:latin typeface="+mn-lt"/>
                <a:ea typeface="+mn-ea"/>
                <a:cs typeface="+mn-cs"/>
              </a:rPr>
              <a:t>What might make them different to other people</a:t>
            </a:r>
          </a:p>
          <a:p>
            <a:endParaRPr lang="en-GB" dirty="0"/>
          </a:p>
        </p:txBody>
      </p:sp>
    </p:spTree>
    <p:extLst>
      <p:ext uri="{BB962C8B-B14F-4D97-AF65-F5344CB8AC3E}">
        <p14:creationId xmlns:p14="http://schemas.microsoft.com/office/powerpoint/2010/main" val="19698828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Children move around the class to find someone with the same interest written on their star. They should look at what else is on each others’ star – can they find things that are different about each other?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Next children should find someone that is good at different things to them and look at what else is on each others’ star – can they find things that are similar? Have they got anything in common that isn’t written down?</a:t>
            </a:r>
          </a:p>
          <a:p>
            <a:endParaRPr lang="en-GB" dirty="0"/>
          </a:p>
        </p:txBody>
      </p:sp>
    </p:spTree>
    <p:extLst>
      <p:ext uri="{BB962C8B-B14F-4D97-AF65-F5344CB8AC3E}">
        <p14:creationId xmlns:p14="http://schemas.microsoft.com/office/powerpoint/2010/main" val="10159563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Ask children to feed back about their similarities and differences and that they can still choose to respect people even if they have a lot of differences.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Link the conversation back to the conversation </a:t>
            </a:r>
            <a:r>
              <a:rPr lang="en-GB" sz="1200" kern="1200">
                <a:solidFill>
                  <a:schemeClr val="tx1"/>
                </a:solidFill>
                <a:effectLst/>
                <a:latin typeface="+mn-lt"/>
                <a:ea typeface="+mn-ea"/>
                <a:cs typeface="+mn-cs"/>
              </a:rPr>
              <a:t>on LGBTQ+ </a:t>
            </a:r>
            <a:r>
              <a:rPr lang="en-GB" sz="1200" kern="1200" dirty="0">
                <a:solidFill>
                  <a:schemeClr val="tx1"/>
                </a:solidFill>
                <a:effectLst/>
                <a:latin typeface="+mn-lt"/>
                <a:ea typeface="+mn-ea"/>
                <a:cs typeface="+mn-cs"/>
              </a:rPr>
              <a:t>sports people – all people are worthy of respect and it is wrong to disrespect people because of </a:t>
            </a:r>
            <a:r>
              <a:rPr lang="en-GB" sz="1200" kern="1200">
                <a:solidFill>
                  <a:schemeClr val="tx1"/>
                </a:solidFill>
                <a:effectLst/>
                <a:latin typeface="+mn-lt"/>
                <a:ea typeface="+mn-ea"/>
                <a:cs typeface="+mn-cs"/>
              </a:rPr>
              <a:t>being LGBTQ+.</a:t>
            </a:r>
            <a:endParaRPr lang="en-GB" sz="1200" kern="1200" dirty="0">
              <a:solidFill>
                <a:schemeClr val="tx1"/>
              </a:solidFill>
              <a:effectLst/>
              <a:latin typeface="+mn-lt"/>
              <a:ea typeface="+mn-ea"/>
              <a:cs typeface="+mn-cs"/>
            </a:endParaRPr>
          </a:p>
          <a:p>
            <a:endParaRPr lang="en-GB" dirty="0"/>
          </a:p>
        </p:txBody>
      </p:sp>
    </p:spTree>
    <p:extLst>
      <p:ext uri="{BB962C8B-B14F-4D97-AF65-F5344CB8AC3E}">
        <p14:creationId xmlns:p14="http://schemas.microsoft.com/office/powerpoint/2010/main" val="1747849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4638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Show students different sportspeople on the board (Pat Manuel - boxer, Stacey Frances-Bayman – Netball Player, Ruby Tui– rugby player, Robyn </a:t>
            </a:r>
            <a:r>
              <a:rPr lang="en-GB" sz="1200" kern="1200" dirty="0" err="1">
                <a:solidFill>
                  <a:schemeClr val="tx1"/>
                </a:solidFill>
                <a:effectLst/>
                <a:latin typeface="+mn-lt"/>
                <a:ea typeface="+mn-ea"/>
                <a:cs typeface="+mn-cs"/>
              </a:rPr>
              <a:t>Lambird</a:t>
            </a:r>
            <a:r>
              <a:rPr lang="en-GB" sz="1200" kern="1200" dirty="0">
                <a:solidFill>
                  <a:schemeClr val="tx1"/>
                </a:solidFill>
                <a:effectLst/>
                <a:latin typeface="+mn-lt"/>
                <a:ea typeface="+mn-ea"/>
                <a:cs typeface="+mn-cs"/>
              </a:rPr>
              <a:t> – wheelchair racer, , </a:t>
            </a:r>
            <a:r>
              <a:rPr lang="en-GB" sz="1200" kern="1200" dirty="0" err="1">
                <a:solidFill>
                  <a:schemeClr val="tx1"/>
                </a:solidFill>
                <a:effectLst/>
                <a:latin typeface="+mn-lt"/>
                <a:ea typeface="+mn-ea"/>
                <a:cs typeface="+mn-cs"/>
              </a:rPr>
              <a:t>Layshia</a:t>
            </a:r>
            <a:r>
              <a:rPr lang="en-GB" sz="1200" kern="1200" dirty="0">
                <a:solidFill>
                  <a:schemeClr val="tx1"/>
                </a:solidFill>
                <a:effectLst/>
                <a:latin typeface="+mn-lt"/>
                <a:ea typeface="+mn-ea"/>
                <a:cs typeface="+mn-cs"/>
              </a:rPr>
              <a:t> Clarendon – basketball player, Jake Daniels – football player, , Lizzie Williams – wheelchair racer, Beth Mead- football player, Ryan Russell – American Football player, </a:t>
            </a:r>
            <a:r>
              <a:rPr lang="en-GB" sz="1200" kern="1200" dirty="0" err="1">
                <a:solidFill>
                  <a:schemeClr val="tx1"/>
                </a:solidFill>
                <a:effectLst/>
                <a:latin typeface="+mn-lt"/>
                <a:ea typeface="+mn-ea"/>
                <a:cs typeface="+mn-cs"/>
              </a:rPr>
              <a:t>Duttee</a:t>
            </a:r>
            <a:r>
              <a:rPr lang="en-GB" sz="1200" kern="1200" dirty="0">
                <a:solidFill>
                  <a:schemeClr val="tx1"/>
                </a:solidFill>
                <a:effectLst/>
                <a:latin typeface="+mn-lt"/>
                <a:ea typeface="+mn-ea"/>
                <a:cs typeface="+mn-cs"/>
              </a:rPr>
              <a:t> Chand – sprinter)</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Ask: What have these people got in common? Think. Pair. Share.</a:t>
            </a:r>
          </a:p>
          <a:p>
            <a:r>
              <a:rPr lang="en-GB" sz="1200" kern="1200" dirty="0">
                <a:solidFill>
                  <a:schemeClr val="tx1"/>
                </a:solidFill>
                <a:effectLst/>
                <a:latin typeface="+mn-lt"/>
                <a:ea typeface="+mn-ea"/>
                <a:cs typeface="+mn-cs"/>
              </a:rPr>
              <a:t>Ask: What else might these people have in common? Think. Pair. Share.</a:t>
            </a:r>
          </a:p>
          <a:p>
            <a:endParaRPr lang="en-GB" dirty="0"/>
          </a:p>
        </p:txBody>
      </p:sp>
    </p:spTree>
    <p:extLst>
      <p:ext uri="{BB962C8B-B14F-4D97-AF65-F5344CB8AC3E}">
        <p14:creationId xmlns:p14="http://schemas.microsoft.com/office/powerpoint/2010/main" val="3974420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lang="en-GB" dirty="0"/>
          </a:p>
        </p:txBody>
      </p:sp>
    </p:spTree>
    <p:extLst>
      <p:ext uri="{BB962C8B-B14F-4D97-AF65-F5344CB8AC3E}">
        <p14:creationId xmlns:p14="http://schemas.microsoft.com/office/powerpoint/2010/main" val="2472467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lang="en-GB" dirty="0"/>
          </a:p>
        </p:txBody>
      </p:sp>
    </p:spTree>
    <p:extLst>
      <p:ext uri="{BB962C8B-B14F-4D97-AF65-F5344CB8AC3E}">
        <p14:creationId xmlns:p14="http://schemas.microsoft.com/office/powerpoint/2010/main" val="1463505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lang="en-GB" dirty="0"/>
          </a:p>
        </p:txBody>
      </p:sp>
    </p:spTree>
    <p:extLst>
      <p:ext uri="{BB962C8B-B14F-4D97-AF65-F5344CB8AC3E}">
        <p14:creationId xmlns:p14="http://schemas.microsoft.com/office/powerpoint/2010/main" val="3985186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Explain that these people face prejudice because of being LGBTQ+ – for example, people saying mean things about them or laws in some countries saying that it’s ok to discriminate against people. Discuss that in some countries Stacey wouldn’t have been allowed to get married to her wife. In some countries Pat Manuel wouldn’t be allowed to change his birth certificate. In some countries Jake could be put in prison for having a boyfriend. But even in this country, people call other people names or want to hurt them because they’re LGBTQ+.</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Ask: How might that make them feel? Think. Pair. Share.</a:t>
            </a:r>
          </a:p>
          <a:p>
            <a:endParaRPr lang="en-GB" dirty="0"/>
          </a:p>
        </p:txBody>
      </p:sp>
    </p:spTree>
    <p:extLst>
      <p:ext uri="{BB962C8B-B14F-4D97-AF65-F5344CB8AC3E}">
        <p14:creationId xmlns:p14="http://schemas.microsoft.com/office/powerpoint/2010/main" val="586120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Ask: How does it feel to be respected?</a:t>
            </a:r>
          </a:p>
          <a:p>
            <a:endParaRPr lang="en-GB" dirty="0"/>
          </a:p>
        </p:txBody>
      </p:sp>
    </p:spTree>
    <p:extLst>
      <p:ext uri="{BB962C8B-B14F-4D97-AF65-F5344CB8AC3E}">
        <p14:creationId xmlns:p14="http://schemas.microsoft.com/office/powerpoint/2010/main" val="5250260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groups of 3, children choose a sports person to focus on. They should write the person’s name in the middle of a star outline, then use the fact file to add information about that person to their star.</a:t>
            </a:r>
          </a:p>
          <a:p>
            <a:endParaRPr lang="en-GB" dirty="0"/>
          </a:p>
        </p:txBody>
      </p:sp>
    </p:spTree>
    <p:extLst>
      <p:ext uri="{BB962C8B-B14F-4D97-AF65-F5344CB8AC3E}">
        <p14:creationId xmlns:p14="http://schemas.microsoft.com/office/powerpoint/2010/main" val="1024339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Shape 11"/>
          <p:cNvSpPr>
            <a:spLocks noGrp="1"/>
          </p:cNvSpPr>
          <p:nvPr>
            <p:ph type="title"/>
          </p:nvPr>
        </p:nvSpPr>
        <p:spPr>
          <a:xfrm>
            <a:off x="1524000" y="1122362"/>
            <a:ext cx="9144000" cy="2387601"/>
          </a:xfrm>
          <a:prstGeom prst="rect">
            <a:avLst/>
          </a:prstGeom>
        </p:spPr>
        <p:txBody>
          <a:bodyPr anchor="b"/>
          <a:lstStyle>
            <a:lvl1pPr algn="ctr">
              <a:defRPr sz="6000"/>
            </a:lvl1pPr>
          </a:lstStyle>
          <a:p>
            <a:r>
              <a:t>Click to edit Master title style</a:t>
            </a:r>
          </a:p>
        </p:txBody>
      </p:sp>
      <p:sp>
        <p:nvSpPr>
          <p:cNvPr id="12" name="Shape 12"/>
          <p:cNvSpPr>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stStyle>
          <a:p>
            <a:r>
              <a:t>Click to edit Master subtitle style</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Shape 101"/>
          <p:cNvSpPr>
            <a:spLocks noGrp="1"/>
          </p:cNvSpPr>
          <p:nvPr>
            <p:ph type="title"/>
          </p:nvPr>
        </p:nvSpPr>
        <p:spPr>
          <a:xfrm>
            <a:off x="8724900" y="365125"/>
            <a:ext cx="2628900" cy="5811838"/>
          </a:xfrm>
          <a:prstGeom prst="rect">
            <a:avLst/>
          </a:prstGeom>
        </p:spPr>
        <p:txBody>
          <a:bodyPr/>
          <a:lstStyle/>
          <a:p>
            <a:r>
              <a:t>Click to edit Master title style</a:t>
            </a:r>
          </a:p>
        </p:txBody>
      </p:sp>
      <p:sp>
        <p:nvSpPr>
          <p:cNvPr id="102" name="Shape 102"/>
          <p:cNvSpPr>
            <a:spLocks noGrp="1"/>
          </p:cNvSpPr>
          <p:nvPr>
            <p:ph type="body" idx="1"/>
          </p:nvPr>
        </p:nvSpPr>
        <p:spPr>
          <a:xfrm>
            <a:off x="838200" y="365125"/>
            <a:ext cx="7734300" cy="5811838"/>
          </a:xfrm>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Shape 20"/>
          <p:cNvSpPr>
            <a:spLocks noGrp="1"/>
          </p:cNvSpPr>
          <p:nvPr>
            <p:ph type="title"/>
          </p:nvPr>
        </p:nvSpPr>
        <p:spPr>
          <a:prstGeom prst="rect">
            <a:avLst/>
          </a:prstGeom>
        </p:spPr>
        <p:txBody>
          <a:bodyPr/>
          <a:lstStyle/>
          <a:p>
            <a:r>
              <a:t>Click to edit Master title style</a:t>
            </a:r>
          </a:p>
        </p:txBody>
      </p:sp>
      <p:sp>
        <p:nvSpPr>
          <p:cNvPr id="21" name="Shape 21"/>
          <p:cNvSpPr>
            <a:spLocks noGrp="1"/>
          </p:cNvSpPr>
          <p:nvPr>
            <p:ph type="body" idx="1"/>
          </p:nvPr>
        </p:nvSpPr>
        <p:spPr>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22" name="Shape 2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Shape 29"/>
          <p:cNvSpPr>
            <a:spLocks noGrp="1"/>
          </p:cNvSpPr>
          <p:nvPr>
            <p:ph type="title"/>
          </p:nvPr>
        </p:nvSpPr>
        <p:spPr>
          <a:xfrm>
            <a:off x="831850" y="1709738"/>
            <a:ext cx="10515600" cy="2852737"/>
          </a:xfrm>
          <a:prstGeom prst="rect">
            <a:avLst/>
          </a:prstGeom>
        </p:spPr>
        <p:txBody>
          <a:bodyPr anchor="b"/>
          <a:lstStyle>
            <a:lvl1pPr>
              <a:defRPr sz="6000"/>
            </a:lvl1pPr>
          </a:lstStyle>
          <a:p>
            <a:r>
              <a:t>Click to edit Master title style</a:t>
            </a:r>
          </a:p>
        </p:txBody>
      </p:sp>
      <p:sp>
        <p:nvSpPr>
          <p:cNvPr id="30" name="Shape 30"/>
          <p:cNvSpPr>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stStyle>
          <a:p>
            <a:r>
              <a:t>Edit Master text styles</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Shape 38"/>
          <p:cNvSpPr>
            <a:spLocks noGrp="1"/>
          </p:cNvSpPr>
          <p:nvPr>
            <p:ph type="title"/>
          </p:nvPr>
        </p:nvSpPr>
        <p:spPr>
          <a:prstGeom prst="rect">
            <a:avLst/>
          </a:prstGeom>
        </p:spPr>
        <p:txBody>
          <a:bodyPr/>
          <a:lstStyle/>
          <a:p>
            <a:r>
              <a:t>Click to edit Master title style</a:t>
            </a:r>
          </a:p>
        </p:txBody>
      </p:sp>
      <p:sp>
        <p:nvSpPr>
          <p:cNvPr id="39" name="Shape 39"/>
          <p:cNvSpPr>
            <a:spLocks noGrp="1"/>
          </p:cNvSpPr>
          <p:nvPr>
            <p:ph type="body" sz="half" idx="1"/>
          </p:nvPr>
        </p:nvSpPr>
        <p:spPr>
          <a:xfrm>
            <a:off x="838200" y="1825625"/>
            <a:ext cx="5181600" cy="4351338"/>
          </a:xfrm>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40" name="Shape 4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Shape 47"/>
          <p:cNvSpPr>
            <a:spLocks noGrp="1"/>
          </p:cNvSpPr>
          <p:nvPr>
            <p:ph type="title"/>
          </p:nvPr>
        </p:nvSpPr>
        <p:spPr>
          <a:xfrm>
            <a:off x="839787" y="365125"/>
            <a:ext cx="10515601" cy="1325563"/>
          </a:xfrm>
          <a:prstGeom prst="rect">
            <a:avLst/>
          </a:prstGeom>
        </p:spPr>
        <p:txBody>
          <a:bodyPr/>
          <a:lstStyle/>
          <a:p>
            <a:r>
              <a:t>Click to edit Master title style</a:t>
            </a:r>
          </a:p>
        </p:txBody>
      </p:sp>
      <p:sp>
        <p:nvSpPr>
          <p:cNvPr id="48" name="Shape 48"/>
          <p:cNvSpPr>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stStyle>
          <a:p>
            <a:r>
              <a:t>Edit Master text styles</a:t>
            </a:r>
          </a:p>
        </p:txBody>
      </p:sp>
      <p:sp>
        <p:nvSpPr>
          <p:cNvPr id="49" name="Shape 49"/>
          <p:cNvSpPr>
            <a:spLocks noGrp="1"/>
          </p:cNvSpPr>
          <p:nvPr>
            <p:ph type="body" sz="quarter" idx="13"/>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Shape 57"/>
          <p:cNvSpPr>
            <a:spLocks noGrp="1"/>
          </p:cNvSpPr>
          <p:nvPr>
            <p:ph type="title"/>
          </p:nvPr>
        </p:nvSpPr>
        <p:spPr>
          <a:prstGeom prst="rect">
            <a:avLst/>
          </a:prstGeom>
        </p:spPr>
        <p:txBody>
          <a:bodyPr/>
          <a:lstStyle/>
          <a:p>
            <a:r>
              <a:t>Click to edit Master title style</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Shape 72"/>
          <p:cNvSpPr>
            <a:spLocks noGrp="1"/>
          </p:cNvSpPr>
          <p:nvPr>
            <p:ph type="title"/>
          </p:nvPr>
        </p:nvSpPr>
        <p:spPr>
          <a:xfrm>
            <a:off x="839787" y="457200"/>
            <a:ext cx="3932239" cy="1600200"/>
          </a:xfrm>
          <a:prstGeom prst="rect">
            <a:avLst/>
          </a:prstGeom>
        </p:spPr>
        <p:txBody>
          <a:bodyPr anchor="b"/>
          <a:lstStyle>
            <a:lvl1pPr>
              <a:defRPr sz="3200"/>
            </a:lvl1pPr>
          </a:lstStyle>
          <a:p>
            <a:r>
              <a:t>Click to edit Master title style</a:t>
            </a:r>
          </a:p>
        </p:txBody>
      </p:sp>
      <p:sp>
        <p:nvSpPr>
          <p:cNvPr id="73" name="Shape 73"/>
          <p:cNvSpPr>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Edit Master text styles</a:t>
            </a:r>
          </a:p>
          <a:p>
            <a:pPr lvl="1"/>
            <a:r>
              <a:t>Second level</a:t>
            </a:r>
          </a:p>
          <a:p>
            <a:pPr lvl="2"/>
            <a:r>
              <a:t>Third level</a:t>
            </a:r>
          </a:p>
          <a:p>
            <a:pPr lvl="3"/>
            <a:r>
              <a:t>Fourth level</a:t>
            </a:r>
          </a:p>
          <a:p>
            <a:pPr lvl="4"/>
            <a:r>
              <a:t>Fifth level</a:t>
            </a:r>
          </a:p>
        </p:txBody>
      </p:sp>
      <p:sp>
        <p:nvSpPr>
          <p:cNvPr id="74" name="Shape 74"/>
          <p:cNvSpPr>
            <a:spLocks noGrp="1"/>
          </p:cNvSpPr>
          <p:nvPr>
            <p:ph type="body" sz="quarter" idx="13"/>
          </p:nvPr>
        </p:nvSpPr>
        <p:spPr>
          <a:xfrm>
            <a:off x="839787" y="2057400"/>
            <a:ext cx="3932239" cy="3811588"/>
          </a:xfrm>
          <a:prstGeom prst="rect">
            <a:avLst/>
          </a:prstGeom>
        </p:spPr>
        <p:txBody>
          <a:bodyPr/>
          <a:lstStyle/>
          <a:p>
            <a:pPr marL="0" indent="0">
              <a:buSzTx/>
              <a:buFontTx/>
              <a:buNone/>
              <a:defRPr sz="1600"/>
            </a:pPr>
            <a:endParaRPr/>
          </a:p>
        </p:txBody>
      </p:sp>
      <p:sp>
        <p:nvSpPr>
          <p:cNvPr id="75" name="Shape 7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Shape 82"/>
          <p:cNvSpPr>
            <a:spLocks noGrp="1"/>
          </p:cNvSpPr>
          <p:nvPr>
            <p:ph type="title"/>
          </p:nvPr>
        </p:nvSpPr>
        <p:spPr>
          <a:xfrm>
            <a:off x="839787" y="457200"/>
            <a:ext cx="3932239" cy="1600200"/>
          </a:xfrm>
          <a:prstGeom prst="rect">
            <a:avLst/>
          </a:prstGeom>
        </p:spPr>
        <p:txBody>
          <a:bodyPr anchor="b"/>
          <a:lstStyle>
            <a:lvl1pPr>
              <a:defRPr sz="3200"/>
            </a:lvl1pPr>
          </a:lstStyle>
          <a:p>
            <a:r>
              <a:t>Click to edit Master title style</a:t>
            </a:r>
          </a:p>
        </p:txBody>
      </p:sp>
      <p:sp>
        <p:nvSpPr>
          <p:cNvPr id="83" name="Shape 83"/>
          <p:cNvSpPr>
            <a:spLocks noGrp="1"/>
          </p:cNvSpPr>
          <p:nvPr>
            <p:ph type="pic" sz="half" idx="13"/>
          </p:nvPr>
        </p:nvSpPr>
        <p:spPr>
          <a:xfrm>
            <a:off x="5183187" y="987425"/>
            <a:ext cx="6172201" cy="4873625"/>
          </a:xfrm>
          <a:prstGeom prst="rect">
            <a:avLst/>
          </a:prstGeom>
        </p:spPr>
        <p:txBody>
          <a:bodyPr lIns="91439" rIns="91439">
            <a:noAutofit/>
          </a:bodyPr>
          <a:lstStyle/>
          <a:p>
            <a:endParaRPr/>
          </a:p>
        </p:txBody>
      </p:sp>
      <p:sp>
        <p:nvSpPr>
          <p:cNvPr id="84" name="Shape 84"/>
          <p:cNvSpPr>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stStyle>
          <a:p>
            <a:r>
              <a:t>Edit Master text styles</a:t>
            </a:r>
          </a:p>
        </p:txBody>
      </p:sp>
      <p:sp>
        <p:nvSpPr>
          <p:cNvPr id="85" name="Shape 8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Shape 92"/>
          <p:cNvSpPr>
            <a:spLocks noGrp="1"/>
          </p:cNvSpPr>
          <p:nvPr>
            <p:ph type="title"/>
          </p:nvPr>
        </p:nvSpPr>
        <p:spPr>
          <a:prstGeom prst="rect">
            <a:avLst/>
          </a:prstGeom>
        </p:spPr>
        <p:txBody>
          <a:bodyPr/>
          <a:lstStyle/>
          <a:p>
            <a:r>
              <a:t>Click to edit Master title style</a:t>
            </a:r>
          </a:p>
        </p:txBody>
      </p:sp>
      <p:sp>
        <p:nvSpPr>
          <p:cNvPr id="93" name="Shape 93"/>
          <p:cNvSpPr>
            <a:spLocks noGrp="1"/>
          </p:cNvSpPr>
          <p:nvPr>
            <p:ph type="body" idx="1"/>
          </p:nvPr>
        </p:nvSpPr>
        <p:spPr>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94" name="Shape 9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F0F0"/>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r>
              <a:t>Click to edit Master title style</a:t>
            </a:r>
          </a:p>
        </p:txBody>
      </p:sp>
      <p:sp>
        <p:nvSpPr>
          <p:cNvPr id="3" name="Shape 3"/>
          <p:cNvSpPr>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Edit Master text styles</a:t>
            </a:r>
          </a:p>
          <a:p>
            <a:pPr lvl="1"/>
            <a:r>
              <a:t>Second level</a:t>
            </a:r>
          </a:p>
          <a:p>
            <a:pPr lvl="2"/>
            <a:r>
              <a:t>Third level</a:t>
            </a:r>
          </a:p>
          <a:p>
            <a:pPr lvl="3"/>
            <a:r>
              <a:t>Fourth level</a:t>
            </a:r>
          </a:p>
          <a:p>
            <a:pPr lvl="4"/>
            <a:r>
              <a:t>Fifth level</a:t>
            </a:r>
          </a:p>
        </p:txBody>
      </p:sp>
      <p:sp>
        <p:nvSpPr>
          <p:cNvPr id="4" name="Shape 4"/>
          <p:cNvSpPr>
            <a:spLocks noGrp="1"/>
          </p:cNvSpPr>
          <p:nvPr>
            <p:ph type="sldNum" sz="quarter" idx="2"/>
          </p:nvPr>
        </p:nvSpPr>
        <p:spPr>
          <a:xfrm>
            <a:off x="11089818" y="6404292"/>
            <a:ext cx="263983" cy="2692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5.pn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6.jpeg"/><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389642" y="34745"/>
            <a:ext cx="11421358" cy="7109639"/>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r>
              <a:rPr lang="en-GB" sz="3600" b="1" dirty="0">
                <a:solidFill>
                  <a:schemeClr val="bg1"/>
                </a:solidFill>
                <a:latin typeface="Arial" panose="020B0604020202020204" pitchFamily="34" charset="0"/>
                <a:cs typeface="Arial" panose="020B0604020202020204" pitchFamily="34" charset="0"/>
              </a:rPr>
              <a:t>PowerPoint template to accompany the Rainbow Laces 2022 lesson pack for:</a:t>
            </a:r>
          </a:p>
          <a:p>
            <a:endParaRPr lang="en-GB" sz="2000" dirty="0">
              <a:solidFill>
                <a:schemeClr val="bg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Year 3 and Year 4– England and Wales</a:t>
            </a:r>
          </a:p>
          <a:p>
            <a:pPr marL="342900" indent="-34290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P4 to P5 - Scotland</a:t>
            </a:r>
          </a:p>
          <a:p>
            <a:endParaRPr lang="en-US" sz="20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40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2000" dirty="0">
              <a:solidFill>
                <a:schemeClr val="bg1"/>
              </a:solidFill>
              <a:latin typeface="Arial" panose="020B0604020202020204" pitchFamily="34" charset="0"/>
              <a:cs typeface="Arial" panose="020B0604020202020204" pitchFamily="34" charset="0"/>
            </a:endParaRPr>
          </a:p>
          <a:p>
            <a:r>
              <a:rPr lang="en-US" sz="1400" b="1" dirty="0">
                <a:solidFill>
                  <a:schemeClr val="bg1"/>
                </a:solidFill>
                <a:latin typeface="Arial" panose="020B0604020202020204" pitchFamily="34" charset="0"/>
                <a:cs typeface="Arial" panose="020B0604020202020204" pitchFamily="34" charset="0"/>
              </a:rPr>
              <a:t>Who are Stonewall?</a:t>
            </a:r>
          </a:p>
          <a:p>
            <a:r>
              <a:rPr lang="en-GB" sz="140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Registered Charity No 1101255 (England and Wales) and SC039681 (Scotland)</a:t>
            </a:r>
            <a:endParaRPr lang="en-US" sz="14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0D96990-BF15-4221-9892-F764BB069B74}"/>
              </a:ext>
            </a:extLst>
          </p:cNvPr>
          <p:cNvSpPr txBox="1"/>
          <p:nvPr/>
        </p:nvSpPr>
        <p:spPr>
          <a:xfrm>
            <a:off x="3929462" y="2588983"/>
            <a:ext cx="7739201" cy="1569660"/>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Make a star for yourself. You could include:</a:t>
            </a:r>
          </a:p>
          <a:p>
            <a:pPr marL="457200" indent="-457200">
              <a:buAutoNum type="arabicPeriod"/>
            </a:pPr>
            <a:r>
              <a:rPr lang="en-US" sz="2400" dirty="0">
                <a:latin typeface="Arial" panose="020B0604020202020204" pitchFamily="34" charset="0"/>
                <a:cs typeface="Arial" panose="020B0604020202020204" pitchFamily="34" charset="0"/>
              </a:rPr>
              <a:t>What your interests are</a:t>
            </a:r>
          </a:p>
          <a:p>
            <a:pPr marL="457200" indent="-457200">
              <a:buAutoNum type="arabicPeriod"/>
            </a:pPr>
            <a:r>
              <a:rPr lang="en-US" sz="2400" dirty="0">
                <a:latin typeface="Arial" panose="020B0604020202020204" pitchFamily="34" charset="0"/>
                <a:cs typeface="Arial" panose="020B0604020202020204" pitchFamily="34" charset="0"/>
              </a:rPr>
              <a:t>What you are good at</a:t>
            </a:r>
          </a:p>
          <a:p>
            <a:pPr marL="457200" indent="-457200">
              <a:buAutoNum type="arabicPeriod"/>
            </a:pPr>
            <a:r>
              <a:rPr lang="en-US" sz="2400" dirty="0">
                <a:latin typeface="Arial" panose="020B0604020202020204" pitchFamily="34" charset="0"/>
                <a:cs typeface="Arial" panose="020B0604020202020204" pitchFamily="34" charset="0"/>
              </a:rPr>
              <a:t>What might make you different to other people</a:t>
            </a:r>
          </a:p>
        </p:txBody>
      </p:sp>
      <p:pic>
        <p:nvPicPr>
          <p:cNvPr id="6" name="Picture 5">
            <a:extLst>
              <a:ext uri="{FF2B5EF4-FFF2-40B4-BE49-F238E27FC236}">
                <a16:creationId xmlns:a16="http://schemas.microsoft.com/office/drawing/2014/main" id="{5DA78259-CFF5-4F87-978F-369E265B69E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8651" y="2146547"/>
            <a:ext cx="3387293" cy="3387293"/>
          </a:xfrm>
          <a:prstGeom prst="rect">
            <a:avLst/>
          </a:prstGeom>
        </p:spPr>
      </p:pic>
      <p:sp>
        <p:nvSpPr>
          <p:cNvPr id="7" name="TextBox 6">
            <a:extLst>
              <a:ext uri="{FF2B5EF4-FFF2-40B4-BE49-F238E27FC236}">
                <a16:creationId xmlns:a16="http://schemas.microsoft.com/office/drawing/2014/main" id="{47092CCC-5CA8-48F5-ABAB-FA228D0F6089}"/>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spTree>
    <p:extLst>
      <p:ext uri="{BB962C8B-B14F-4D97-AF65-F5344CB8AC3E}">
        <p14:creationId xmlns:p14="http://schemas.microsoft.com/office/powerpoint/2010/main" val="3649406357"/>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A5AFA7-A3AF-477C-BA8B-CB28EF42CFFD}"/>
              </a:ext>
            </a:extLst>
          </p:cNvPr>
          <p:cNvSpPr txBox="1"/>
          <p:nvPr/>
        </p:nvSpPr>
        <p:spPr>
          <a:xfrm>
            <a:off x="3929462" y="2588983"/>
            <a:ext cx="4207471" cy="1200329"/>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How are we similar?</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How are we different?</a:t>
            </a:r>
          </a:p>
        </p:txBody>
      </p:sp>
      <p:pic>
        <p:nvPicPr>
          <p:cNvPr id="6" name="Picture 5">
            <a:extLst>
              <a:ext uri="{FF2B5EF4-FFF2-40B4-BE49-F238E27FC236}">
                <a16:creationId xmlns:a16="http://schemas.microsoft.com/office/drawing/2014/main" id="{5848A6B8-3EF4-4B27-946C-4687D6EC66A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8650" y="2146546"/>
            <a:ext cx="3387293" cy="3387293"/>
          </a:xfrm>
          <a:prstGeom prst="rect">
            <a:avLst/>
          </a:prstGeom>
        </p:spPr>
      </p:pic>
      <p:sp>
        <p:nvSpPr>
          <p:cNvPr id="7" name="TextBox 6">
            <a:extLst>
              <a:ext uri="{FF2B5EF4-FFF2-40B4-BE49-F238E27FC236}">
                <a16:creationId xmlns:a16="http://schemas.microsoft.com/office/drawing/2014/main" id="{49D72A88-1043-4659-93EE-FA0ADB849548}"/>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spTree>
    <p:extLst>
      <p:ext uri="{BB962C8B-B14F-4D97-AF65-F5344CB8AC3E}">
        <p14:creationId xmlns:p14="http://schemas.microsoft.com/office/powerpoint/2010/main" val="3383418078"/>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720D463-F7E1-493B-8949-F562CEE7B68B}"/>
              </a:ext>
            </a:extLst>
          </p:cNvPr>
          <p:cNvSpPr txBox="1"/>
          <p:nvPr/>
        </p:nvSpPr>
        <p:spPr>
          <a:xfrm>
            <a:off x="3929462" y="2588983"/>
            <a:ext cx="6592262"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Let’s make sport everyone’s game.</a:t>
            </a:r>
          </a:p>
        </p:txBody>
      </p:sp>
      <p:pic>
        <p:nvPicPr>
          <p:cNvPr id="6" name="Picture 5">
            <a:extLst>
              <a:ext uri="{FF2B5EF4-FFF2-40B4-BE49-F238E27FC236}">
                <a16:creationId xmlns:a16="http://schemas.microsoft.com/office/drawing/2014/main" id="{E9A16DC7-3FBB-40E9-9583-4AE70C6889A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8650" y="2146546"/>
            <a:ext cx="3387293" cy="3387293"/>
          </a:xfrm>
          <a:prstGeom prst="rect">
            <a:avLst/>
          </a:prstGeom>
        </p:spPr>
      </p:pic>
      <p:sp>
        <p:nvSpPr>
          <p:cNvPr id="7" name="TextBox 6">
            <a:extLst>
              <a:ext uri="{FF2B5EF4-FFF2-40B4-BE49-F238E27FC236}">
                <a16:creationId xmlns:a16="http://schemas.microsoft.com/office/drawing/2014/main" id="{EECA8E5F-08F0-4121-A5A0-BAECEBE558C1}"/>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spTree>
    <p:extLst>
      <p:ext uri="{BB962C8B-B14F-4D97-AF65-F5344CB8AC3E}">
        <p14:creationId xmlns:p14="http://schemas.microsoft.com/office/powerpoint/2010/main" val="397146815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D0888DA-CA17-460F-8E8A-B051C10BE8AF}"/>
              </a:ext>
            </a:extLst>
          </p:cNvPr>
          <p:cNvSpPr txBox="1"/>
          <p:nvPr/>
        </p:nvSpPr>
        <p:spPr>
          <a:xfrm>
            <a:off x="157292" y="313415"/>
            <a:ext cx="7335329" cy="1692771"/>
          </a:xfrm>
          <a:prstGeom prst="rect">
            <a:avLst/>
          </a:prstGeom>
          <a:noFill/>
        </p:spPr>
        <p:txBody>
          <a:bodyPr wrap="square" rtlCol="0">
            <a:spAutoFit/>
          </a:bodyPr>
          <a:lstStyle/>
          <a:p>
            <a:r>
              <a:rPr lang="en-US" sz="2600" u="sng" dirty="0">
                <a:latin typeface="Arial" panose="020B0604020202020204" pitchFamily="34" charset="0"/>
                <a:cs typeface="Arial" panose="020B0604020202020204" pitchFamily="34" charset="0"/>
              </a:rPr>
              <a:t>LO: To explain the importance of respecting other people’s differences</a:t>
            </a:r>
          </a:p>
          <a:p>
            <a:r>
              <a:rPr lang="en-US" sz="2600" u="sng" dirty="0">
                <a:latin typeface="Arial" panose="020B0604020202020204" pitchFamily="34" charset="0"/>
                <a:cs typeface="Arial" panose="020B0604020202020204" pitchFamily="34" charset="0"/>
              </a:rPr>
              <a:t>LO: To retrieve and record information from a fact file</a:t>
            </a:r>
          </a:p>
        </p:txBody>
      </p:sp>
      <p:pic>
        <p:nvPicPr>
          <p:cNvPr id="12" name="Picture 11">
            <a:extLst>
              <a:ext uri="{FF2B5EF4-FFF2-40B4-BE49-F238E27FC236}">
                <a16:creationId xmlns:a16="http://schemas.microsoft.com/office/drawing/2014/main" id="{76E5B1F9-C85C-49E5-91BA-5CA40E18622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540928" y="2021356"/>
            <a:ext cx="4062143" cy="4062143"/>
          </a:xfrm>
          <a:prstGeom prst="rect">
            <a:avLst/>
          </a:prstGeom>
        </p:spPr>
      </p:pic>
    </p:spTree>
    <p:extLst>
      <p:ext uri="{BB962C8B-B14F-4D97-AF65-F5344CB8AC3E}">
        <p14:creationId xmlns:p14="http://schemas.microsoft.com/office/powerpoint/2010/main" val="193487386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D332E68-92DA-444A-A9A5-A1B033FAF10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006028" y="3302080"/>
            <a:ext cx="1847489" cy="1447200"/>
          </a:xfrm>
          <a:prstGeom prst="rect">
            <a:avLst/>
          </a:prstGeom>
        </p:spPr>
      </p:pic>
      <p:pic>
        <p:nvPicPr>
          <p:cNvPr id="19" name="Picture 18" descr="A picture containing person, grass, soccer, field&#10;&#10;Description automatically generated">
            <a:extLst>
              <a:ext uri="{FF2B5EF4-FFF2-40B4-BE49-F238E27FC236}">
                <a16:creationId xmlns:a16="http://schemas.microsoft.com/office/drawing/2014/main" id="{E9740E75-F516-41BD-ABE7-CB5FF12C84C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11040" y="3296534"/>
            <a:ext cx="1194988" cy="1447200"/>
          </a:xfrm>
          <a:prstGeom prst="rect">
            <a:avLst/>
          </a:prstGeom>
        </p:spPr>
      </p:pic>
      <p:pic>
        <p:nvPicPr>
          <p:cNvPr id="11" name="Picture 10">
            <a:extLst>
              <a:ext uri="{FF2B5EF4-FFF2-40B4-BE49-F238E27FC236}">
                <a16:creationId xmlns:a16="http://schemas.microsoft.com/office/drawing/2014/main" id="{37EB99A0-8793-4C5B-A7A8-DB810149A40F}"/>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478595" y="3302080"/>
            <a:ext cx="1847489" cy="1447200"/>
          </a:xfrm>
          <a:prstGeom prst="rect">
            <a:avLst/>
          </a:prstGeom>
        </p:spPr>
      </p:pic>
      <p:sp>
        <p:nvSpPr>
          <p:cNvPr id="5" name="TextBox 4">
            <a:extLst>
              <a:ext uri="{FF2B5EF4-FFF2-40B4-BE49-F238E27FC236}">
                <a16:creationId xmlns:a16="http://schemas.microsoft.com/office/drawing/2014/main" id="{C2837A75-7C37-4014-B544-060732E1E13F}"/>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pic>
        <p:nvPicPr>
          <p:cNvPr id="8" name="Picture 7">
            <a:extLst>
              <a:ext uri="{FF2B5EF4-FFF2-40B4-BE49-F238E27FC236}">
                <a16:creationId xmlns:a16="http://schemas.microsoft.com/office/drawing/2014/main" id="{81F5690B-5C0D-4544-BD19-2758F3FCD43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817132" y="1876527"/>
            <a:ext cx="1841129" cy="1447763"/>
          </a:xfrm>
          <a:prstGeom prst="rect">
            <a:avLst/>
          </a:prstGeom>
        </p:spPr>
      </p:pic>
      <p:pic>
        <p:nvPicPr>
          <p:cNvPr id="9" name="Picture 8">
            <a:extLst>
              <a:ext uri="{FF2B5EF4-FFF2-40B4-BE49-F238E27FC236}">
                <a16:creationId xmlns:a16="http://schemas.microsoft.com/office/drawing/2014/main" id="{7EDB7A0E-1427-4A8B-92B5-3C23BF47001E}"/>
              </a:ext>
            </a:extLst>
          </p:cNvPr>
          <p:cNvPicPr>
            <a:picLocks noChangeAspect="1"/>
          </p:cNvPicPr>
          <p:nvPr/>
        </p:nvPicPr>
        <p:blipFill rotWithShape="1">
          <a:blip r:embed="rId7" cstate="print">
            <a:extLst>
              <a:ext uri="{28A0092B-C50C-407E-A947-70E740481C1C}">
                <a14:useLocalDpi xmlns:a14="http://schemas.microsoft.com/office/drawing/2010/main"/>
              </a:ext>
            </a:extLst>
          </a:blip>
          <a:srcRect/>
          <a:stretch/>
        </p:blipFill>
        <p:spPr>
          <a:xfrm>
            <a:off x="5668287" y="3307626"/>
            <a:ext cx="1841127" cy="1450957"/>
          </a:xfrm>
          <a:prstGeom prst="rect">
            <a:avLst/>
          </a:prstGeom>
        </p:spPr>
      </p:pic>
      <p:pic>
        <p:nvPicPr>
          <p:cNvPr id="3" name="Picture 2" descr="A person holding a basketball&#10;&#10;Description automatically generated">
            <a:extLst>
              <a:ext uri="{FF2B5EF4-FFF2-40B4-BE49-F238E27FC236}">
                <a16:creationId xmlns:a16="http://schemas.microsoft.com/office/drawing/2014/main" id="{604B5E78-0446-408E-89BA-E1BD69CAA893}"/>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7486484" y="1882073"/>
            <a:ext cx="1839600" cy="1447200"/>
          </a:xfrm>
          <a:prstGeom prst="rect">
            <a:avLst/>
          </a:prstGeom>
        </p:spPr>
      </p:pic>
      <p:pic>
        <p:nvPicPr>
          <p:cNvPr id="15" name="Picture 14" descr="A person in a yellow shirt riding a bicycle&#10;&#10;Description automatically generated with low confidence">
            <a:extLst>
              <a:ext uri="{FF2B5EF4-FFF2-40B4-BE49-F238E27FC236}">
                <a16:creationId xmlns:a16="http://schemas.microsoft.com/office/drawing/2014/main" id="{890F5E22-C820-437B-A88E-614D91471543}"/>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347141" y="1876527"/>
            <a:ext cx="1162273" cy="1447200"/>
          </a:xfrm>
          <a:prstGeom prst="rect">
            <a:avLst/>
          </a:prstGeom>
        </p:spPr>
      </p:pic>
      <p:pic>
        <p:nvPicPr>
          <p:cNvPr id="17" name="Picture 16" descr="A picture containing person, sport, athletic game, grass&#10;&#10;Description automatically generated">
            <a:extLst>
              <a:ext uri="{FF2B5EF4-FFF2-40B4-BE49-F238E27FC236}">
                <a16:creationId xmlns:a16="http://schemas.microsoft.com/office/drawing/2014/main" id="{DC129F0D-8DEF-48A7-AE16-8477E4995D48}"/>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3844279" y="3307626"/>
            <a:ext cx="1841127" cy="1447200"/>
          </a:xfrm>
          <a:prstGeom prst="rect">
            <a:avLst/>
          </a:prstGeom>
        </p:spPr>
      </p:pic>
      <p:pic>
        <p:nvPicPr>
          <p:cNvPr id="21" name="Picture 20" descr="A picture containing person, grass, outdoor, player&#10;&#10;Description automatically generated">
            <a:extLst>
              <a:ext uri="{FF2B5EF4-FFF2-40B4-BE49-F238E27FC236}">
                <a16:creationId xmlns:a16="http://schemas.microsoft.com/office/drawing/2014/main" id="{F9D8DA5B-1EB7-4B6C-A26F-02906B302C13}"/>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4507541" y="1882073"/>
            <a:ext cx="1839600" cy="1442217"/>
          </a:xfrm>
          <a:prstGeom prst="rect">
            <a:avLst/>
          </a:prstGeom>
        </p:spPr>
      </p:pic>
      <p:pic>
        <p:nvPicPr>
          <p:cNvPr id="23" name="Picture 22" descr="A picture containing clothing&#10;&#10;Description automatically generated">
            <a:extLst>
              <a:ext uri="{FF2B5EF4-FFF2-40B4-BE49-F238E27FC236}">
                <a16:creationId xmlns:a16="http://schemas.microsoft.com/office/drawing/2014/main" id="{D75197AB-C1E3-4EFE-AE60-05AC8D1F8397}"/>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2666412" y="1877090"/>
            <a:ext cx="1841130" cy="1447200"/>
          </a:xfrm>
          <a:prstGeom prst="rect">
            <a:avLst/>
          </a:prstGeom>
        </p:spPr>
      </p:pic>
    </p:spTree>
    <p:extLst>
      <p:ext uri="{BB962C8B-B14F-4D97-AF65-F5344CB8AC3E}">
        <p14:creationId xmlns:p14="http://schemas.microsoft.com/office/powerpoint/2010/main" val="190271830"/>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588516-463B-46D1-847A-9BBB5C04120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756875" y="1960099"/>
            <a:ext cx="1841129" cy="1353877"/>
          </a:xfrm>
          <a:prstGeom prst="rect">
            <a:avLst/>
          </a:prstGeom>
        </p:spPr>
      </p:pic>
      <p:sp>
        <p:nvSpPr>
          <p:cNvPr id="9" name="TextBox 8">
            <a:extLst>
              <a:ext uri="{FF2B5EF4-FFF2-40B4-BE49-F238E27FC236}">
                <a16:creationId xmlns:a16="http://schemas.microsoft.com/office/drawing/2014/main" id="{B788C69D-E4B5-4CE5-82C4-D07A788EB058}"/>
              </a:ext>
            </a:extLst>
          </p:cNvPr>
          <p:cNvSpPr txBox="1"/>
          <p:nvPr/>
        </p:nvSpPr>
        <p:spPr>
          <a:xfrm>
            <a:off x="2620370" y="1846797"/>
            <a:ext cx="3081196"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Beth Mead plays football for England. She is gay.</a:t>
            </a:r>
            <a:endParaRPr lang="en-GB"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64DDB76-2E92-499D-BA3B-2842DD1CDC20}"/>
              </a:ext>
            </a:extLst>
          </p:cNvPr>
          <p:cNvSpPr txBox="1"/>
          <p:nvPr/>
        </p:nvSpPr>
        <p:spPr>
          <a:xfrm>
            <a:off x="7759534" y="1885198"/>
            <a:ext cx="3336096"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Lizzie Williams is a wheelchair racer. She is a wheelchair user and she is a lesbian.</a:t>
            </a:r>
            <a:endParaRPr lang="en-GB"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84972440-63B3-4891-BE8B-087104D78C4C}"/>
              </a:ext>
            </a:extLst>
          </p:cNvPr>
          <p:cNvSpPr txBox="1"/>
          <p:nvPr/>
        </p:nvSpPr>
        <p:spPr>
          <a:xfrm>
            <a:off x="2443462" y="4172648"/>
            <a:ext cx="3081196"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Jake Daniels plays football for Blackpool. He is gay.</a:t>
            </a:r>
            <a:endParaRPr lang="en-GB"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0C7085B8-155F-4F0A-9C98-25493DB6EB73}"/>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pic>
        <p:nvPicPr>
          <p:cNvPr id="14" name="Picture 13" descr="A picture containing person, sport, athletic game, grass&#10;&#10;Description automatically generated">
            <a:extLst>
              <a:ext uri="{FF2B5EF4-FFF2-40B4-BE49-F238E27FC236}">
                <a16:creationId xmlns:a16="http://schemas.microsoft.com/office/drawing/2014/main" id="{BC0BE32E-AD64-43FD-AA00-DC10DC419BAC}"/>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562402" y="1885198"/>
            <a:ext cx="1841127" cy="1447200"/>
          </a:xfrm>
          <a:prstGeom prst="rect">
            <a:avLst/>
          </a:prstGeom>
        </p:spPr>
      </p:pic>
      <p:pic>
        <p:nvPicPr>
          <p:cNvPr id="15" name="Picture 14" descr="A picture containing person, grass, soccer, field&#10;&#10;Description automatically generated">
            <a:extLst>
              <a:ext uri="{FF2B5EF4-FFF2-40B4-BE49-F238E27FC236}">
                <a16:creationId xmlns:a16="http://schemas.microsoft.com/office/drawing/2014/main" id="{226A0E12-727B-49C5-8F5D-67424AD3DD58}"/>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885471" y="4123250"/>
            <a:ext cx="1194988" cy="1447200"/>
          </a:xfrm>
          <a:prstGeom prst="rect">
            <a:avLst/>
          </a:prstGeom>
        </p:spPr>
      </p:pic>
      <p:sp>
        <p:nvSpPr>
          <p:cNvPr id="17" name="TextBox 16">
            <a:extLst>
              <a:ext uri="{FF2B5EF4-FFF2-40B4-BE49-F238E27FC236}">
                <a16:creationId xmlns:a16="http://schemas.microsoft.com/office/drawing/2014/main" id="{8CC1B040-C73E-4171-91AF-F99FF8F193F7}"/>
              </a:ext>
            </a:extLst>
          </p:cNvPr>
          <p:cNvSpPr txBox="1"/>
          <p:nvPr/>
        </p:nvSpPr>
        <p:spPr>
          <a:xfrm>
            <a:off x="7653312" y="4101834"/>
            <a:ext cx="3442317" cy="1200329"/>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Layshia</a:t>
            </a:r>
            <a:r>
              <a:rPr lang="en-US" dirty="0">
                <a:latin typeface="Arial" panose="020B0604020202020204" pitchFamily="34" charset="0"/>
                <a:cs typeface="Arial" panose="020B0604020202020204" pitchFamily="34" charset="0"/>
              </a:rPr>
              <a:t> Clarendon is a basketball player. </a:t>
            </a:r>
            <a:r>
              <a:rPr lang="en-US" dirty="0" err="1">
                <a:latin typeface="Arial" panose="020B0604020202020204" pitchFamily="34" charset="0"/>
                <a:cs typeface="Arial" panose="020B0604020202020204" pitchFamily="34" charset="0"/>
              </a:rPr>
              <a:t>Layshia</a:t>
            </a:r>
            <a:r>
              <a:rPr lang="en-US" dirty="0">
                <a:latin typeface="Arial" panose="020B0604020202020204" pitchFamily="34" charset="0"/>
                <a:cs typeface="Arial" panose="020B0604020202020204" pitchFamily="34" charset="0"/>
              </a:rPr>
              <a:t> is not a man or a woman. </a:t>
            </a:r>
            <a:r>
              <a:rPr lang="en-US" dirty="0" err="1">
                <a:latin typeface="Arial" panose="020B0604020202020204" pitchFamily="34" charset="0"/>
                <a:cs typeface="Arial" panose="020B0604020202020204" pitchFamily="34" charset="0"/>
              </a:rPr>
              <a:t>Layshia</a:t>
            </a:r>
            <a:r>
              <a:rPr lang="en-US" dirty="0">
                <a:latin typeface="Arial" panose="020B0604020202020204" pitchFamily="34" charset="0"/>
                <a:cs typeface="Arial" panose="020B0604020202020204" pitchFamily="34" charset="0"/>
              </a:rPr>
              <a:t> is non-binary.</a:t>
            </a:r>
            <a:endParaRPr lang="en-GB" dirty="0">
              <a:latin typeface="Arial" panose="020B0604020202020204" pitchFamily="34" charset="0"/>
              <a:cs typeface="Arial" panose="020B0604020202020204" pitchFamily="34" charset="0"/>
            </a:endParaRPr>
          </a:p>
        </p:txBody>
      </p:sp>
      <p:pic>
        <p:nvPicPr>
          <p:cNvPr id="19" name="Picture 18" descr="A person holding a basketball&#10;&#10;Description automatically generated">
            <a:extLst>
              <a:ext uri="{FF2B5EF4-FFF2-40B4-BE49-F238E27FC236}">
                <a16:creationId xmlns:a16="http://schemas.microsoft.com/office/drawing/2014/main" id="{3F1C6338-D1F7-4E1C-AA8A-6976EF2137A1}"/>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5758404" y="4095379"/>
            <a:ext cx="1839600" cy="1447200"/>
          </a:xfrm>
          <a:prstGeom prst="rect">
            <a:avLst/>
          </a:prstGeom>
        </p:spPr>
      </p:pic>
    </p:spTree>
    <p:extLst>
      <p:ext uri="{BB962C8B-B14F-4D97-AF65-F5344CB8AC3E}">
        <p14:creationId xmlns:p14="http://schemas.microsoft.com/office/powerpoint/2010/main" val="1326415080"/>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2D704CD-7C07-41F0-BCBE-E0D27BB8631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060360" y="4140488"/>
            <a:ext cx="1841128" cy="1442217"/>
          </a:xfrm>
          <a:prstGeom prst="rect">
            <a:avLst/>
          </a:prstGeom>
        </p:spPr>
      </p:pic>
      <p:pic>
        <p:nvPicPr>
          <p:cNvPr id="6" name="Picture 5">
            <a:extLst>
              <a:ext uri="{FF2B5EF4-FFF2-40B4-BE49-F238E27FC236}">
                <a16:creationId xmlns:a16="http://schemas.microsoft.com/office/drawing/2014/main" id="{B45D1560-8845-4BFA-ACCB-23607AB0738D}"/>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6074136" y="1941414"/>
            <a:ext cx="1841127" cy="1450957"/>
          </a:xfrm>
          <a:prstGeom prst="rect">
            <a:avLst/>
          </a:prstGeom>
        </p:spPr>
      </p:pic>
      <p:pic>
        <p:nvPicPr>
          <p:cNvPr id="7" name="Picture 6">
            <a:extLst>
              <a:ext uri="{FF2B5EF4-FFF2-40B4-BE49-F238E27FC236}">
                <a16:creationId xmlns:a16="http://schemas.microsoft.com/office/drawing/2014/main" id="{ACB7DE88-E3B0-49B7-B6A9-B901E90B0179}"/>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602332" y="4172648"/>
            <a:ext cx="1841129" cy="1447763"/>
          </a:xfrm>
          <a:prstGeom prst="rect">
            <a:avLst/>
          </a:prstGeom>
        </p:spPr>
      </p:pic>
      <p:sp>
        <p:nvSpPr>
          <p:cNvPr id="9" name="TextBox 8">
            <a:extLst>
              <a:ext uri="{FF2B5EF4-FFF2-40B4-BE49-F238E27FC236}">
                <a16:creationId xmlns:a16="http://schemas.microsoft.com/office/drawing/2014/main" id="{83BF1540-6B85-4A8B-9F1D-EB795E9B3AE4}"/>
              </a:ext>
            </a:extLst>
          </p:cNvPr>
          <p:cNvSpPr txBox="1"/>
          <p:nvPr/>
        </p:nvSpPr>
        <p:spPr>
          <a:xfrm>
            <a:off x="2443462" y="1861908"/>
            <a:ext cx="3411428"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Stacey Frances-Bayman has played netball for England. She is married to a woman she met playing netball.</a:t>
            </a:r>
            <a:endParaRPr lang="en-GB"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0D06B0B-6483-4FF7-8568-E55B9D3BAB8E}"/>
              </a:ext>
            </a:extLst>
          </p:cNvPr>
          <p:cNvSpPr txBox="1"/>
          <p:nvPr/>
        </p:nvSpPr>
        <p:spPr>
          <a:xfrm>
            <a:off x="7970572" y="1859002"/>
            <a:ext cx="3800522"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Ryan Russell is an American Football player. He is bi.</a:t>
            </a:r>
            <a:endParaRPr lang="en-GB"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ABB7C881-1001-4851-B215-50011FE44775}"/>
              </a:ext>
            </a:extLst>
          </p:cNvPr>
          <p:cNvSpPr txBox="1"/>
          <p:nvPr/>
        </p:nvSpPr>
        <p:spPr>
          <a:xfrm>
            <a:off x="2443461" y="4172648"/>
            <a:ext cx="3083881"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Pat Manuel is a professional boxer. He is trans.</a:t>
            </a:r>
            <a:endParaRPr lang="en-GB"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9DEB15DA-B159-4540-8B82-EF3A83046479}"/>
              </a:ext>
            </a:extLst>
          </p:cNvPr>
          <p:cNvSpPr txBox="1"/>
          <p:nvPr/>
        </p:nvSpPr>
        <p:spPr>
          <a:xfrm>
            <a:off x="7970571" y="4083149"/>
            <a:ext cx="3425309" cy="923330"/>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Duttee</a:t>
            </a:r>
            <a:r>
              <a:rPr lang="en-US" dirty="0">
                <a:latin typeface="Arial" panose="020B0604020202020204" pitchFamily="34" charset="0"/>
                <a:cs typeface="Arial" panose="020B0604020202020204" pitchFamily="34" charset="0"/>
              </a:rPr>
              <a:t> Chand is a sprinter and competes for India. She is a lesbian.</a:t>
            </a:r>
            <a:endParaRPr lang="en-GB"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8C744A9-6092-4FC6-8456-9329239B71F8}"/>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pic>
        <p:nvPicPr>
          <p:cNvPr id="14" name="Picture 13" descr="A picture containing clothing&#10;&#10;Description automatically generated">
            <a:extLst>
              <a:ext uri="{FF2B5EF4-FFF2-40B4-BE49-F238E27FC236}">
                <a16:creationId xmlns:a16="http://schemas.microsoft.com/office/drawing/2014/main" id="{1CF27951-0076-4000-9300-1E51E62698FF}"/>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602332" y="1943292"/>
            <a:ext cx="1841130" cy="1447200"/>
          </a:xfrm>
          <a:prstGeom prst="rect">
            <a:avLst/>
          </a:prstGeom>
        </p:spPr>
      </p:pic>
    </p:spTree>
    <p:extLst>
      <p:ext uri="{BB962C8B-B14F-4D97-AF65-F5344CB8AC3E}">
        <p14:creationId xmlns:p14="http://schemas.microsoft.com/office/powerpoint/2010/main" val="228203873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3BF1540-6B85-4A8B-9F1D-EB795E9B3AE4}"/>
              </a:ext>
            </a:extLst>
          </p:cNvPr>
          <p:cNvSpPr txBox="1"/>
          <p:nvPr/>
        </p:nvSpPr>
        <p:spPr>
          <a:xfrm>
            <a:off x="2443462" y="1861908"/>
            <a:ext cx="3411428"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Robyn </a:t>
            </a:r>
            <a:r>
              <a:rPr lang="en-US" dirty="0" err="1">
                <a:latin typeface="Arial" panose="020B0604020202020204" pitchFamily="34" charset="0"/>
                <a:cs typeface="Arial" panose="020B0604020202020204" pitchFamily="34" charset="0"/>
              </a:rPr>
              <a:t>Lambird</a:t>
            </a:r>
            <a:r>
              <a:rPr lang="en-US" dirty="0">
                <a:latin typeface="Arial" panose="020B0604020202020204" pitchFamily="34" charset="0"/>
                <a:cs typeface="Arial" panose="020B0604020202020204" pitchFamily="34" charset="0"/>
              </a:rPr>
              <a:t> is a wheelchair racer. Robyn is non-binary and uses ‘they’ and ‘them’ pronouns.</a:t>
            </a:r>
            <a:endParaRPr lang="en-GB"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8C744A9-6092-4FC6-8456-9329239B71F8}"/>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pic>
        <p:nvPicPr>
          <p:cNvPr id="15" name="Picture 14" descr="A person in a yellow shirt riding a bicycle&#10;&#10;Description automatically generated with low confidence">
            <a:extLst>
              <a:ext uri="{FF2B5EF4-FFF2-40B4-BE49-F238E27FC236}">
                <a16:creationId xmlns:a16="http://schemas.microsoft.com/office/drawing/2014/main" id="{DA84E6B7-DE9A-4B4F-900C-A44C69E8C15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41761" y="1941414"/>
            <a:ext cx="1162273" cy="1447200"/>
          </a:xfrm>
          <a:prstGeom prst="rect">
            <a:avLst/>
          </a:prstGeom>
        </p:spPr>
      </p:pic>
      <p:sp>
        <p:nvSpPr>
          <p:cNvPr id="18" name="TextBox 17">
            <a:extLst>
              <a:ext uri="{FF2B5EF4-FFF2-40B4-BE49-F238E27FC236}">
                <a16:creationId xmlns:a16="http://schemas.microsoft.com/office/drawing/2014/main" id="{8DA00F81-BCE8-49CC-AEF3-AF26B67EB1EC}"/>
              </a:ext>
            </a:extLst>
          </p:cNvPr>
          <p:cNvSpPr txBox="1"/>
          <p:nvPr/>
        </p:nvSpPr>
        <p:spPr>
          <a:xfrm>
            <a:off x="7906582" y="1863009"/>
            <a:ext cx="3442317"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Ruby Tui plays rugby for New Zealand. She is LGBTQ+.</a:t>
            </a:r>
            <a:endParaRPr lang="en-GB" dirty="0">
              <a:latin typeface="Arial" panose="020B0604020202020204" pitchFamily="34" charset="0"/>
              <a:cs typeface="Arial" panose="020B0604020202020204" pitchFamily="34" charset="0"/>
            </a:endParaRPr>
          </a:p>
        </p:txBody>
      </p:sp>
      <p:pic>
        <p:nvPicPr>
          <p:cNvPr id="19" name="Picture 18" descr="A picture containing person, grass, outdoor, player&#10;&#10;Description automatically generated">
            <a:extLst>
              <a:ext uri="{FF2B5EF4-FFF2-40B4-BE49-F238E27FC236}">
                <a16:creationId xmlns:a16="http://schemas.microsoft.com/office/drawing/2014/main" id="{04FB6651-E0A5-4F8F-818A-94873E33B6FC}"/>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011674" y="1859045"/>
            <a:ext cx="1839600" cy="1442217"/>
          </a:xfrm>
          <a:prstGeom prst="rect">
            <a:avLst/>
          </a:prstGeom>
        </p:spPr>
      </p:pic>
    </p:spTree>
    <p:extLst>
      <p:ext uri="{BB962C8B-B14F-4D97-AF65-F5344CB8AC3E}">
        <p14:creationId xmlns:p14="http://schemas.microsoft.com/office/powerpoint/2010/main" val="161178359"/>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F85A9F-6D4D-4510-B4D9-26F009D21D2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521245" y="3495330"/>
            <a:ext cx="1841129" cy="1447763"/>
          </a:xfrm>
          <a:prstGeom prst="rect">
            <a:avLst/>
          </a:prstGeom>
        </p:spPr>
      </p:pic>
      <p:sp>
        <p:nvSpPr>
          <p:cNvPr id="7" name="TextBox 6">
            <a:extLst>
              <a:ext uri="{FF2B5EF4-FFF2-40B4-BE49-F238E27FC236}">
                <a16:creationId xmlns:a16="http://schemas.microsoft.com/office/drawing/2014/main" id="{33D86A7B-455B-4713-AD2C-E74A05E50B7B}"/>
              </a:ext>
            </a:extLst>
          </p:cNvPr>
          <p:cNvSpPr txBox="1"/>
          <p:nvPr/>
        </p:nvSpPr>
        <p:spPr>
          <a:xfrm>
            <a:off x="4362374" y="2588983"/>
            <a:ext cx="7387697"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How might it feel to be discriminated against because of being lesbian, gay, bi or trans?</a:t>
            </a:r>
            <a:endParaRPr lang="en-GB" sz="24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BF6FB2A3-5C78-4382-A24D-ADB9E7E7B9C5}"/>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pic>
        <p:nvPicPr>
          <p:cNvPr id="10" name="Picture 9" descr="A picture containing person, grass, soccer, field&#10;&#10;Description automatically generated">
            <a:extLst>
              <a:ext uri="{FF2B5EF4-FFF2-40B4-BE49-F238E27FC236}">
                <a16:creationId xmlns:a16="http://schemas.microsoft.com/office/drawing/2014/main" id="{8E63CB15-78E3-4F6F-BEFA-2291DD9267BB}"/>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825117" y="1716575"/>
            <a:ext cx="1194988" cy="1447200"/>
          </a:xfrm>
          <a:prstGeom prst="rect">
            <a:avLst/>
          </a:prstGeom>
        </p:spPr>
      </p:pic>
      <p:pic>
        <p:nvPicPr>
          <p:cNvPr id="11" name="Picture 10" descr="A picture containing clothing&#10;&#10;Description automatically generated">
            <a:extLst>
              <a:ext uri="{FF2B5EF4-FFF2-40B4-BE49-F238E27FC236}">
                <a16:creationId xmlns:a16="http://schemas.microsoft.com/office/drawing/2014/main" id="{A750DE82-A853-4550-A9EF-E0A924595CCE}"/>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422506" y="3495893"/>
            <a:ext cx="1841130" cy="1447200"/>
          </a:xfrm>
          <a:prstGeom prst="rect">
            <a:avLst/>
          </a:prstGeom>
        </p:spPr>
      </p:pic>
    </p:spTree>
    <p:extLst>
      <p:ext uri="{BB962C8B-B14F-4D97-AF65-F5344CB8AC3E}">
        <p14:creationId xmlns:p14="http://schemas.microsoft.com/office/powerpoint/2010/main" val="11336075"/>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DBB5F77-D501-4531-A7E9-25F1DF45D1B5}"/>
              </a:ext>
            </a:extLst>
          </p:cNvPr>
          <p:cNvSpPr txBox="1"/>
          <p:nvPr/>
        </p:nvSpPr>
        <p:spPr>
          <a:xfrm>
            <a:off x="4572000" y="2327542"/>
            <a:ext cx="6455391"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How does it feel to be respected?</a:t>
            </a:r>
            <a:endParaRPr lang="en-GB" sz="24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342420E8-773B-4544-92AE-B57040F8139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74155" y="2327542"/>
            <a:ext cx="1841129" cy="1353877"/>
          </a:xfrm>
          <a:prstGeom prst="rect">
            <a:avLst/>
          </a:prstGeom>
        </p:spPr>
      </p:pic>
      <p:pic>
        <p:nvPicPr>
          <p:cNvPr id="7" name="Picture 6">
            <a:extLst>
              <a:ext uri="{FF2B5EF4-FFF2-40B4-BE49-F238E27FC236}">
                <a16:creationId xmlns:a16="http://schemas.microsoft.com/office/drawing/2014/main" id="{A99A1B7E-6FB0-4BCD-88F0-20B5A78D728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74155" y="3807219"/>
            <a:ext cx="1842779" cy="1443511"/>
          </a:xfrm>
          <a:prstGeom prst="rect">
            <a:avLst/>
          </a:prstGeom>
        </p:spPr>
      </p:pic>
      <p:pic>
        <p:nvPicPr>
          <p:cNvPr id="8" name="Picture 7">
            <a:extLst>
              <a:ext uri="{FF2B5EF4-FFF2-40B4-BE49-F238E27FC236}">
                <a16:creationId xmlns:a16="http://schemas.microsoft.com/office/drawing/2014/main" id="{81D5247D-0C18-40BF-9E14-19B915DC1175}"/>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2521247" y="3807219"/>
            <a:ext cx="1841127" cy="1450957"/>
          </a:xfrm>
          <a:prstGeom prst="rect">
            <a:avLst/>
          </a:prstGeom>
        </p:spPr>
      </p:pic>
      <p:sp>
        <p:nvSpPr>
          <p:cNvPr id="10" name="TextBox 9">
            <a:extLst>
              <a:ext uri="{FF2B5EF4-FFF2-40B4-BE49-F238E27FC236}">
                <a16:creationId xmlns:a16="http://schemas.microsoft.com/office/drawing/2014/main" id="{16B7DCDA-B637-4D2D-AFDE-E979CF933578}"/>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pic>
        <p:nvPicPr>
          <p:cNvPr id="11" name="Picture 10" descr="A person holding a basketball&#10;&#10;Description automatically generated">
            <a:extLst>
              <a:ext uri="{FF2B5EF4-FFF2-40B4-BE49-F238E27FC236}">
                <a16:creationId xmlns:a16="http://schemas.microsoft.com/office/drawing/2014/main" id="{C267189A-1A6E-4776-940E-E77FB7FE33EC}"/>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2522774" y="2321433"/>
            <a:ext cx="1839600" cy="1359986"/>
          </a:xfrm>
          <a:prstGeom prst="rect">
            <a:avLst/>
          </a:prstGeom>
        </p:spPr>
      </p:pic>
    </p:spTree>
    <p:extLst>
      <p:ext uri="{BB962C8B-B14F-4D97-AF65-F5344CB8AC3E}">
        <p14:creationId xmlns:p14="http://schemas.microsoft.com/office/powerpoint/2010/main" val="1750242923"/>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A2F5329-003D-4F94-8B1E-FD82429EC0C0}"/>
              </a:ext>
            </a:extLst>
          </p:cNvPr>
          <p:cNvSpPr txBox="1"/>
          <p:nvPr/>
        </p:nvSpPr>
        <p:spPr>
          <a:xfrm>
            <a:off x="4064595" y="2588983"/>
            <a:ext cx="7788754" cy="1569660"/>
          </a:xfrm>
          <a:prstGeom prst="rect">
            <a:avLst/>
          </a:prstGeom>
          <a:noFill/>
        </p:spPr>
        <p:txBody>
          <a:bodyPr wrap="square" rtlCol="0">
            <a:spAutoFit/>
          </a:bodyPr>
          <a:lstStyle/>
          <a:p>
            <a:pPr marL="457200" indent="-457200">
              <a:buAutoNum type="arabicPeriod"/>
            </a:pPr>
            <a:r>
              <a:rPr lang="en-US" sz="2400" dirty="0">
                <a:latin typeface="Arial" panose="020B0604020202020204" pitchFamily="34" charset="0"/>
                <a:cs typeface="Arial" panose="020B0604020202020204" pitchFamily="34" charset="0"/>
              </a:rPr>
              <a:t>Choose a sports person to focus on.</a:t>
            </a:r>
          </a:p>
          <a:p>
            <a:pPr marL="457200" indent="-457200">
              <a:buAutoNum type="arabicPeriod"/>
            </a:pPr>
            <a:r>
              <a:rPr lang="en-US" sz="2400" dirty="0">
                <a:latin typeface="Arial" panose="020B0604020202020204" pitchFamily="34" charset="0"/>
                <a:cs typeface="Arial" panose="020B0604020202020204" pitchFamily="34" charset="0"/>
              </a:rPr>
              <a:t>Research the sports person using the fact file.</a:t>
            </a:r>
          </a:p>
          <a:p>
            <a:pPr marL="457200" indent="-457200">
              <a:buAutoNum type="arabicPeriod"/>
            </a:pPr>
            <a:r>
              <a:rPr lang="en-US" sz="2400" dirty="0">
                <a:latin typeface="Arial" panose="020B0604020202020204" pitchFamily="34" charset="0"/>
                <a:cs typeface="Arial" panose="020B0604020202020204" pitchFamily="34" charset="0"/>
              </a:rPr>
              <a:t>Make a star for your sports person with facts about them inside the shape.</a:t>
            </a:r>
            <a:endParaRPr lang="en-GB" sz="24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743107C2-9EA9-4912-B772-BA117379D08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8651" y="2146547"/>
            <a:ext cx="3387293" cy="3387293"/>
          </a:xfrm>
          <a:prstGeom prst="rect">
            <a:avLst/>
          </a:prstGeom>
        </p:spPr>
      </p:pic>
      <p:sp>
        <p:nvSpPr>
          <p:cNvPr id="7" name="TextBox 6">
            <a:extLst>
              <a:ext uri="{FF2B5EF4-FFF2-40B4-BE49-F238E27FC236}">
                <a16:creationId xmlns:a16="http://schemas.microsoft.com/office/drawing/2014/main" id="{27F12A63-B64E-408F-9ECE-E68AB609B15C}"/>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spTree>
    <p:extLst>
      <p:ext uri="{BB962C8B-B14F-4D97-AF65-F5344CB8AC3E}">
        <p14:creationId xmlns:p14="http://schemas.microsoft.com/office/powerpoint/2010/main" val="3453651905"/>
      </p:ext>
    </p:extLst>
  </p:cSld>
  <p:clrMapOvr>
    <a:masterClrMapping/>
  </p:clrMapOvr>
  <p:transition spd="slow"/>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1346</Words>
  <Application>Microsoft Office PowerPoint</Application>
  <PresentationFormat>Widescreen</PresentationFormat>
  <Paragraphs>85</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2022-10-05T08:49:06Z</dcterms:modified>
</cp:coreProperties>
</file>