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3"/>
  </p:notesMasterIdLst>
  <p:sldIdLst>
    <p:sldId id="294" r:id="rId2"/>
    <p:sldId id="260" r:id="rId3"/>
    <p:sldId id="267" r:id="rId4"/>
    <p:sldId id="268" r:id="rId5"/>
    <p:sldId id="269" r:id="rId6"/>
    <p:sldId id="272" r:id="rId7"/>
    <p:sldId id="276" r:id="rId8"/>
    <p:sldId id="277" r:id="rId9"/>
    <p:sldId id="278" r:id="rId10"/>
    <p:sldId id="273" r:id="rId11"/>
    <p:sldId id="279" r:id="rId12"/>
    <p:sldId id="295" r:id="rId13"/>
    <p:sldId id="296" r:id="rId14"/>
    <p:sldId id="280" r:id="rId15"/>
    <p:sldId id="281" r:id="rId16"/>
    <p:sldId id="282" r:id="rId17"/>
    <p:sldId id="283" r:id="rId18"/>
    <p:sldId id="274" r:id="rId19"/>
    <p:sldId id="284" r:id="rId20"/>
    <p:sldId id="285" r:id="rId21"/>
    <p:sldId id="286" r:id="rId22"/>
    <p:sldId id="297" r:id="rId23"/>
    <p:sldId id="288" r:id="rId24"/>
    <p:sldId id="289" r:id="rId25"/>
    <p:sldId id="298" r:id="rId26"/>
    <p:sldId id="293" r:id="rId27"/>
    <p:sldId id="290" r:id="rId28"/>
    <p:sldId id="291" r:id="rId29"/>
    <p:sldId id="299" r:id="rId30"/>
    <p:sldId id="292" r:id="rId31"/>
    <p:sldId id="275" r:id="rId3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175"/>
    <a:srgbClr val="FCB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794828-D580-4BE8-A0A2-DB794500EF7F}" v="45" dt="2022-10-05T08:47:57.29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9"/>
    <p:restoredTop sz="94703"/>
  </p:normalViewPr>
  <p:slideViewPr>
    <p:cSldViewPr snapToGrid="0" snapToObjects="1">
      <p:cViewPr varScale="1">
        <p:scale>
          <a:sx n="60" d="100"/>
          <a:sy n="60" d="100"/>
        </p:scale>
        <p:origin x="91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381000" y="685800"/>
            <a:ext cx="6096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and resources to accompany this PowerPoint.</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69456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426499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060078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920155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711977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622378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652227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3652717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067975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824144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GB" sz="1200" kern="1200" dirty="0">
                <a:solidFill>
                  <a:schemeClr val="tx1"/>
                </a:solidFill>
                <a:effectLst/>
                <a:latin typeface="+mn-lt"/>
                <a:ea typeface="+mn-ea"/>
                <a:cs typeface="+mn-cs"/>
              </a:rPr>
              <a:t>Show students different sportspeople on the board (Pat Manuel - boxer, Stacey Frances-Bayman – Netball Player, Ruby Tui– rugby player, Robyn </a:t>
            </a:r>
            <a:r>
              <a:rPr lang="en-GB" sz="1200" kern="1200" dirty="0" err="1">
                <a:solidFill>
                  <a:schemeClr val="tx1"/>
                </a:solidFill>
                <a:effectLst/>
                <a:latin typeface="+mn-lt"/>
                <a:ea typeface="+mn-ea"/>
                <a:cs typeface="+mn-cs"/>
              </a:rPr>
              <a:t>Lambird</a:t>
            </a:r>
            <a:r>
              <a:rPr lang="en-GB" sz="1200" kern="1200" dirty="0">
                <a:solidFill>
                  <a:schemeClr val="tx1"/>
                </a:solidFill>
                <a:effectLst/>
                <a:latin typeface="+mn-lt"/>
                <a:ea typeface="+mn-ea"/>
                <a:cs typeface="+mn-cs"/>
              </a:rPr>
              <a:t> – wheelchair racer, , </a:t>
            </a:r>
            <a:r>
              <a:rPr lang="en-GB" sz="1200" kern="1200" dirty="0" err="1">
                <a:solidFill>
                  <a:schemeClr val="tx1"/>
                </a:solidFill>
                <a:effectLst/>
                <a:latin typeface="+mn-lt"/>
                <a:ea typeface="+mn-ea"/>
                <a:cs typeface="+mn-cs"/>
              </a:rPr>
              <a:t>Layshia</a:t>
            </a:r>
            <a:r>
              <a:rPr lang="en-GB" sz="1200" kern="1200" dirty="0">
                <a:solidFill>
                  <a:schemeClr val="tx1"/>
                </a:solidFill>
                <a:effectLst/>
                <a:latin typeface="+mn-lt"/>
                <a:ea typeface="+mn-ea"/>
                <a:cs typeface="+mn-cs"/>
              </a:rPr>
              <a:t> Clarendon – basketball player, Jake Daniels – football player, , Lizzie Williams – wheelchair racer, Beth Mead- football player, Ryan Russell – American Football player, </a:t>
            </a:r>
            <a:r>
              <a:rPr lang="en-GB" sz="1200" kern="1200" dirty="0" err="1">
                <a:solidFill>
                  <a:schemeClr val="tx1"/>
                </a:solidFill>
                <a:effectLst/>
                <a:latin typeface="+mn-lt"/>
                <a:ea typeface="+mn-ea"/>
                <a:cs typeface="+mn-cs"/>
              </a:rPr>
              <a:t>Duttee</a:t>
            </a:r>
            <a:r>
              <a:rPr lang="en-GB" sz="1200" kern="1200" dirty="0">
                <a:solidFill>
                  <a:schemeClr val="tx1"/>
                </a:solidFill>
                <a:effectLst/>
                <a:latin typeface="+mn-lt"/>
                <a:ea typeface="+mn-ea"/>
                <a:cs typeface="+mn-cs"/>
              </a:rPr>
              <a:t> Chand – sprinter)</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Ask: What do these people do for a job?</a:t>
            </a:r>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Tell the students that these sports people have something else in common. All of these people are LGBTQ+.</a:t>
            </a:r>
          </a:p>
          <a:p>
            <a:endParaRPr dirty="0"/>
          </a:p>
        </p:txBody>
      </p:sp>
    </p:spTree>
    <p:extLst>
      <p:ext uri="{BB962C8B-B14F-4D97-AF65-F5344CB8AC3E}">
        <p14:creationId xmlns:p14="http://schemas.microsoft.com/office/powerpoint/2010/main" val="493857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GB" sz="1200" kern="1200" dirty="0">
                <a:solidFill>
                  <a:schemeClr val="tx1"/>
                </a:solidFill>
                <a:effectLst/>
                <a:latin typeface="+mn-lt"/>
                <a:ea typeface="+mn-ea"/>
                <a:cs typeface="+mn-cs"/>
              </a:rPr>
              <a:t>Look through the additional information about each person. Use the PowerPoint to help students’ understanding of the words lesbian, gay, bi and trans.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each person, students should:</a:t>
            </a:r>
          </a:p>
          <a:p>
            <a:pPr lvl="0"/>
            <a:r>
              <a:rPr lang="en-GB" sz="1200" kern="1200" dirty="0">
                <a:solidFill>
                  <a:schemeClr val="tx1"/>
                </a:solidFill>
                <a:effectLst/>
                <a:latin typeface="+mn-lt"/>
                <a:ea typeface="+mn-ea"/>
                <a:cs typeface="+mn-cs"/>
              </a:rPr>
              <a:t>Match or identify the symbol for lesbian, gay, bi or trans</a:t>
            </a:r>
          </a:p>
          <a:p>
            <a:pPr lvl="0"/>
            <a:r>
              <a:rPr lang="en-GB" sz="1200" kern="1200" dirty="0">
                <a:solidFill>
                  <a:schemeClr val="tx1"/>
                </a:solidFill>
                <a:effectLst/>
                <a:latin typeface="+mn-lt"/>
                <a:ea typeface="+mn-ea"/>
                <a:cs typeface="+mn-cs"/>
              </a:rPr>
              <a:t>OR Sign or say the word lesbian, gay, bi or trans</a:t>
            </a:r>
          </a:p>
          <a:p>
            <a:r>
              <a:rPr lang="en-GB" sz="1200" kern="1200" dirty="0">
                <a:solidFill>
                  <a:schemeClr val="tx1"/>
                </a:solidFill>
                <a:effectLst/>
                <a:latin typeface="+mn-lt"/>
                <a:ea typeface="+mn-ea"/>
                <a:cs typeface="+mn-cs"/>
              </a:rPr>
              <a:t>OR Write lesbian, gay, bi or trans </a:t>
            </a:r>
          </a:p>
          <a:p>
            <a:endParaRPr dirty="0"/>
          </a:p>
        </p:txBody>
      </p:sp>
    </p:spTree>
    <p:extLst>
      <p:ext uri="{BB962C8B-B14F-4D97-AF65-F5344CB8AC3E}">
        <p14:creationId xmlns:p14="http://schemas.microsoft.com/office/powerpoint/2010/main" val="1375044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GB" sz="1200" kern="1200" dirty="0">
                <a:solidFill>
                  <a:schemeClr val="tx1"/>
                </a:solidFill>
                <a:effectLst/>
                <a:latin typeface="+mn-lt"/>
                <a:ea typeface="+mn-ea"/>
                <a:cs typeface="+mn-cs"/>
              </a:rPr>
              <a:t>Look through the additional information about each person. Use the PowerPoint to help students’ understanding of the words lesbian, gay, bi and trans.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each person, students should:</a:t>
            </a:r>
          </a:p>
          <a:p>
            <a:pPr lvl="0"/>
            <a:r>
              <a:rPr lang="en-GB" sz="1200" kern="1200" dirty="0">
                <a:solidFill>
                  <a:schemeClr val="tx1"/>
                </a:solidFill>
                <a:effectLst/>
                <a:latin typeface="+mn-lt"/>
                <a:ea typeface="+mn-ea"/>
                <a:cs typeface="+mn-cs"/>
              </a:rPr>
              <a:t>Match or identify the symbol for lesbian, gay, bi or trans</a:t>
            </a:r>
          </a:p>
          <a:p>
            <a:pPr lvl="0"/>
            <a:r>
              <a:rPr lang="en-GB" sz="1200" kern="1200" dirty="0">
                <a:solidFill>
                  <a:schemeClr val="tx1"/>
                </a:solidFill>
                <a:effectLst/>
                <a:latin typeface="+mn-lt"/>
                <a:ea typeface="+mn-ea"/>
                <a:cs typeface="+mn-cs"/>
              </a:rPr>
              <a:t>OR Sign or say the word lesbian, gay, bi or trans</a:t>
            </a:r>
          </a:p>
          <a:p>
            <a:r>
              <a:rPr lang="en-GB" sz="1200" kern="1200" dirty="0">
                <a:solidFill>
                  <a:schemeClr val="tx1"/>
                </a:solidFill>
                <a:effectLst/>
                <a:latin typeface="+mn-lt"/>
                <a:ea typeface="+mn-ea"/>
                <a:cs typeface="+mn-cs"/>
              </a:rPr>
              <a:t>OR Write lesbian, gay, bi or trans </a:t>
            </a:r>
          </a:p>
          <a:p>
            <a:endParaRPr dirty="0"/>
          </a:p>
        </p:txBody>
      </p:sp>
    </p:spTree>
    <p:extLst>
      <p:ext uri="{BB962C8B-B14F-4D97-AF65-F5344CB8AC3E}">
        <p14:creationId xmlns:p14="http://schemas.microsoft.com/office/powerpoint/2010/main" val="888727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GB" sz="1200" kern="1200" dirty="0">
                <a:solidFill>
                  <a:schemeClr val="tx1"/>
                </a:solidFill>
                <a:effectLst/>
                <a:latin typeface="+mn-lt"/>
                <a:ea typeface="+mn-ea"/>
                <a:cs typeface="+mn-cs"/>
              </a:rPr>
              <a:t>Look through the additional information about each person. Use the PowerPoint to help students’ understanding of the words lesbian, gay, bi and trans.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each person, students should:</a:t>
            </a:r>
          </a:p>
          <a:p>
            <a:pPr lvl="0"/>
            <a:r>
              <a:rPr lang="en-GB" sz="1200" kern="1200" dirty="0">
                <a:solidFill>
                  <a:schemeClr val="tx1"/>
                </a:solidFill>
                <a:effectLst/>
                <a:latin typeface="+mn-lt"/>
                <a:ea typeface="+mn-ea"/>
                <a:cs typeface="+mn-cs"/>
              </a:rPr>
              <a:t>Match or identify the symbol for lesbian, gay, bi or trans</a:t>
            </a:r>
          </a:p>
          <a:p>
            <a:pPr lvl="0"/>
            <a:r>
              <a:rPr lang="en-GB" sz="1200" kern="1200" dirty="0">
                <a:solidFill>
                  <a:schemeClr val="tx1"/>
                </a:solidFill>
                <a:effectLst/>
                <a:latin typeface="+mn-lt"/>
                <a:ea typeface="+mn-ea"/>
                <a:cs typeface="+mn-cs"/>
              </a:rPr>
              <a:t>OR Sign or say the word lesbian, gay, bi or trans</a:t>
            </a:r>
          </a:p>
          <a:p>
            <a:r>
              <a:rPr lang="en-GB" sz="1200" kern="1200" dirty="0">
                <a:solidFill>
                  <a:schemeClr val="tx1"/>
                </a:solidFill>
                <a:effectLst/>
                <a:latin typeface="+mn-lt"/>
                <a:ea typeface="+mn-ea"/>
                <a:cs typeface="+mn-cs"/>
              </a:rPr>
              <a:t>OR Write lesbian, gay, bi or trans </a:t>
            </a:r>
          </a:p>
          <a:p>
            <a:endParaRPr dirty="0"/>
          </a:p>
        </p:txBody>
      </p:sp>
    </p:spTree>
    <p:extLst>
      <p:ext uri="{BB962C8B-B14F-4D97-AF65-F5344CB8AC3E}">
        <p14:creationId xmlns:p14="http://schemas.microsoft.com/office/powerpoint/2010/main" val="4002494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GB" sz="1200" kern="1200" dirty="0">
                <a:solidFill>
                  <a:schemeClr val="tx1"/>
                </a:solidFill>
                <a:effectLst/>
                <a:latin typeface="+mn-lt"/>
                <a:ea typeface="+mn-ea"/>
                <a:cs typeface="+mn-cs"/>
              </a:rPr>
              <a:t>Look through the additional information about each person. Use the PowerPoint to help students’ understanding of the words lesbian, gay, bi and trans.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each person, students should:</a:t>
            </a:r>
          </a:p>
          <a:p>
            <a:pPr lvl="0"/>
            <a:r>
              <a:rPr lang="en-GB" sz="1200" kern="1200" dirty="0">
                <a:solidFill>
                  <a:schemeClr val="tx1"/>
                </a:solidFill>
                <a:effectLst/>
                <a:latin typeface="+mn-lt"/>
                <a:ea typeface="+mn-ea"/>
                <a:cs typeface="+mn-cs"/>
              </a:rPr>
              <a:t>Match or identify the symbol for lesbian, gay, bi or trans</a:t>
            </a:r>
          </a:p>
          <a:p>
            <a:pPr lvl="0"/>
            <a:r>
              <a:rPr lang="en-GB" sz="1200" kern="1200" dirty="0">
                <a:solidFill>
                  <a:schemeClr val="tx1"/>
                </a:solidFill>
                <a:effectLst/>
                <a:latin typeface="+mn-lt"/>
                <a:ea typeface="+mn-ea"/>
                <a:cs typeface="+mn-cs"/>
              </a:rPr>
              <a:t>OR Sign or say the word lesbian, gay, bi or trans</a:t>
            </a:r>
          </a:p>
          <a:p>
            <a:r>
              <a:rPr lang="en-GB" sz="1200" kern="1200" dirty="0">
                <a:solidFill>
                  <a:schemeClr val="tx1"/>
                </a:solidFill>
                <a:effectLst/>
                <a:latin typeface="+mn-lt"/>
                <a:ea typeface="+mn-ea"/>
                <a:cs typeface="+mn-cs"/>
              </a:rPr>
              <a:t>OR Write lesbian, gay, bi or trans </a:t>
            </a:r>
          </a:p>
          <a:p>
            <a:endParaRPr dirty="0"/>
          </a:p>
        </p:txBody>
      </p:sp>
    </p:spTree>
    <p:extLst>
      <p:ext uri="{BB962C8B-B14F-4D97-AF65-F5344CB8AC3E}">
        <p14:creationId xmlns:p14="http://schemas.microsoft.com/office/powerpoint/2010/main" val="2068721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GB" sz="1200" kern="1200" dirty="0">
                <a:solidFill>
                  <a:schemeClr val="tx1"/>
                </a:solidFill>
                <a:effectLst/>
                <a:latin typeface="+mn-lt"/>
                <a:ea typeface="+mn-ea"/>
                <a:cs typeface="+mn-cs"/>
              </a:rPr>
              <a:t>Look through the additional information about each person. Use the PowerPoint to help students’ understanding of the words lesbian, gay, bi and trans.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each person, students should:</a:t>
            </a:r>
          </a:p>
          <a:p>
            <a:pPr lvl="0"/>
            <a:r>
              <a:rPr lang="en-GB" sz="1200" kern="1200" dirty="0">
                <a:solidFill>
                  <a:schemeClr val="tx1"/>
                </a:solidFill>
                <a:effectLst/>
                <a:latin typeface="+mn-lt"/>
                <a:ea typeface="+mn-ea"/>
                <a:cs typeface="+mn-cs"/>
              </a:rPr>
              <a:t>Match or identify the symbol for lesbian, gay, bi or trans</a:t>
            </a:r>
          </a:p>
          <a:p>
            <a:pPr lvl="0"/>
            <a:r>
              <a:rPr lang="en-GB" sz="1200" kern="1200" dirty="0">
                <a:solidFill>
                  <a:schemeClr val="tx1"/>
                </a:solidFill>
                <a:effectLst/>
                <a:latin typeface="+mn-lt"/>
                <a:ea typeface="+mn-ea"/>
                <a:cs typeface="+mn-cs"/>
              </a:rPr>
              <a:t>OR Sign or say the word lesbian, gay, bi or trans</a:t>
            </a:r>
          </a:p>
          <a:p>
            <a:r>
              <a:rPr lang="en-GB" sz="1200" kern="1200" dirty="0">
                <a:solidFill>
                  <a:schemeClr val="tx1"/>
                </a:solidFill>
                <a:effectLst/>
                <a:latin typeface="+mn-lt"/>
                <a:ea typeface="+mn-ea"/>
                <a:cs typeface="+mn-cs"/>
              </a:rPr>
              <a:t>OR Write lesbian, gay, bi or trans </a:t>
            </a:r>
          </a:p>
          <a:p>
            <a:endParaRPr dirty="0"/>
          </a:p>
        </p:txBody>
      </p:sp>
    </p:spTree>
    <p:extLst>
      <p:ext uri="{BB962C8B-B14F-4D97-AF65-F5344CB8AC3E}">
        <p14:creationId xmlns:p14="http://schemas.microsoft.com/office/powerpoint/2010/main" val="23604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GB" sz="1200" kern="1200" dirty="0">
                <a:solidFill>
                  <a:schemeClr val="tx1"/>
                </a:solidFill>
                <a:effectLst/>
                <a:latin typeface="+mn-lt"/>
                <a:ea typeface="+mn-ea"/>
                <a:cs typeface="+mn-cs"/>
              </a:rPr>
              <a:t>Look through the additional information about each person. Use the PowerPoint to help students’ understanding of the words lesbian, gay, bi and trans.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each person, students should:</a:t>
            </a:r>
          </a:p>
          <a:p>
            <a:pPr lvl="0"/>
            <a:r>
              <a:rPr lang="en-GB" sz="1200" kern="1200" dirty="0">
                <a:solidFill>
                  <a:schemeClr val="tx1"/>
                </a:solidFill>
                <a:effectLst/>
                <a:latin typeface="+mn-lt"/>
                <a:ea typeface="+mn-ea"/>
                <a:cs typeface="+mn-cs"/>
              </a:rPr>
              <a:t>Match or identify the symbol for lesbian, gay, bi or trans</a:t>
            </a:r>
          </a:p>
          <a:p>
            <a:pPr lvl="0"/>
            <a:r>
              <a:rPr lang="en-GB" sz="1200" kern="1200" dirty="0">
                <a:solidFill>
                  <a:schemeClr val="tx1"/>
                </a:solidFill>
                <a:effectLst/>
                <a:latin typeface="+mn-lt"/>
                <a:ea typeface="+mn-ea"/>
                <a:cs typeface="+mn-cs"/>
              </a:rPr>
              <a:t>OR Sign or say the word lesbian, gay, bi or trans</a:t>
            </a:r>
          </a:p>
          <a:p>
            <a:r>
              <a:rPr lang="en-GB" sz="1200" kern="1200" dirty="0">
                <a:solidFill>
                  <a:schemeClr val="tx1"/>
                </a:solidFill>
                <a:effectLst/>
                <a:latin typeface="+mn-lt"/>
                <a:ea typeface="+mn-ea"/>
                <a:cs typeface="+mn-cs"/>
              </a:rPr>
              <a:t>OR Write lesbian, gay, bi or trans </a:t>
            </a:r>
          </a:p>
        </p:txBody>
      </p:sp>
    </p:spTree>
    <p:extLst>
      <p:ext uri="{BB962C8B-B14F-4D97-AF65-F5344CB8AC3E}">
        <p14:creationId xmlns:p14="http://schemas.microsoft.com/office/powerpoint/2010/main" val="999736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GB" sz="1200" kern="1200" dirty="0">
                <a:solidFill>
                  <a:schemeClr val="tx1"/>
                </a:solidFill>
                <a:effectLst/>
                <a:latin typeface="+mn-lt"/>
                <a:ea typeface="+mn-ea"/>
                <a:cs typeface="+mn-cs"/>
              </a:rPr>
              <a:t>Look through the additional information about each person. Use the PowerPoint to help students’ understanding of the words lesbian, gay, bi and trans.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each person, students should:</a:t>
            </a:r>
          </a:p>
          <a:p>
            <a:pPr lvl="0"/>
            <a:r>
              <a:rPr lang="en-GB" sz="1200" kern="1200" dirty="0">
                <a:solidFill>
                  <a:schemeClr val="tx1"/>
                </a:solidFill>
                <a:effectLst/>
                <a:latin typeface="+mn-lt"/>
                <a:ea typeface="+mn-ea"/>
                <a:cs typeface="+mn-cs"/>
              </a:rPr>
              <a:t>Match or identify the symbol for lesbian, gay, bi or trans</a:t>
            </a:r>
          </a:p>
          <a:p>
            <a:pPr lvl="0"/>
            <a:r>
              <a:rPr lang="en-GB" sz="1200" kern="1200" dirty="0">
                <a:solidFill>
                  <a:schemeClr val="tx1"/>
                </a:solidFill>
                <a:effectLst/>
                <a:latin typeface="+mn-lt"/>
                <a:ea typeface="+mn-ea"/>
                <a:cs typeface="+mn-cs"/>
              </a:rPr>
              <a:t>OR Sign or say the word lesbian, gay, bi or trans</a:t>
            </a:r>
          </a:p>
          <a:p>
            <a:r>
              <a:rPr lang="en-GB" sz="1200" kern="1200" dirty="0">
                <a:solidFill>
                  <a:schemeClr val="tx1"/>
                </a:solidFill>
                <a:effectLst/>
                <a:latin typeface="+mn-lt"/>
                <a:ea typeface="+mn-ea"/>
                <a:cs typeface="+mn-cs"/>
              </a:rPr>
              <a:t>OR Write lesbian, gay, bi or trans </a:t>
            </a:r>
          </a:p>
          <a:p>
            <a:endParaRPr dirty="0"/>
          </a:p>
        </p:txBody>
      </p:sp>
    </p:spTree>
    <p:extLst>
      <p:ext uri="{BB962C8B-B14F-4D97-AF65-F5344CB8AC3E}">
        <p14:creationId xmlns:p14="http://schemas.microsoft.com/office/powerpoint/2010/main" val="640571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GB" sz="1200" kern="1200" dirty="0">
                <a:solidFill>
                  <a:schemeClr val="tx1"/>
                </a:solidFill>
                <a:effectLst/>
                <a:latin typeface="+mn-lt"/>
                <a:ea typeface="+mn-ea"/>
                <a:cs typeface="+mn-cs"/>
              </a:rPr>
              <a:t>Look through the additional information about each person. Use the PowerPoint to help students’ understanding of the words lesbian, gay, bi and trans.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each person, students should:</a:t>
            </a:r>
          </a:p>
          <a:p>
            <a:pPr lvl="0"/>
            <a:r>
              <a:rPr lang="en-GB" sz="1200" kern="1200" dirty="0">
                <a:solidFill>
                  <a:schemeClr val="tx1"/>
                </a:solidFill>
                <a:effectLst/>
                <a:latin typeface="+mn-lt"/>
                <a:ea typeface="+mn-ea"/>
                <a:cs typeface="+mn-cs"/>
              </a:rPr>
              <a:t>Match or identify the symbol for lesbian, gay, bi or trans</a:t>
            </a:r>
          </a:p>
          <a:p>
            <a:pPr lvl="0"/>
            <a:r>
              <a:rPr lang="en-GB" sz="1200" kern="1200" dirty="0">
                <a:solidFill>
                  <a:schemeClr val="tx1"/>
                </a:solidFill>
                <a:effectLst/>
                <a:latin typeface="+mn-lt"/>
                <a:ea typeface="+mn-ea"/>
                <a:cs typeface="+mn-cs"/>
              </a:rPr>
              <a:t>OR Sign or say the word lesbian, gay, bi or trans</a:t>
            </a:r>
          </a:p>
          <a:p>
            <a:r>
              <a:rPr lang="en-GB" sz="1200" kern="1200" dirty="0">
                <a:solidFill>
                  <a:schemeClr val="tx1"/>
                </a:solidFill>
                <a:effectLst/>
                <a:latin typeface="+mn-lt"/>
                <a:ea typeface="+mn-ea"/>
                <a:cs typeface="+mn-cs"/>
              </a:rPr>
              <a:t>OR Write lesbian, gay, bi or trans </a:t>
            </a:r>
          </a:p>
          <a:p>
            <a:endParaRPr dirty="0"/>
          </a:p>
        </p:txBody>
      </p:sp>
    </p:spTree>
    <p:extLst>
      <p:ext uri="{BB962C8B-B14F-4D97-AF65-F5344CB8AC3E}">
        <p14:creationId xmlns:p14="http://schemas.microsoft.com/office/powerpoint/2010/main" val="2497308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GB" sz="1200" kern="1200" dirty="0">
                <a:solidFill>
                  <a:schemeClr val="tx1"/>
                </a:solidFill>
                <a:effectLst/>
                <a:latin typeface="+mn-lt"/>
                <a:ea typeface="+mn-ea"/>
                <a:cs typeface="+mn-cs"/>
              </a:rPr>
              <a:t>Look through the additional information about each person. Use the PowerPoint to help students’ understanding of the words lesbian, gay, bi and trans.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each person, students should:</a:t>
            </a:r>
          </a:p>
          <a:p>
            <a:pPr lvl="0"/>
            <a:r>
              <a:rPr lang="en-GB" sz="1200" kern="1200" dirty="0">
                <a:solidFill>
                  <a:schemeClr val="tx1"/>
                </a:solidFill>
                <a:effectLst/>
                <a:latin typeface="+mn-lt"/>
                <a:ea typeface="+mn-ea"/>
                <a:cs typeface="+mn-cs"/>
              </a:rPr>
              <a:t>Match or identify the symbol for lesbian, gay, bi or trans</a:t>
            </a:r>
          </a:p>
          <a:p>
            <a:pPr lvl="0"/>
            <a:r>
              <a:rPr lang="en-GB" sz="1200" kern="1200" dirty="0">
                <a:solidFill>
                  <a:schemeClr val="tx1"/>
                </a:solidFill>
                <a:effectLst/>
                <a:latin typeface="+mn-lt"/>
                <a:ea typeface="+mn-ea"/>
                <a:cs typeface="+mn-cs"/>
              </a:rPr>
              <a:t>OR Sign or say the word lesbian, gay, bi or trans</a:t>
            </a:r>
          </a:p>
          <a:p>
            <a:r>
              <a:rPr lang="en-GB" sz="1200" kern="1200" dirty="0">
                <a:solidFill>
                  <a:schemeClr val="tx1"/>
                </a:solidFill>
                <a:effectLst/>
                <a:latin typeface="+mn-lt"/>
                <a:ea typeface="+mn-ea"/>
                <a:cs typeface="+mn-cs"/>
              </a:rPr>
              <a:t>OR Write lesbian, gay, bi or trans </a:t>
            </a:r>
          </a:p>
          <a:p>
            <a:endParaRPr dirty="0"/>
          </a:p>
        </p:txBody>
      </p:sp>
    </p:spTree>
    <p:extLst>
      <p:ext uri="{BB962C8B-B14F-4D97-AF65-F5344CB8AC3E}">
        <p14:creationId xmlns:p14="http://schemas.microsoft.com/office/powerpoint/2010/main" val="1891190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GB" dirty="0"/>
              <a:t>They are all sports people!</a:t>
            </a:r>
            <a:endParaRPr dirty="0"/>
          </a:p>
        </p:txBody>
      </p:sp>
    </p:spTree>
    <p:extLst>
      <p:ext uri="{BB962C8B-B14F-4D97-AF65-F5344CB8AC3E}">
        <p14:creationId xmlns:p14="http://schemas.microsoft.com/office/powerpoint/2010/main" val="2575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GB" sz="1200" kern="1200" dirty="0">
                <a:solidFill>
                  <a:schemeClr val="tx1"/>
                </a:solidFill>
                <a:effectLst/>
                <a:latin typeface="+mn-lt"/>
                <a:ea typeface="+mn-ea"/>
                <a:cs typeface="+mn-cs"/>
              </a:rPr>
              <a:t>Look through the additional information about each person. Use the PowerPoint to help students’ understanding of the words lesbian, gay, bi and trans.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For each person, students should:</a:t>
            </a:r>
          </a:p>
          <a:p>
            <a:pPr lvl="0"/>
            <a:r>
              <a:rPr lang="en-GB" sz="1200" kern="1200" dirty="0">
                <a:solidFill>
                  <a:schemeClr val="tx1"/>
                </a:solidFill>
                <a:effectLst/>
                <a:latin typeface="+mn-lt"/>
                <a:ea typeface="+mn-ea"/>
                <a:cs typeface="+mn-cs"/>
              </a:rPr>
              <a:t>Match or identify the symbol for lesbian, gay, bi or trans</a:t>
            </a:r>
          </a:p>
          <a:p>
            <a:pPr lvl="0"/>
            <a:r>
              <a:rPr lang="en-GB" sz="1200" kern="1200" dirty="0">
                <a:solidFill>
                  <a:schemeClr val="tx1"/>
                </a:solidFill>
                <a:effectLst/>
                <a:latin typeface="+mn-lt"/>
                <a:ea typeface="+mn-ea"/>
                <a:cs typeface="+mn-cs"/>
              </a:rPr>
              <a:t>OR Sign or say the word lesbian, gay, bi or trans</a:t>
            </a:r>
          </a:p>
          <a:p>
            <a:r>
              <a:rPr lang="en-GB" sz="1200" kern="1200" dirty="0">
                <a:solidFill>
                  <a:schemeClr val="tx1"/>
                </a:solidFill>
                <a:effectLst/>
                <a:latin typeface="+mn-lt"/>
                <a:ea typeface="+mn-ea"/>
                <a:cs typeface="+mn-cs"/>
              </a:rPr>
              <a:t>OR Write lesbian, gay, bi or trans </a:t>
            </a:r>
          </a:p>
          <a:p>
            <a:endParaRPr dirty="0"/>
          </a:p>
        </p:txBody>
      </p:sp>
    </p:spTree>
    <p:extLst>
      <p:ext uri="{BB962C8B-B14F-4D97-AF65-F5344CB8AC3E}">
        <p14:creationId xmlns:p14="http://schemas.microsoft.com/office/powerpoint/2010/main" val="4095278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118506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GB" sz="1200" kern="1200" dirty="0">
                <a:solidFill>
                  <a:schemeClr val="tx1"/>
                </a:solidFill>
                <a:effectLst/>
                <a:latin typeface="+mn-lt"/>
                <a:ea typeface="+mn-ea"/>
                <a:cs typeface="+mn-cs"/>
              </a:rPr>
              <a:t>Match the sports person to their sport. For each sport, students should:</a:t>
            </a:r>
          </a:p>
          <a:p>
            <a:pPr lvl="0"/>
            <a:r>
              <a:rPr lang="en-GB" sz="1200" kern="1200" dirty="0">
                <a:solidFill>
                  <a:schemeClr val="tx1"/>
                </a:solidFill>
                <a:effectLst/>
                <a:latin typeface="+mn-lt"/>
                <a:ea typeface="+mn-ea"/>
                <a:cs typeface="+mn-cs"/>
              </a:rPr>
              <a:t>Match or identify the symbol for the sport</a:t>
            </a:r>
          </a:p>
          <a:p>
            <a:pPr lvl="0"/>
            <a:r>
              <a:rPr lang="en-GB" sz="1200" kern="1200" dirty="0">
                <a:solidFill>
                  <a:schemeClr val="tx1"/>
                </a:solidFill>
                <a:effectLst/>
                <a:latin typeface="+mn-lt"/>
                <a:ea typeface="+mn-ea"/>
                <a:cs typeface="+mn-cs"/>
              </a:rPr>
              <a:t>OR Sign or say the name of the sport</a:t>
            </a:r>
          </a:p>
          <a:p>
            <a:pPr lvl="0"/>
            <a:r>
              <a:rPr lang="en-GB" sz="1200" kern="1200" dirty="0">
                <a:solidFill>
                  <a:schemeClr val="tx1"/>
                </a:solidFill>
                <a:effectLst/>
                <a:latin typeface="+mn-lt"/>
                <a:ea typeface="+mn-ea"/>
                <a:cs typeface="+mn-cs"/>
              </a:rPr>
              <a:t>OR Write the name of the sport</a:t>
            </a:r>
          </a:p>
          <a:p>
            <a:endParaRPr dirty="0"/>
          </a:p>
        </p:txBody>
      </p:sp>
    </p:spTree>
    <p:extLst>
      <p:ext uri="{BB962C8B-B14F-4D97-AF65-F5344CB8AC3E}">
        <p14:creationId xmlns:p14="http://schemas.microsoft.com/office/powerpoint/2010/main" val="117325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rPr lang="en-GB" sz="1200" kern="1200" dirty="0">
                <a:solidFill>
                  <a:schemeClr val="tx1"/>
                </a:solidFill>
                <a:effectLst/>
                <a:latin typeface="+mn-lt"/>
                <a:ea typeface="+mn-ea"/>
                <a:cs typeface="+mn-cs"/>
              </a:rPr>
              <a:t>Match the sports person to their sport. For each sport, students should:</a:t>
            </a:r>
          </a:p>
          <a:p>
            <a:pPr lvl="0"/>
            <a:r>
              <a:rPr lang="en-GB" sz="1200" kern="1200" dirty="0">
                <a:solidFill>
                  <a:schemeClr val="tx1"/>
                </a:solidFill>
                <a:effectLst/>
                <a:latin typeface="+mn-lt"/>
                <a:ea typeface="+mn-ea"/>
                <a:cs typeface="+mn-cs"/>
              </a:rPr>
              <a:t>Match or identify the symbol for the sport</a:t>
            </a:r>
          </a:p>
          <a:p>
            <a:pPr lvl="0"/>
            <a:r>
              <a:rPr lang="en-GB" sz="1200" kern="1200" dirty="0">
                <a:solidFill>
                  <a:schemeClr val="tx1"/>
                </a:solidFill>
                <a:effectLst/>
                <a:latin typeface="+mn-lt"/>
                <a:ea typeface="+mn-ea"/>
                <a:cs typeface="+mn-cs"/>
              </a:rPr>
              <a:t>OR Sign or say the name of the sport</a:t>
            </a:r>
          </a:p>
          <a:p>
            <a:pPr lvl="0"/>
            <a:r>
              <a:rPr lang="en-GB" sz="1200" kern="1200" dirty="0">
                <a:solidFill>
                  <a:schemeClr val="tx1"/>
                </a:solidFill>
                <a:effectLst/>
                <a:latin typeface="+mn-lt"/>
                <a:ea typeface="+mn-ea"/>
                <a:cs typeface="+mn-cs"/>
              </a:rPr>
              <a:t>OR Write the name of the sport</a:t>
            </a:r>
          </a:p>
          <a:p>
            <a:endParaRPr dirty="0"/>
          </a:p>
        </p:txBody>
      </p:sp>
    </p:spTree>
    <p:extLst>
      <p:ext uri="{BB962C8B-B14F-4D97-AF65-F5344CB8AC3E}">
        <p14:creationId xmlns:p14="http://schemas.microsoft.com/office/powerpoint/2010/main" val="2873039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76911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2557157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204699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196493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1524000" y="1122362"/>
            <a:ext cx="9144000" cy="2387601"/>
          </a:xfrm>
          <a:prstGeom prst="rect">
            <a:avLst/>
          </a:prstGeom>
        </p:spPr>
        <p:txBody>
          <a:bodyPr anchor="b"/>
          <a:lstStyle>
            <a:lvl1pPr algn="ctr">
              <a:defRPr sz="6000"/>
            </a:lvl1pPr>
          </a:lstStyle>
          <a:p>
            <a:r>
              <a:t>Click to edit Master title style</a:t>
            </a:r>
          </a:p>
        </p:txBody>
      </p:sp>
      <p:sp>
        <p:nvSpPr>
          <p:cNvPr id="12" name="Shape 12"/>
          <p:cNvSpPr>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stStyle>
          <a:p>
            <a:r>
              <a:t>Click to edit Master subtitle style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8724900" y="365125"/>
            <a:ext cx="2628900" cy="5811838"/>
          </a:xfrm>
          <a:prstGeom prst="rect">
            <a:avLst/>
          </a:prstGeom>
        </p:spPr>
        <p:txBody>
          <a:bodyPr/>
          <a:lstStyle/>
          <a:p>
            <a:r>
              <a:t>Click to edit Master title style</a:t>
            </a:r>
          </a:p>
        </p:txBody>
      </p:sp>
      <p:sp>
        <p:nvSpPr>
          <p:cNvPr id="102" name="Shape 102"/>
          <p:cNvSpPr>
            <a:spLocks noGrp="1"/>
          </p:cNvSpPr>
          <p:nvPr>
            <p:ph type="body" idx="1"/>
          </p:nvPr>
        </p:nvSpPr>
        <p:spPr>
          <a:xfrm>
            <a:off x="838200" y="365125"/>
            <a:ext cx="7734300" cy="5811838"/>
          </a:xfrm>
          <a:prstGeom prst="rect">
            <a:avLst/>
          </a:prstGeom>
        </p:spPr>
        <p:txBody>
          <a:bodyPr/>
          <a:lstStyle/>
          <a:p>
            <a:r>
              <a:t>Edit Master text styles</a:t>
            </a:r>
          </a:p>
          <a:p>
            <a:pPr lvl="1"/>
            <a:r>
              <a:t>Second level</a:t>
            </a:r>
          </a:p>
          <a:p>
            <a:pPr lvl="2"/>
            <a:r>
              <a:t>Third level</a:t>
            </a:r>
          </a:p>
          <a:p>
            <a:pPr lvl="3"/>
            <a:r>
              <a:t>Fourth level</a:t>
            </a:r>
          </a:p>
          <a:p>
            <a:pPr lvl="4"/>
            <a:r>
              <a:t>Fifth level</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Click to edit Master title style</a:t>
            </a:r>
          </a:p>
        </p:txBody>
      </p:sp>
      <p:sp>
        <p:nvSpPr>
          <p:cNvPr id="21" name="Shape 21"/>
          <p:cNvSpPr>
            <a:spLocks noGrp="1"/>
          </p:cNvSpPr>
          <p:nvPr>
            <p:ph type="body" idx="1"/>
          </p:nvPr>
        </p:nvSpPr>
        <p:spPr>
          <a:prstGeom prst="rect">
            <a:avLst/>
          </a:prstGeom>
        </p:spPr>
        <p:txBody>
          <a:bodyPr/>
          <a:lstStyle/>
          <a:p>
            <a:r>
              <a:t>Edit Master text styles</a:t>
            </a:r>
          </a:p>
          <a:p>
            <a:pPr lvl="1"/>
            <a:r>
              <a:t>Second level</a:t>
            </a:r>
          </a:p>
          <a:p>
            <a:pPr lvl="2"/>
            <a:r>
              <a:t>Third level</a:t>
            </a:r>
          </a:p>
          <a:p>
            <a:pPr lvl="3"/>
            <a:r>
              <a:t>Fourth level</a:t>
            </a:r>
          </a:p>
          <a:p>
            <a:pPr lvl="4"/>
            <a:r>
              <a:t>Fifth level</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831850" y="1709738"/>
            <a:ext cx="10515600" cy="2852737"/>
          </a:xfrm>
          <a:prstGeom prst="rect">
            <a:avLst/>
          </a:prstGeom>
        </p:spPr>
        <p:txBody>
          <a:bodyPr anchor="b"/>
          <a:lstStyle>
            <a:lvl1pPr>
              <a:defRPr sz="6000"/>
            </a:lvl1pPr>
          </a:lstStyle>
          <a:p>
            <a:r>
              <a:t>Click to edit Master title style</a:t>
            </a:r>
          </a:p>
        </p:txBody>
      </p:sp>
      <p:sp>
        <p:nvSpPr>
          <p:cNvPr id="30" name="Shape 30"/>
          <p:cNvSpPr>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stStyle>
          <a:p>
            <a:r>
              <a:t>Edit Master text styles</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Click to edit Master title style</a:t>
            </a:r>
          </a:p>
        </p:txBody>
      </p:sp>
      <p:sp>
        <p:nvSpPr>
          <p:cNvPr id="39" name="Shape 39"/>
          <p:cNvSpPr>
            <a:spLocks noGrp="1"/>
          </p:cNvSpPr>
          <p:nvPr>
            <p:ph type="body" sz="half" idx="1"/>
          </p:nvPr>
        </p:nvSpPr>
        <p:spPr>
          <a:xfrm>
            <a:off x="838200" y="1825625"/>
            <a:ext cx="5181600" cy="4351338"/>
          </a:xfrm>
          <a:prstGeom prst="rect">
            <a:avLst/>
          </a:prstGeom>
        </p:spPr>
        <p:txBody>
          <a:bodyPr/>
          <a:lstStyle/>
          <a:p>
            <a:r>
              <a:t>Edit Master text styles</a:t>
            </a:r>
          </a:p>
          <a:p>
            <a:pPr lvl="1"/>
            <a:r>
              <a:t>Second level</a:t>
            </a:r>
          </a:p>
          <a:p>
            <a:pPr lvl="2"/>
            <a:r>
              <a:t>Third level</a:t>
            </a:r>
          </a:p>
          <a:p>
            <a:pPr lvl="3"/>
            <a:r>
              <a:t>Fourth level</a:t>
            </a:r>
          </a:p>
          <a:p>
            <a:pPr lvl="4"/>
            <a:r>
              <a:t>Fifth level</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xfrm>
            <a:off x="839787" y="365125"/>
            <a:ext cx="10515601" cy="1325563"/>
          </a:xfrm>
          <a:prstGeom prst="rect">
            <a:avLst/>
          </a:prstGeom>
        </p:spPr>
        <p:txBody>
          <a:bodyPr/>
          <a:lstStyle/>
          <a:p>
            <a:r>
              <a:t>Click to edit Master title style</a:t>
            </a:r>
          </a:p>
        </p:txBody>
      </p:sp>
      <p:sp>
        <p:nvSpPr>
          <p:cNvPr id="48" name="Shape 48"/>
          <p:cNvSpPr>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stStyle>
          <a:p>
            <a:r>
              <a:t>Edit Master text styles</a:t>
            </a:r>
          </a:p>
        </p:txBody>
      </p:sp>
      <p:sp>
        <p:nvSpPr>
          <p:cNvPr id="49" name="Shape 49"/>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Click to edit Master title style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839787" y="457200"/>
            <a:ext cx="3932239" cy="1600200"/>
          </a:xfrm>
          <a:prstGeom prst="rect">
            <a:avLst/>
          </a:prstGeom>
        </p:spPr>
        <p:txBody>
          <a:bodyPr anchor="b"/>
          <a:lstStyle>
            <a:lvl1pPr>
              <a:defRPr sz="3200"/>
            </a:lvl1pPr>
          </a:lstStyle>
          <a:p>
            <a:r>
              <a:t>Click to edit Master title style</a:t>
            </a:r>
          </a:p>
        </p:txBody>
      </p:sp>
      <p:sp>
        <p:nvSpPr>
          <p:cNvPr id="73" name="Shape 73"/>
          <p:cNvSpPr>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Edit Master text styles</a:t>
            </a:r>
          </a:p>
          <a:p>
            <a:pPr lvl="1"/>
            <a:r>
              <a:t>Second level</a:t>
            </a:r>
          </a:p>
          <a:p>
            <a:pPr lvl="2"/>
            <a:r>
              <a:t>Third level</a:t>
            </a:r>
          </a:p>
          <a:p>
            <a:pPr lvl="3"/>
            <a:r>
              <a:t>Fourth level</a:t>
            </a:r>
          </a:p>
          <a:p>
            <a:pPr lvl="4"/>
            <a:r>
              <a:t>Fifth level</a:t>
            </a:r>
          </a:p>
        </p:txBody>
      </p:sp>
      <p:sp>
        <p:nvSpPr>
          <p:cNvPr id="74" name="Shape 74"/>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839787" y="457200"/>
            <a:ext cx="3932239" cy="1600200"/>
          </a:xfrm>
          <a:prstGeom prst="rect">
            <a:avLst/>
          </a:prstGeom>
        </p:spPr>
        <p:txBody>
          <a:bodyPr anchor="b"/>
          <a:lstStyle>
            <a:lvl1pPr>
              <a:defRPr sz="3200"/>
            </a:lvl1pPr>
          </a:lstStyle>
          <a:p>
            <a:r>
              <a:t>Click to edit Master title style</a:t>
            </a:r>
          </a:p>
        </p:txBody>
      </p:sp>
      <p:sp>
        <p:nvSpPr>
          <p:cNvPr id="83" name="Shape 83"/>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stStyle>
          <a:p>
            <a:r>
              <a:t>Edit Master text styles</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Click to edit Master title style</a:t>
            </a:r>
          </a:p>
        </p:txBody>
      </p:sp>
      <p:sp>
        <p:nvSpPr>
          <p:cNvPr id="93" name="Shape 93"/>
          <p:cNvSpPr>
            <a:spLocks noGrp="1"/>
          </p:cNvSpPr>
          <p:nvPr>
            <p:ph type="body" idx="1"/>
          </p:nvPr>
        </p:nvSpPr>
        <p:spPr>
          <a:prstGeom prst="rect">
            <a:avLst/>
          </a:prstGeom>
        </p:spPr>
        <p:txBody>
          <a:bodyPr/>
          <a:lstStyle/>
          <a:p>
            <a:r>
              <a:t>Edit Master text styles</a:t>
            </a:r>
          </a:p>
          <a:p>
            <a:pPr lvl="1"/>
            <a:r>
              <a:t>Second level</a:t>
            </a:r>
          </a:p>
          <a:p>
            <a:pPr lvl="2"/>
            <a:r>
              <a:t>Third level</a:t>
            </a:r>
          </a:p>
          <a:p>
            <a:pPr lvl="3"/>
            <a:r>
              <a:t>Fourth level</a:t>
            </a:r>
          </a:p>
          <a:p>
            <a:pPr lvl="4"/>
            <a:r>
              <a:t>Fifth level</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Click to edit Master title style</a:t>
            </a:r>
          </a:p>
        </p:txBody>
      </p:sp>
      <p:sp>
        <p:nvSpPr>
          <p:cNvPr id="3" name="Shape 3"/>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Edit Master text styles</a:t>
            </a:r>
          </a:p>
          <a:p>
            <a:pPr lvl="1"/>
            <a:r>
              <a:t>Second level</a:t>
            </a:r>
          </a:p>
          <a:p>
            <a:pPr lvl="2"/>
            <a:r>
              <a:t>Third level</a:t>
            </a:r>
          </a:p>
          <a:p>
            <a:pPr lvl="3"/>
            <a:r>
              <a:t>Fourth level</a:t>
            </a:r>
          </a:p>
          <a:p>
            <a:pPr lvl="4"/>
            <a:r>
              <a:t>Fifth level</a:t>
            </a:r>
          </a:p>
        </p:txBody>
      </p:sp>
      <p:sp>
        <p:nvSpPr>
          <p:cNvPr id="4" name="Shape 4"/>
          <p:cNvSpPr>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5.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385321" y="0"/>
            <a:ext cx="11421358" cy="677108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en-GB" sz="3600" b="1" dirty="0">
                <a:solidFill>
                  <a:schemeClr val="bg1"/>
                </a:solidFill>
                <a:latin typeface="Arial" panose="020B0604020202020204" pitchFamily="34" charset="0"/>
                <a:cs typeface="Arial" panose="020B0604020202020204" pitchFamily="34" charset="0"/>
              </a:rPr>
              <a:t>PowerPoint template to accompany the Rainbow Laces 2022 lesson pack for:</a:t>
            </a:r>
          </a:p>
          <a:p>
            <a:endParaRPr lang="en-GB"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SEND/ASN/ALN pack Version 1 (more complex)</a:t>
            </a:r>
          </a:p>
          <a:p>
            <a:endParaRPr lang="en-US" sz="20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40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2000" dirty="0">
              <a:solidFill>
                <a:schemeClr val="bg1"/>
              </a:solidFill>
              <a:latin typeface="Arial" panose="020B0604020202020204" pitchFamily="34" charset="0"/>
              <a:cs typeface="Arial" panose="020B0604020202020204" pitchFamily="34" charset="0"/>
            </a:endParaRPr>
          </a:p>
          <a:p>
            <a:r>
              <a:rPr lang="en-US" sz="1400" b="1" dirty="0">
                <a:solidFill>
                  <a:schemeClr val="bg1"/>
                </a:solidFill>
                <a:latin typeface="Arial" panose="020B0604020202020204" pitchFamily="34" charset="0"/>
                <a:cs typeface="Arial" panose="020B0604020202020204" pitchFamily="34" charset="0"/>
              </a:rPr>
              <a:t>Who are Stonewall?</a:t>
            </a:r>
          </a:p>
          <a:p>
            <a:r>
              <a:rPr lang="en-GB" sz="140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Registered Charity No 1101255 (England and Wales) and SC039681 (Scotland)</a:t>
            </a:r>
            <a:endParaRPr lang="en-US" sz="1400" dirty="0">
              <a:solidFill>
                <a:schemeClr val="bg1"/>
              </a:solidFill>
              <a:latin typeface="Arial" panose="020B0604020202020204" pitchFamily="34" charset="0"/>
              <a:cs typeface="Arial" panose="020B0604020202020204" pitchFamily="34" charset="0"/>
            </a:endParaRPr>
          </a:p>
          <a:p>
            <a:endParaRPr lang="en-US" sz="2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pic>
        <p:nvPicPr>
          <p:cNvPr id="6" name="Picture 5">
            <a:extLst>
              <a:ext uri="{FF2B5EF4-FFF2-40B4-BE49-F238E27FC236}">
                <a16:creationId xmlns:a16="http://schemas.microsoft.com/office/drawing/2014/main" id="{409A3004-3D8E-4A89-BC53-75232715EEA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3837" y="1717301"/>
            <a:ext cx="3118031" cy="2457261"/>
          </a:xfrm>
          <a:prstGeom prst="rect">
            <a:avLst/>
          </a:prstGeom>
        </p:spPr>
      </p:pic>
      <p:sp>
        <p:nvSpPr>
          <p:cNvPr id="7" name="TextBox 6">
            <a:extLst>
              <a:ext uri="{FF2B5EF4-FFF2-40B4-BE49-F238E27FC236}">
                <a16:creationId xmlns:a16="http://schemas.microsoft.com/office/drawing/2014/main" id="{2FF8C330-8BE4-479D-8D02-B3CE36C14D66}"/>
              </a:ext>
            </a:extLst>
          </p:cNvPr>
          <p:cNvSpPr txBox="1"/>
          <p:nvPr/>
        </p:nvSpPr>
        <p:spPr>
          <a:xfrm>
            <a:off x="3864990" y="1717301"/>
            <a:ext cx="3486852"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What is the sport?</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08335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pic>
        <p:nvPicPr>
          <p:cNvPr id="6" name="Picture 5">
            <a:extLst>
              <a:ext uri="{FF2B5EF4-FFF2-40B4-BE49-F238E27FC236}">
                <a16:creationId xmlns:a16="http://schemas.microsoft.com/office/drawing/2014/main" id="{A088CA26-89AF-4CBD-900C-A396113CB1C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3837" y="1717301"/>
            <a:ext cx="3118031" cy="2457261"/>
          </a:xfrm>
          <a:prstGeom prst="rect">
            <a:avLst/>
          </a:prstGeom>
        </p:spPr>
      </p:pic>
      <p:sp>
        <p:nvSpPr>
          <p:cNvPr id="7" name="TextBox 6">
            <a:extLst>
              <a:ext uri="{FF2B5EF4-FFF2-40B4-BE49-F238E27FC236}">
                <a16:creationId xmlns:a16="http://schemas.microsoft.com/office/drawing/2014/main" id="{D56B62EA-3CF7-4C98-969B-17D83296B74F}"/>
              </a:ext>
            </a:extLst>
          </p:cNvPr>
          <p:cNvSpPr txBox="1"/>
          <p:nvPr/>
        </p:nvSpPr>
        <p:spPr>
          <a:xfrm>
            <a:off x="3864990" y="1717301"/>
            <a:ext cx="3486852"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American Football</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33996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thing&#10;&#10;Description automatically generated">
            <a:extLst>
              <a:ext uri="{FF2B5EF4-FFF2-40B4-BE49-F238E27FC236}">
                <a16:creationId xmlns:a16="http://schemas.microsoft.com/office/drawing/2014/main" id="{12266776-56BD-454E-A03C-CE7E0C439B1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3837" y="1717300"/>
            <a:ext cx="3118030" cy="2450893"/>
          </a:xfrm>
          <a:prstGeom prst="rect">
            <a:avLst/>
          </a:prstGeom>
        </p:spPr>
      </p:pic>
      <p:sp>
        <p:nvSpPr>
          <p:cNvPr id="162" name="Shape 162"/>
          <p:cNvSpPr/>
          <p:nvPr/>
        </p:nvSpPr>
        <p:spPr>
          <a:xfrm>
            <a:off x="6565695" y="1861571"/>
            <a:ext cx="6419589" cy="1907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sp>
        <p:nvSpPr>
          <p:cNvPr id="7" name="TextBox 6">
            <a:extLst>
              <a:ext uri="{FF2B5EF4-FFF2-40B4-BE49-F238E27FC236}">
                <a16:creationId xmlns:a16="http://schemas.microsoft.com/office/drawing/2014/main" id="{2FF8C330-8BE4-479D-8D02-B3CE36C14D66}"/>
              </a:ext>
            </a:extLst>
          </p:cNvPr>
          <p:cNvSpPr txBox="1"/>
          <p:nvPr/>
        </p:nvSpPr>
        <p:spPr>
          <a:xfrm>
            <a:off x="3864990" y="1717301"/>
            <a:ext cx="3486852"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What is the sport?</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32072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sp>
        <p:nvSpPr>
          <p:cNvPr id="7" name="TextBox 6">
            <a:extLst>
              <a:ext uri="{FF2B5EF4-FFF2-40B4-BE49-F238E27FC236}">
                <a16:creationId xmlns:a16="http://schemas.microsoft.com/office/drawing/2014/main" id="{D56B62EA-3CF7-4C98-969B-17D83296B74F}"/>
              </a:ext>
            </a:extLst>
          </p:cNvPr>
          <p:cNvSpPr txBox="1"/>
          <p:nvPr/>
        </p:nvSpPr>
        <p:spPr>
          <a:xfrm>
            <a:off x="3864990" y="1717301"/>
            <a:ext cx="1460656"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Netball</a:t>
            </a:r>
            <a:endParaRPr lang="en-GB" sz="3200" dirty="0">
              <a:latin typeface="Arial" panose="020B0604020202020204" pitchFamily="34" charset="0"/>
              <a:cs typeface="Arial" panose="020B0604020202020204" pitchFamily="34" charset="0"/>
            </a:endParaRPr>
          </a:p>
        </p:txBody>
      </p:sp>
      <p:pic>
        <p:nvPicPr>
          <p:cNvPr id="8" name="Picture 7" descr="A picture containing clothing&#10;&#10;Description automatically generated">
            <a:extLst>
              <a:ext uri="{FF2B5EF4-FFF2-40B4-BE49-F238E27FC236}">
                <a16:creationId xmlns:a16="http://schemas.microsoft.com/office/drawing/2014/main" id="{FAA49395-C88D-4BC5-AC4B-34C3A4B4A9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3837" y="1717300"/>
            <a:ext cx="3118030" cy="2450893"/>
          </a:xfrm>
          <a:prstGeom prst="rect">
            <a:avLst/>
          </a:prstGeom>
        </p:spPr>
      </p:pic>
    </p:spTree>
    <p:extLst>
      <p:ext uri="{BB962C8B-B14F-4D97-AF65-F5344CB8AC3E}">
        <p14:creationId xmlns:p14="http://schemas.microsoft.com/office/powerpoint/2010/main" val="350629380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sp>
        <p:nvSpPr>
          <p:cNvPr id="7" name="TextBox 6">
            <a:extLst>
              <a:ext uri="{FF2B5EF4-FFF2-40B4-BE49-F238E27FC236}">
                <a16:creationId xmlns:a16="http://schemas.microsoft.com/office/drawing/2014/main" id="{AB01E54D-DDD7-4DA2-94B7-E4797F7FC1C0}"/>
              </a:ext>
            </a:extLst>
          </p:cNvPr>
          <p:cNvSpPr txBox="1"/>
          <p:nvPr/>
        </p:nvSpPr>
        <p:spPr>
          <a:xfrm>
            <a:off x="3864990" y="1751919"/>
            <a:ext cx="3486852"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What is the sport?</a:t>
            </a:r>
            <a:endParaRPr lang="en-GB" sz="3200" dirty="0">
              <a:latin typeface="Arial" panose="020B0604020202020204" pitchFamily="34" charset="0"/>
              <a:cs typeface="Arial" panose="020B0604020202020204" pitchFamily="34" charset="0"/>
            </a:endParaRPr>
          </a:p>
        </p:txBody>
      </p:sp>
      <p:pic>
        <p:nvPicPr>
          <p:cNvPr id="8" name="Picture 7" descr="A picture containing person, grass, outdoor, player&#10;&#10;Description automatically generated">
            <a:extLst>
              <a:ext uri="{FF2B5EF4-FFF2-40B4-BE49-F238E27FC236}">
                <a16:creationId xmlns:a16="http://schemas.microsoft.com/office/drawing/2014/main" id="{43E28A48-EE39-4342-AA85-F2FC66B0A3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3742" y="1753902"/>
            <a:ext cx="3049465" cy="2390732"/>
          </a:xfrm>
          <a:prstGeom prst="rect">
            <a:avLst/>
          </a:prstGeom>
        </p:spPr>
      </p:pic>
    </p:spTree>
    <p:extLst>
      <p:ext uri="{BB962C8B-B14F-4D97-AF65-F5344CB8AC3E}">
        <p14:creationId xmlns:p14="http://schemas.microsoft.com/office/powerpoint/2010/main" val="10795740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sp>
        <p:nvSpPr>
          <p:cNvPr id="7" name="TextBox 6">
            <a:extLst>
              <a:ext uri="{FF2B5EF4-FFF2-40B4-BE49-F238E27FC236}">
                <a16:creationId xmlns:a16="http://schemas.microsoft.com/office/drawing/2014/main" id="{E66489FB-E696-47D7-8044-79D040B5D6B9}"/>
              </a:ext>
            </a:extLst>
          </p:cNvPr>
          <p:cNvSpPr txBox="1"/>
          <p:nvPr/>
        </p:nvSpPr>
        <p:spPr>
          <a:xfrm>
            <a:off x="3887357" y="1753902"/>
            <a:ext cx="1369286"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Rugby</a:t>
            </a:r>
            <a:endParaRPr lang="en-GB" sz="3200" dirty="0">
              <a:latin typeface="Arial" panose="020B0604020202020204" pitchFamily="34" charset="0"/>
              <a:cs typeface="Arial" panose="020B0604020202020204" pitchFamily="34" charset="0"/>
            </a:endParaRPr>
          </a:p>
        </p:txBody>
      </p:sp>
      <p:pic>
        <p:nvPicPr>
          <p:cNvPr id="8" name="Picture 7" descr="A picture containing person, grass, outdoor, player&#10;&#10;Description automatically generated">
            <a:extLst>
              <a:ext uri="{FF2B5EF4-FFF2-40B4-BE49-F238E27FC236}">
                <a16:creationId xmlns:a16="http://schemas.microsoft.com/office/drawing/2014/main" id="{7E765B6D-A3BC-48AA-8590-9EDE2013254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3742" y="1753902"/>
            <a:ext cx="3049465" cy="2390732"/>
          </a:xfrm>
          <a:prstGeom prst="rect">
            <a:avLst/>
          </a:prstGeom>
        </p:spPr>
      </p:pic>
    </p:spTree>
    <p:extLst>
      <p:ext uri="{BB962C8B-B14F-4D97-AF65-F5344CB8AC3E}">
        <p14:creationId xmlns:p14="http://schemas.microsoft.com/office/powerpoint/2010/main" val="106363513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pic>
        <p:nvPicPr>
          <p:cNvPr id="6" name="Picture 5">
            <a:extLst>
              <a:ext uri="{FF2B5EF4-FFF2-40B4-BE49-F238E27FC236}">
                <a16:creationId xmlns:a16="http://schemas.microsoft.com/office/drawing/2014/main" id="{D1688A4E-B661-4302-AB9D-5E5AF9F893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151" y="1685355"/>
            <a:ext cx="3253839" cy="2548841"/>
          </a:xfrm>
          <a:prstGeom prst="rect">
            <a:avLst/>
          </a:prstGeom>
        </p:spPr>
      </p:pic>
      <p:sp>
        <p:nvSpPr>
          <p:cNvPr id="7" name="TextBox 6">
            <a:extLst>
              <a:ext uri="{FF2B5EF4-FFF2-40B4-BE49-F238E27FC236}">
                <a16:creationId xmlns:a16="http://schemas.microsoft.com/office/drawing/2014/main" id="{C51E10BC-63C2-4914-8BEB-FB406CA12B92}"/>
              </a:ext>
            </a:extLst>
          </p:cNvPr>
          <p:cNvSpPr txBox="1"/>
          <p:nvPr/>
        </p:nvSpPr>
        <p:spPr>
          <a:xfrm>
            <a:off x="4007865" y="1685355"/>
            <a:ext cx="3486852"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What is the sport?</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452123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pic>
        <p:nvPicPr>
          <p:cNvPr id="6" name="Picture 5">
            <a:extLst>
              <a:ext uri="{FF2B5EF4-FFF2-40B4-BE49-F238E27FC236}">
                <a16:creationId xmlns:a16="http://schemas.microsoft.com/office/drawing/2014/main" id="{AF27EDE2-B9C8-47C1-88CA-EBB1F4255E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151" y="1685355"/>
            <a:ext cx="3253839" cy="2548841"/>
          </a:xfrm>
          <a:prstGeom prst="rect">
            <a:avLst/>
          </a:prstGeom>
        </p:spPr>
      </p:pic>
      <p:sp>
        <p:nvSpPr>
          <p:cNvPr id="7" name="TextBox 6">
            <a:extLst>
              <a:ext uri="{FF2B5EF4-FFF2-40B4-BE49-F238E27FC236}">
                <a16:creationId xmlns:a16="http://schemas.microsoft.com/office/drawing/2014/main" id="{52CAF5F3-62A9-4F09-8009-AB8B78EAF8E2}"/>
              </a:ext>
            </a:extLst>
          </p:cNvPr>
          <p:cNvSpPr txBox="1"/>
          <p:nvPr/>
        </p:nvSpPr>
        <p:spPr>
          <a:xfrm>
            <a:off x="4084065" y="1685355"/>
            <a:ext cx="1710725"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Running</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712396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sp>
        <p:nvSpPr>
          <p:cNvPr id="7" name="TextBox 6">
            <a:extLst>
              <a:ext uri="{FF2B5EF4-FFF2-40B4-BE49-F238E27FC236}">
                <a16:creationId xmlns:a16="http://schemas.microsoft.com/office/drawing/2014/main" id="{1A342825-8655-4B71-ACD3-1F2766553743}"/>
              </a:ext>
            </a:extLst>
          </p:cNvPr>
          <p:cNvSpPr txBox="1"/>
          <p:nvPr/>
        </p:nvSpPr>
        <p:spPr>
          <a:xfrm>
            <a:off x="3864990" y="1576694"/>
            <a:ext cx="3486852"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What is the sport?</a:t>
            </a:r>
            <a:endParaRPr lang="en-GB" sz="3200" dirty="0">
              <a:latin typeface="Arial" panose="020B0604020202020204" pitchFamily="34" charset="0"/>
              <a:cs typeface="Arial" panose="020B0604020202020204" pitchFamily="34" charset="0"/>
            </a:endParaRPr>
          </a:p>
        </p:txBody>
      </p:sp>
      <p:pic>
        <p:nvPicPr>
          <p:cNvPr id="8" name="Picture 7" descr="A person holding a basketball&#10;&#10;Description automatically generated">
            <a:extLst>
              <a:ext uri="{FF2B5EF4-FFF2-40B4-BE49-F238E27FC236}">
                <a16:creationId xmlns:a16="http://schemas.microsoft.com/office/drawing/2014/main" id="{78208054-FB1F-4512-A3A4-62EC0CB1FC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5038" y="1576694"/>
            <a:ext cx="2982562" cy="2346360"/>
          </a:xfrm>
          <a:prstGeom prst="rect">
            <a:avLst/>
          </a:prstGeom>
        </p:spPr>
      </p:pic>
    </p:spTree>
    <p:extLst>
      <p:ext uri="{BB962C8B-B14F-4D97-AF65-F5344CB8AC3E}">
        <p14:creationId xmlns:p14="http://schemas.microsoft.com/office/powerpoint/2010/main" val="401773068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sp>
        <p:nvSpPr>
          <p:cNvPr id="7" name="TextBox 6">
            <a:extLst>
              <a:ext uri="{FF2B5EF4-FFF2-40B4-BE49-F238E27FC236}">
                <a16:creationId xmlns:a16="http://schemas.microsoft.com/office/drawing/2014/main" id="{9F7F3244-A7B1-4C8D-8C8A-881DCD227E45}"/>
              </a:ext>
            </a:extLst>
          </p:cNvPr>
          <p:cNvSpPr txBox="1"/>
          <p:nvPr/>
        </p:nvSpPr>
        <p:spPr>
          <a:xfrm>
            <a:off x="3864990" y="1576694"/>
            <a:ext cx="2076209"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Basketball</a:t>
            </a:r>
            <a:endParaRPr lang="en-GB" sz="3200" dirty="0">
              <a:latin typeface="Arial" panose="020B0604020202020204" pitchFamily="34" charset="0"/>
              <a:cs typeface="Arial" panose="020B0604020202020204" pitchFamily="34" charset="0"/>
            </a:endParaRPr>
          </a:p>
        </p:txBody>
      </p:sp>
      <p:pic>
        <p:nvPicPr>
          <p:cNvPr id="8" name="Picture 7" descr="A person holding a basketball&#10;&#10;Description automatically generated">
            <a:extLst>
              <a:ext uri="{FF2B5EF4-FFF2-40B4-BE49-F238E27FC236}">
                <a16:creationId xmlns:a16="http://schemas.microsoft.com/office/drawing/2014/main" id="{3DB5BE75-CACE-4276-AAD2-3730E8621D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5038" y="1576694"/>
            <a:ext cx="2982562" cy="2346360"/>
          </a:xfrm>
          <a:prstGeom prst="rect">
            <a:avLst/>
          </a:prstGeom>
        </p:spPr>
      </p:pic>
    </p:spTree>
    <p:extLst>
      <p:ext uri="{BB962C8B-B14F-4D97-AF65-F5344CB8AC3E}">
        <p14:creationId xmlns:p14="http://schemas.microsoft.com/office/powerpoint/2010/main" val="280658057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sp>
        <p:nvSpPr>
          <p:cNvPr id="29" name="TextBox 28">
            <a:extLst>
              <a:ext uri="{FF2B5EF4-FFF2-40B4-BE49-F238E27FC236}">
                <a16:creationId xmlns:a16="http://schemas.microsoft.com/office/drawing/2014/main" id="{7D7F3602-6250-434C-B97B-00A13B0069B9}"/>
              </a:ext>
            </a:extLst>
          </p:cNvPr>
          <p:cNvSpPr txBox="1"/>
          <p:nvPr/>
        </p:nvSpPr>
        <p:spPr>
          <a:xfrm>
            <a:off x="292231" y="1084083"/>
            <a:ext cx="4055919"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What job do they do?</a:t>
            </a:r>
            <a:endParaRPr lang="en-GB" sz="32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846742FF-5623-468C-93C8-E351FC833A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06028" y="3302080"/>
            <a:ext cx="1847489" cy="1447200"/>
          </a:xfrm>
          <a:prstGeom prst="rect">
            <a:avLst/>
          </a:prstGeom>
        </p:spPr>
      </p:pic>
      <p:pic>
        <p:nvPicPr>
          <p:cNvPr id="17" name="Picture 16" descr="A picture containing person, grass, soccer, field&#10;&#10;Description automatically generated">
            <a:extLst>
              <a:ext uri="{FF2B5EF4-FFF2-40B4-BE49-F238E27FC236}">
                <a16:creationId xmlns:a16="http://schemas.microsoft.com/office/drawing/2014/main" id="{7E5C6A16-7C88-47E8-B469-EE6125B814F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1040" y="3296534"/>
            <a:ext cx="1194988" cy="1447200"/>
          </a:xfrm>
          <a:prstGeom prst="rect">
            <a:avLst/>
          </a:prstGeom>
        </p:spPr>
      </p:pic>
      <p:pic>
        <p:nvPicPr>
          <p:cNvPr id="18" name="Picture 17">
            <a:extLst>
              <a:ext uri="{FF2B5EF4-FFF2-40B4-BE49-F238E27FC236}">
                <a16:creationId xmlns:a16="http://schemas.microsoft.com/office/drawing/2014/main" id="{2C3D43F4-CB11-47B6-A16F-B26BCE9312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8595" y="3302080"/>
            <a:ext cx="1847489" cy="1447200"/>
          </a:xfrm>
          <a:prstGeom prst="rect">
            <a:avLst/>
          </a:prstGeom>
        </p:spPr>
      </p:pic>
      <p:pic>
        <p:nvPicPr>
          <p:cNvPr id="19" name="Picture 18">
            <a:extLst>
              <a:ext uri="{FF2B5EF4-FFF2-40B4-BE49-F238E27FC236}">
                <a16:creationId xmlns:a16="http://schemas.microsoft.com/office/drawing/2014/main" id="{4B98300C-D98F-4DF4-AA00-E9058B3EF29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17132" y="1876527"/>
            <a:ext cx="1841129" cy="1447763"/>
          </a:xfrm>
          <a:prstGeom prst="rect">
            <a:avLst/>
          </a:prstGeom>
        </p:spPr>
      </p:pic>
      <p:pic>
        <p:nvPicPr>
          <p:cNvPr id="20" name="Picture 19">
            <a:extLst>
              <a:ext uri="{FF2B5EF4-FFF2-40B4-BE49-F238E27FC236}">
                <a16:creationId xmlns:a16="http://schemas.microsoft.com/office/drawing/2014/main" id="{57000464-0650-4671-9DFA-ED2B4114015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668287" y="3307626"/>
            <a:ext cx="1841127" cy="1450957"/>
          </a:xfrm>
          <a:prstGeom prst="rect">
            <a:avLst/>
          </a:prstGeom>
        </p:spPr>
      </p:pic>
      <p:pic>
        <p:nvPicPr>
          <p:cNvPr id="31" name="Picture 30" descr="A person holding a basketball&#10;&#10;Description automatically generated">
            <a:extLst>
              <a:ext uri="{FF2B5EF4-FFF2-40B4-BE49-F238E27FC236}">
                <a16:creationId xmlns:a16="http://schemas.microsoft.com/office/drawing/2014/main" id="{F99EED4F-E43C-4206-8B36-01EEA4D9517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486484" y="1882073"/>
            <a:ext cx="1839600" cy="1447200"/>
          </a:xfrm>
          <a:prstGeom prst="rect">
            <a:avLst/>
          </a:prstGeom>
        </p:spPr>
      </p:pic>
      <p:pic>
        <p:nvPicPr>
          <p:cNvPr id="32" name="Picture 31" descr="A person in a yellow shirt riding a bicycle&#10;&#10;Description automatically generated with low confidence">
            <a:extLst>
              <a:ext uri="{FF2B5EF4-FFF2-40B4-BE49-F238E27FC236}">
                <a16:creationId xmlns:a16="http://schemas.microsoft.com/office/drawing/2014/main" id="{CF7AB056-3F89-424B-AAEF-678C943F979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47141" y="1876527"/>
            <a:ext cx="1162273" cy="1447200"/>
          </a:xfrm>
          <a:prstGeom prst="rect">
            <a:avLst/>
          </a:prstGeom>
        </p:spPr>
      </p:pic>
      <p:pic>
        <p:nvPicPr>
          <p:cNvPr id="33" name="Picture 32" descr="A picture containing person, sport, athletic game, grass&#10;&#10;Description automatically generated">
            <a:extLst>
              <a:ext uri="{FF2B5EF4-FFF2-40B4-BE49-F238E27FC236}">
                <a16:creationId xmlns:a16="http://schemas.microsoft.com/office/drawing/2014/main" id="{3564E245-9487-4F04-84B1-EDAF5941800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844279" y="3307626"/>
            <a:ext cx="1841127" cy="1447200"/>
          </a:xfrm>
          <a:prstGeom prst="rect">
            <a:avLst/>
          </a:prstGeom>
        </p:spPr>
      </p:pic>
      <p:pic>
        <p:nvPicPr>
          <p:cNvPr id="34" name="Picture 33" descr="A picture containing person, grass, outdoor, player&#10;&#10;Description automatically generated">
            <a:extLst>
              <a:ext uri="{FF2B5EF4-FFF2-40B4-BE49-F238E27FC236}">
                <a16:creationId xmlns:a16="http://schemas.microsoft.com/office/drawing/2014/main" id="{A52100F8-1A77-46A0-B480-74674B3E869E}"/>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4507541" y="1882073"/>
            <a:ext cx="1839600" cy="1442217"/>
          </a:xfrm>
          <a:prstGeom prst="rect">
            <a:avLst/>
          </a:prstGeom>
        </p:spPr>
      </p:pic>
      <p:pic>
        <p:nvPicPr>
          <p:cNvPr id="35" name="Picture 34" descr="A picture containing clothing&#10;&#10;Description automatically generated">
            <a:extLst>
              <a:ext uri="{FF2B5EF4-FFF2-40B4-BE49-F238E27FC236}">
                <a16:creationId xmlns:a16="http://schemas.microsoft.com/office/drawing/2014/main" id="{02BA1EB9-E056-404B-B293-5A466A49C9AC}"/>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666412" y="1877090"/>
            <a:ext cx="1841130" cy="1447200"/>
          </a:xfrm>
          <a:prstGeom prst="rect">
            <a:avLst/>
          </a:prstGeom>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sp>
        <p:nvSpPr>
          <p:cNvPr id="15" name="TextBox 14">
            <a:extLst>
              <a:ext uri="{FF2B5EF4-FFF2-40B4-BE49-F238E27FC236}">
                <a16:creationId xmlns:a16="http://schemas.microsoft.com/office/drawing/2014/main" id="{BD79F399-7E66-4004-BE14-AE05AE7101DF}"/>
              </a:ext>
            </a:extLst>
          </p:cNvPr>
          <p:cNvSpPr txBox="1"/>
          <p:nvPr/>
        </p:nvSpPr>
        <p:spPr>
          <a:xfrm>
            <a:off x="292231" y="1084083"/>
            <a:ext cx="6756978"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They are all lesbian, gay, bi or trans.</a:t>
            </a:r>
            <a:endParaRPr lang="en-GB" sz="32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1C07A99C-9046-47BF-B685-AEA4363CD9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06028" y="3302080"/>
            <a:ext cx="1847489" cy="1447200"/>
          </a:xfrm>
          <a:prstGeom prst="rect">
            <a:avLst/>
          </a:prstGeom>
        </p:spPr>
      </p:pic>
      <p:pic>
        <p:nvPicPr>
          <p:cNvPr id="17" name="Picture 16" descr="A picture containing person, grass, soccer, field&#10;&#10;Description automatically generated">
            <a:extLst>
              <a:ext uri="{FF2B5EF4-FFF2-40B4-BE49-F238E27FC236}">
                <a16:creationId xmlns:a16="http://schemas.microsoft.com/office/drawing/2014/main" id="{F7D369C3-3B21-4EC5-AC98-3D50B7F0823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1040" y="3296534"/>
            <a:ext cx="1194988" cy="1447200"/>
          </a:xfrm>
          <a:prstGeom prst="rect">
            <a:avLst/>
          </a:prstGeom>
        </p:spPr>
      </p:pic>
      <p:pic>
        <p:nvPicPr>
          <p:cNvPr id="18" name="Picture 17">
            <a:extLst>
              <a:ext uri="{FF2B5EF4-FFF2-40B4-BE49-F238E27FC236}">
                <a16:creationId xmlns:a16="http://schemas.microsoft.com/office/drawing/2014/main" id="{99C2C393-2F32-452F-9026-CBF70DBAC7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8595" y="3302080"/>
            <a:ext cx="1847489" cy="1447200"/>
          </a:xfrm>
          <a:prstGeom prst="rect">
            <a:avLst/>
          </a:prstGeom>
        </p:spPr>
      </p:pic>
      <p:pic>
        <p:nvPicPr>
          <p:cNvPr id="19" name="Picture 18">
            <a:extLst>
              <a:ext uri="{FF2B5EF4-FFF2-40B4-BE49-F238E27FC236}">
                <a16:creationId xmlns:a16="http://schemas.microsoft.com/office/drawing/2014/main" id="{B74BBE53-31F6-4A3F-814D-AE2C77CC3DB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17132" y="1876527"/>
            <a:ext cx="1841129" cy="1447763"/>
          </a:xfrm>
          <a:prstGeom prst="rect">
            <a:avLst/>
          </a:prstGeom>
        </p:spPr>
      </p:pic>
      <p:pic>
        <p:nvPicPr>
          <p:cNvPr id="20" name="Picture 19">
            <a:extLst>
              <a:ext uri="{FF2B5EF4-FFF2-40B4-BE49-F238E27FC236}">
                <a16:creationId xmlns:a16="http://schemas.microsoft.com/office/drawing/2014/main" id="{00EAF672-E014-440B-AAA8-A08D43D5A75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668287" y="3307626"/>
            <a:ext cx="1841127" cy="1450957"/>
          </a:xfrm>
          <a:prstGeom prst="rect">
            <a:avLst/>
          </a:prstGeom>
        </p:spPr>
      </p:pic>
      <p:pic>
        <p:nvPicPr>
          <p:cNvPr id="21" name="Picture 20" descr="A person holding a basketball&#10;&#10;Description automatically generated">
            <a:extLst>
              <a:ext uri="{FF2B5EF4-FFF2-40B4-BE49-F238E27FC236}">
                <a16:creationId xmlns:a16="http://schemas.microsoft.com/office/drawing/2014/main" id="{6AB19203-3E2C-41CE-B593-4F697EEF27B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486484" y="1882073"/>
            <a:ext cx="1839600" cy="1447200"/>
          </a:xfrm>
          <a:prstGeom prst="rect">
            <a:avLst/>
          </a:prstGeom>
        </p:spPr>
      </p:pic>
      <p:pic>
        <p:nvPicPr>
          <p:cNvPr id="22" name="Picture 21" descr="A person in a yellow shirt riding a bicycle&#10;&#10;Description automatically generated with low confidence">
            <a:extLst>
              <a:ext uri="{FF2B5EF4-FFF2-40B4-BE49-F238E27FC236}">
                <a16:creationId xmlns:a16="http://schemas.microsoft.com/office/drawing/2014/main" id="{479150CB-7F6E-48B9-A957-924F10F46CB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47141" y="1876527"/>
            <a:ext cx="1162273" cy="1447200"/>
          </a:xfrm>
          <a:prstGeom prst="rect">
            <a:avLst/>
          </a:prstGeom>
        </p:spPr>
      </p:pic>
      <p:pic>
        <p:nvPicPr>
          <p:cNvPr id="23" name="Picture 22" descr="A picture containing person, sport, athletic game, grass&#10;&#10;Description automatically generated">
            <a:extLst>
              <a:ext uri="{FF2B5EF4-FFF2-40B4-BE49-F238E27FC236}">
                <a16:creationId xmlns:a16="http://schemas.microsoft.com/office/drawing/2014/main" id="{8E8B53E8-4EC3-4705-A90A-5ADCF285401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844279" y="3307626"/>
            <a:ext cx="1841127" cy="1447200"/>
          </a:xfrm>
          <a:prstGeom prst="rect">
            <a:avLst/>
          </a:prstGeom>
        </p:spPr>
      </p:pic>
      <p:pic>
        <p:nvPicPr>
          <p:cNvPr id="24" name="Picture 23" descr="A picture containing person, grass, outdoor, player&#10;&#10;Description automatically generated">
            <a:extLst>
              <a:ext uri="{FF2B5EF4-FFF2-40B4-BE49-F238E27FC236}">
                <a16:creationId xmlns:a16="http://schemas.microsoft.com/office/drawing/2014/main" id="{9D351534-1B7B-4E33-9AE9-69CF0305C42B}"/>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4507541" y="1882073"/>
            <a:ext cx="1839600" cy="1442217"/>
          </a:xfrm>
          <a:prstGeom prst="rect">
            <a:avLst/>
          </a:prstGeom>
        </p:spPr>
      </p:pic>
      <p:pic>
        <p:nvPicPr>
          <p:cNvPr id="25" name="Picture 24" descr="A picture containing clothing&#10;&#10;Description automatically generated">
            <a:extLst>
              <a:ext uri="{FF2B5EF4-FFF2-40B4-BE49-F238E27FC236}">
                <a16:creationId xmlns:a16="http://schemas.microsoft.com/office/drawing/2014/main" id="{DE156BA4-9F1F-4094-AF75-5A80F50A8A64}"/>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666412" y="1877090"/>
            <a:ext cx="1841130" cy="1447200"/>
          </a:xfrm>
          <a:prstGeom prst="rect">
            <a:avLst/>
          </a:prstGeom>
        </p:spPr>
      </p:pic>
    </p:spTree>
    <p:extLst>
      <p:ext uri="{BB962C8B-B14F-4D97-AF65-F5344CB8AC3E}">
        <p14:creationId xmlns:p14="http://schemas.microsoft.com/office/powerpoint/2010/main" val="331721913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B128465-0093-4241-8260-6AE7A627FE74}"/>
              </a:ext>
            </a:extLst>
          </p:cNvPr>
          <p:cNvSpPr txBox="1"/>
          <p:nvPr/>
        </p:nvSpPr>
        <p:spPr>
          <a:xfrm>
            <a:off x="3723588" y="1668858"/>
            <a:ext cx="7720552"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Beth Mead plays football for England. She is gay.</a:t>
            </a:r>
            <a:endParaRPr lang="en-GB" sz="3200" dirty="0">
              <a:latin typeface="Arial" panose="020B0604020202020204" pitchFamily="34" charset="0"/>
              <a:cs typeface="Arial" panose="020B0604020202020204" pitchFamily="34" charset="0"/>
            </a:endParaRPr>
          </a:p>
        </p:txBody>
      </p:sp>
      <p:pic>
        <p:nvPicPr>
          <p:cNvPr id="7" name="Picture 6" descr="A picture containing person, sport, athletic game, grass&#10;&#10;Description automatically generated">
            <a:extLst>
              <a:ext uri="{FF2B5EF4-FFF2-40B4-BE49-F238E27FC236}">
                <a16:creationId xmlns:a16="http://schemas.microsoft.com/office/drawing/2014/main" id="{E5816003-ED3A-4920-A382-68A9E157A8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9287" y="1736887"/>
            <a:ext cx="3100093" cy="2436798"/>
          </a:xfrm>
          <a:prstGeom prst="rect">
            <a:avLst/>
          </a:prstGeom>
        </p:spPr>
      </p:pic>
    </p:spTree>
    <p:extLst>
      <p:ext uri="{BB962C8B-B14F-4D97-AF65-F5344CB8AC3E}">
        <p14:creationId xmlns:p14="http://schemas.microsoft.com/office/powerpoint/2010/main" val="43896495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B128465-0093-4241-8260-6AE7A627FE74}"/>
              </a:ext>
            </a:extLst>
          </p:cNvPr>
          <p:cNvSpPr txBox="1"/>
          <p:nvPr/>
        </p:nvSpPr>
        <p:spPr>
          <a:xfrm>
            <a:off x="3723588" y="1668858"/>
            <a:ext cx="7720552"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Jake Daniels plays football for Blackpool. He is gay.</a:t>
            </a:r>
            <a:endParaRPr lang="en-GB" sz="3200" dirty="0">
              <a:latin typeface="Arial" panose="020B0604020202020204" pitchFamily="34" charset="0"/>
              <a:cs typeface="Arial" panose="020B0604020202020204" pitchFamily="34" charset="0"/>
            </a:endParaRPr>
          </a:p>
        </p:txBody>
      </p:sp>
      <p:pic>
        <p:nvPicPr>
          <p:cNvPr id="4" name="Picture 3" descr="A picture containing person, grass, soccer, field&#10;&#10;Description automatically generated">
            <a:extLst>
              <a:ext uri="{FF2B5EF4-FFF2-40B4-BE49-F238E27FC236}">
                <a16:creationId xmlns:a16="http://schemas.microsoft.com/office/drawing/2014/main" id="{B882DD47-42EE-44D5-BC55-F3F4C28B1C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9639" y="1736887"/>
            <a:ext cx="2012123" cy="2436798"/>
          </a:xfrm>
          <a:prstGeom prst="rect">
            <a:avLst/>
          </a:prstGeom>
        </p:spPr>
      </p:pic>
    </p:spTree>
    <p:extLst>
      <p:ext uri="{BB962C8B-B14F-4D97-AF65-F5344CB8AC3E}">
        <p14:creationId xmlns:p14="http://schemas.microsoft.com/office/powerpoint/2010/main" val="105857195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pic>
        <p:nvPicPr>
          <p:cNvPr id="7" name="Picture 6">
            <a:extLst>
              <a:ext uri="{FF2B5EF4-FFF2-40B4-BE49-F238E27FC236}">
                <a16:creationId xmlns:a16="http://schemas.microsoft.com/office/drawing/2014/main" id="{91D4AD6A-7EBE-4D31-A960-002BC9C292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6261" y="1668858"/>
            <a:ext cx="3248382" cy="2554350"/>
          </a:xfrm>
          <a:prstGeom prst="rect">
            <a:avLst/>
          </a:prstGeom>
        </p:spPr>
      </p:pic>
      <p:sp>
        <p:nvSpPr>
          <p:cNvPr id="12" name="TextBox 11">
            <a:extLst>
              <a:ext uri="{FF2B5EF4-FFF2-40B4-BE49-F238E27FC236}">
                <a16:creationId xmlns:a16="http://schemas.microsoft.com/office/drawing/2014/main" id="{5E449862-9DF9-4647-8522-6D2CAE14959D}"/>
              </a:ext>
            </a:extLst>
          </p:cNvPr>
          <p:cNvSpPr txBox="1"/>
          <p:nvPr/>
        </p:nvSpPr>
        <p:spPr>
          <a:xfrm>
            <a:off x="3864991" y="1668858"/>
            <a:ext cx="6890994"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Pat Manuel is a professional boxer. He is trans.</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573860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sp>
        <p:nvSpPr>
          <p:cNvPr id="13" name="TextBox 12">
            <a:extLst>
              <a:ext uri="{FF2B5EF4-FFF2-40B4-BE49-F238E27FC236}">
                <a16:creationId xmlns:a16="http://schemas.microsoft.com/office/drawing/2014/main" id="{9FF968CA-8B01-48EC-AECE-08A5E1023F20}"/>
              </a:ext>
            </a:extLst>
          </p:cNvPr>
          <p:cNvSpPr txBox="1"/>
          <p:nvPr/>
        </p:nvSpPr>
        <p:spPr>
          <a:xfrm>
            <a:off x="3864991" y="1765281"/>
            <a:ext cx="7560296"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Stacey Frances-Bayman played netball for England. She is a lesbian.</a:t>
            </a:r>
            <a:endParaRPr lang="en-GB" sz="3200" dirty="0">
              <a:latin typeface="Arial" panose="020B0604020202020204" pitchFamily="34" charset="0"/>
              <a:cs typeface="Arial" panose="020B0604020202020204" pitchFamily="34" charset="0"/>
            </a:endParaRPr>
          </a:p>
        </p:txBody>
      </p:sp>
      <p:pic>
        <p:nvPicPr>
          <p:cNvPr id="8" name="Picture 7" descr="A picture containing clothing&#10;&#10;Description automatically generated">
            <a:extLst>
              <a:ext uri="{FF2B5EF4-FFF2-40B4-BE49-F238E27FC236}">
                <a16:creationId xmlns:a16="http://schemas.microsoft.com/office/drawing/2014/main" id="{FE57A32D-65D7-408B-9317-0EF3D41347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3837" y="1717300"/>
            <a:ext cx="3118030" cy="2450893"/>
          </a:xfrm>
          <a:prstGeom prst="rect">
            <a:avLst/>
          </a:prstGeom>
        </p:spPr>
      </p:pic>
    </p:spTree>
    <p:extLst>
      <p:ext uri="{BB962C8B-B14F-4D97-AF65-F5344CB8AC3E}">
        <p14:creationId xmlns:p14="http://schemas.microsoft.com/office/powerpoint/2010/main" val="236167771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pic>
        <p:nvPicPr>
          <p:cNvPr id="7" name="Picture 6">
            <a:extLst>
              <a:ext uri="{FF2B5EF4-FFF2-40B4-BE49-F238E27FC236}">
                <a16:creationId xmlns:a16="http://schemas.microsoft.com/office/drawing/2014/main" id="{D73FE3E7-3AB0-433D-98AD-67C2CB1048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8167" y="1765281"/>
            <a:ext cx="3466823" cy="2549334"/>
          </a:xfrm>
          <a:prstGeom prst="rect">
            <a:avLst/>
          </a:prstGeom>
        </p:spPr>
      </p:pic>
      <p:sp>
        <p:nvSpPr>
          <p:cNvPr id="13" name="TextBox 12">
            <a:extLst>
              <a:ext uri="{FF2B5EF4-FFF2-40B4-BE49-F238E27FC236}">
                <a16:creationId xmlns:a16="http://schemas.microsoft.com/office/drawing/2014/main" id="{9FF968CA-8B01-48EC-AECE-08A5E1023F20}"/>
              </a:ext>
            </a:extLst>
          </p:cNvPr>
          <p:cNvSpPr txBox="1"/>
          <p:nvPr/>
        </p:nvSpPr>
        <p:spPr>
          <a:xfrm>
            <a:off x="3864991" y="1765281"/>
            <a:ext cx="7560296" cy="156966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Lizzie Williams is a wheelchair racer. She is a wheelchair user and she is a lesbian.</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011839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sp>
        <p:nvSpPr>
          <p:cNvPr id="13" name="TextBox 12">
            <a:extLst>
              <a:ext uri="{FF2B5EF4-FFF2-40B4-BE49-F238E27FC236}">
                <a16:creationId xmlns:a16="http://schemas.microsoft.com/office/drawing/2014/main" id="{EE8ED229-922E-4072-94B2-8D3D5C6A7C3D}"/>
              </a:ext>
            </a:extLst>
          </p:cNvPr>
          <p:cNvSpPr txBox="1"/>
          <p:nvPr/>
        </p:nvSpPr>
        <p:spPr>
          <a:xfrm>
            <a:off x="3864990" y="1668858"/>
            <a:ext cx="7927942" cy="1569660"/>
          </a:xfrm>
          <a:prstGeom prst="rect">
            <a:avLst/>
          </a:prstGeom>
          <a:noFill/>
        </p:spPr>
        <p:txBody>
          <a:bodyPr wrap="square" rtlCol="0">
            <a:spAutoFit/>
          </a:bodyPr>
          <a:lstStyle/>
          <a:p>
            <a:r>
              <a:rPr lang="en-US" sz="3200" dirty="0" err="1">
                <a:latin typeface="Arial" panose="020B0604020202020204" pitchFamily="34" charset="0"/>
                <a:cs typeface="Arial" panose="020B0604020202020204" pitchFamily="34" charset="0"/>
              </a:rPr>
              <a:t>Layshia</a:t>
            </a:r>
            <a:r>
              <a:rPr lang="en-US" sz="3200" dirty="0">
                <a:latin typeface="Arial" panose="020B0604020202020204" pitchFamily="34" charset="0"/>
                <a:cs typeface="Arial" panose="020B0604020202020204" pitchFamily="34" charset="0"/>
              </a:rPr>
              <a:t> Clarendon is a basketball player. </a:t>
            </a:r>
            <a:r>
              <a:rPr lang="en-US" sz="3200" dirty="0" err="1">
                <a:latin typeface="Arial" panose="020B0604020202020204" pitchFamily="34" charset="0"/>
                <a:cs typeface="Arial" panose="020B0604020202020204" pitchFamily="34" charset="0"/>
              </a:rPr>
              <a:t>Layshia</a:t>
            </a:r>
            <a:r>
              <a:rPr lang="en-US" sz="3200" dirty="0">
                <a:latin typeface="Arial" panose="020B0604020202020204" pitchFamily="34" charset="0"/>
                <a:cs typeface="Arial" panose="020B0604020202020204" pitchFamily="34" charset="0"/>
              </a:rPr>
              <a:t> is not a man or a woman. </a:t>
            </a:r>
            <a:r>
              <a:rPr lang="en-US" sz="3200" dirty="0" err="1">
                <a:latin typeface="Arial" panose="020B0604020202020204" pitchFamily="34" charset="0"/>
                <a:cs typeface="Arial" panose="020B0604020202020204" pitchFamily="34" charset="0"/>
              </a:rPr>
              <a:t>Layshia</a:t>
            </a:r>
            <a:r>
              <a:rPr lang="en-US" sz="3200" dirty="0">
                <a:latin typeface="Arial" panose="020B0604020202020204" pitchFamily="34" charset="0"/>
                <a:cs typeface="Arial" panose="020B0604020202020204" pitchFamily="34" charset="0"/>
              </a:rPr>
              <a:t> is non-binary.</a:t>
            </a:r>
            <a:endParaRPr lang="en-GB" sz="3200" dirty="0">
              <a:latin typeface="Arial" panose="020B0604020202020204" pitchFamily="34" charset="0"/>
              <a:cs typeface="Arial" panose="020B0604020202020204" pitchFamily="34" charset="0"/>
            </a:endParaRPr>
          </a:p>
        </p:txBody>
      </p:sp>
      <p:pic>
        <p:nvPicPr>
          <p:cNvPr id="8" name="Picture 7" descr="A person holding a basketball&#10;&#10;Description automatically generated">
            <a:extLst>
              <a:ext uri="{FF2B5EF4-FFF2-40B4-BE49-F238E27FC236}">
                <a16:creationId xmlns:a16="http://schemas.microsoft.com/office/drawing/2014/main" id="{36622C65-D5B4-4616-90A8-9DF91BB1D7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5038" y="1576694"/>
            <a:ext cx="2982562" cy="2346360"/>
          </a:xfrm>
          <a:prstGeom prst="rect">
            <a:avLst/>
          </a:prstGeom>
        </p:spPr>
      </p:pic>
    </p:spTree>
    <p:extLst>
      <p:ext uri="{BB962C8B-B14F-4D97-AF65-F5344CB8AC3E}">
        <p14:creationId xmlns:p14="http://schemas.microsoft.com/office/powerpoint/2010/main" val="139316805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pic>
        <p:nvPicPr>
          <p:cNvPr id="7" name="Picture 6">
            <a:extLst>
              <a:ext uri="{FF2B5EF4-FFF2-40B4-BE49-F238E27FC236}">
                <a16:creationId xmlns:a16="http://schemas.microsoft.com/office/drawing/2014/main" id="{5FF3C5DD-0866-4DEF-AACD-DF1A33A3E08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3837" y="1717301"/>
            <a:ext cx="3118031" cy="2457261"/>
          </a:xfrm>
          <a:prstGeom prst="rect">
            <a:avLst/>
          </a:prstGeom>
        </p:spPr>
      </p:pic>
      <p:sp>
        <p:nvSpPr>
          <p:cNvPr id="12" name="TextBox 11">
            <a:extLst>
              <a:ext uri="{FF2B5EF4-FFF2-40B4-BE49-F238E27FC236}">
                <a16:creationId xmlns:a16="http://schemas.microsoft.com/office/drawing/2014/main" id="{A30B9590-7A6D-49C3-915E-E3D0A6846DD2}"/>
              </a:ext>
            </a:extLst>
          </p:cNvPr>
          <p:cNvSpPr txBox="1"/>
          <p:nvPr/>
        </p:nvSpPr>
        <p:spPr>
          <a:xfrm>
            <a:off x="3864990" y="1668858"/>
            <a:ext cx="6985261"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Ryan Russell is an American Football player. He is bi.</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167431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sp>
        <p:nvSpPr>
          <p:cNvPr id="12" name="TextBox 11">
            <a:extLst>
              <a:ext uri="{FF2B5EF4-FFF2-40B4-BE49-F238E27FC236}">
                <a16:creationId xmlns:a16="http://schemas.microsoft.com/office/drawing/2014/main" id="{0AFB9B0F-6A49-42B1-BDF9-7B6E3211A50B}"/>
              </a:ext>
            </a:extLst>
          </p:cNvPr>
          <p:cNvSpPr txBox="1"/>
          <p:nvPr/>
        </p:nvSpPr>
        <p:spPr>
          <a:xfrm>
            <a:off x="3864989" y="1668858"/>
            <a:ext cx="7164371"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Ruby Tui plays rugby for New Zealand. She is LGBTQ+.</a:t>
            </a:r>
            <a:endParaRPr lang="en-GB" sz="3200" dirty="0">
              <a:latin typeface="Arial" panose="020B0604020202020204" pitchFamily="34" charset="0"/>
              <a:cs typeface="Arial" panose="020B0604020202020204" pitchFamily="34" charset="0"/>
            </a:endParaRPr>
          </a:p>
        </p:txBody>
      </p:sp>
      <p:pic>
        <p:nvPicPr>
          <p:cNvPr id="8" name="Picture 7" descr="A picture containing person, grass, outdoor, player&#10;&#10;Description automatically generated">
            <a:extLst>
              <a:ext uri="{FF2B5EF4-FFF2-40B4-BE49-F238E27FC236}">
                <a16:creationId xmlns:a16="http://schemas.microsoft.com/office/drawing/2014/main" id="{770AD7DD-816F-4F29-B857-A7783BF435F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9464" y="1751919"/>
            <a:ext cx="3051995" cy="2392715"/>
          </a:xfrm>
          <a:prstGeom prst="rect">
            <a:avLst/>
          </a:prstGeom>
        </p:spPr>
      </p:pic>
    </p:spTree>
    <p:extLst>
      <p:ext uri="{BB962C8B-B14F-4D97-AF65-F5344CB8AC3E}">
        <p14:creationId xmlns:p14="http://schemas.microsoft.com/office/powerpoint/2010/main" val="310389829"/>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sp>
        <p:nvSpPr>
          <p:cNvPr id="12" name="TextBox 11">
            <a:extLst>
              <a:ext uri="{FF2B5EF4-FFF2-40B4-BE49-F238E27FC236}">
                <a16:creationId xmlns:a16="http://schemas.microsoft.com/office/drawing/2014/main" id="{0AFB9B0F-6A49-42B1-BDF9-7B6E3211A50B}"/>
              </a:ext>
            </a:extLst>
          </p:cNvPr>
          <p:cNvSpPr txBox="1"/>
          <p:nvPr/>
        </p:nvSpPr>
        <p:spPr>
          <a:xfrm>
            <a:off x="3864989" y="1668858"/>
            <a:ext cx="7164371" cy="156966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Robyn </a:t>
            </a:r>
            <a:r>
              <a:rPr lang="en-US" sz="3200" dirty="0" err="1">
                <a:latin typeface="Arial" panose="020B0604020202020204" pitchFamily="34" charset="0"/>
                <a:cs typeface="Arial" panose="020B0604020202020204" pitchFamily="34" charset="0"/>
              </a:rPr>
              <a:t>Lambird</a:t>
            </a:r>
            <a:r>
              <a:rPr lang="en-US" sz="3200" dirty="0">
                <a:latin typeface="Arial" panose="020B0604020202020204" pitchFamily="34" charset="0"/>
                <a:cs typeface="Arial" panose="020B0604020202020204" pitchFamily="34" charset="0"/>
              </a:rPr>
              <a:t> is a wheelchair racer. Robyn is non-binary and uses ‘they’ and ‘them’ pronouns.</a:t>
            </a:r>
            <a:endParaRPr lang="en-GB" sz="3200" dirty="0">
              <a:latin typeface="Arial" panose="020B0604020202020204" pitchFamily="34" charset="0"/>
              <a:cs typeface="Arial" panose="020B0604020202020204" pitchFamily="34" charset="0"/>
            </a:endParaRPr>
          </a:p>
        </p:txBody>
      </p:sp>
      <p:pic>
        <p:nvPicPr>
          <p:cNvPr id="5" name="Picture 4" descr="A person in a yellow shirt riding a bicycle&#10;&#10;Description automatically generated with low confidence">
            <a:extLst>
              <a:ext uri="{FF2B5EF4-FFF2-40B4-BE49-F238E27FC236}">
                <a16:creationId xmlns:a16="http://schemas.microsoft.com/office/drawing/2014/main" id="{8E354CD8-C45D-4752-9447-110925D4DA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2640" y="1742010"/>
            <a:ext cx="1973752" cy="2457610"/>
          </a:xfrm>
          <a:prstGeom prst="rect">
            <a:avLst/>
          </a:prstGeom>
        </p:spPr>
      </p:pic>
    </p:spTree>
    <p:extLst>
      <p:ext uri="{BB962C8B-B14F-4D97-AF65-F5344CB8AC3E}">
        <p14:creationId xmlns:p14="http://schemas.microsoft.com/office/powerpoint/2010/main" val="190584582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sp>
        <p:nvSpPr>
          <p:cNvPr id="14" name="TextBox 13">
            <a:extLst>
              <a:ext uri="{FF2B5EF4-FFF2-40B4-BE49-F238E27FC236}">
                <a16:creationId xmlns:a16="http://schemas.microsoft.com/office/drawing/2014/main" id="{CBB2BE0D-DFD3-4BAF-AAED-85F7CAA17CC2}"/>
              </a:ext>
            </a:extLst>
          </p:cNvPr>
          <p:cNvSpPr txBox="1"/>
          <p:nvPr/>
        </p:nvSpPr>
        <p:spPr>
          <a:xfrm>
            <a:off x="292231" y="1084083"/>
            <a:ext cx="4487126"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They are sports people.</a:t>
            </a:r>
            <a:endParaRPr lang="en-GB" sz="320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A6AFFAEB-9BFC-4580-A79D-6852367B82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06028" y="3302080"/>
            <a:ext cx="1847489" cy="1447200"/>
          </a:xfrm>
          <a:prstGeom prst="rect">
            <a:avLst/>
          </a:prstGeom>
        </p:spPr>
      </p:pic>
      <p:pic>
        <p:nvPicPr>
          <p:cNvPr id="17" name="Picture 16" descr="A picture containing person, grass, soccer, field&#10;&#10;Description automatically generated">
            <a:extLst>
              <a:ext uri="{FF2B5EF4-FFF2-40B4-BE49-F238E27FC236}">
                <a16:creationId xmlns:a16="http://schemas.microsoft.com/office/drawing/2014/main" id="{7C8C2EB9-FD09-4892-AE5D-9671F87A4D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1040" y="3296534"/>
            <a:ext cx="1194988" cy="1447200"/>
          </a:xfrm>
          <a:prstGeom prst="rect">
            <a:avLst/>
          </a:prstGeom>
        </p:spPr>
      </p:pic>
      <p:pic>
        <p:nvPicPr>
          <p:cNvPr id="18" name="Picture 17">
            <a:extLst>
              <a:ext uri="{FF2B5EF4-FFF2-40B4-BE49-F238E27FC236}">
                <a16:creationId xmlns:a16="http://schemas.microsoft.com/office/drawing/2014/main" id="{EB7BC6B2-8DF2-44F2-A893-1EB08CA16D0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8595" y="3302080"/>
            <a:ext cx="1847489" cy="1447200"/>
          </a:xfrm>
          <a:prstGeom prst="rect">
            <a:avLst/>
          </a:prstGeom>
        </p:spPr>
      </p:pic>
      <p:pic>
        <p:nvPicPr>
          <p:cNvPr id="19" name="Picture 18">
            <a:extLst>
              <a:ext uri="{FF2B5EF4-FFF2-40B4-BE49-F238E27FC236}">
                <a16:creationId xmlns:a16="http://schemas.microsoft.com/office/drawing/2014/main" id="{55153BE4-B107-4D7B-A432-33E2A6563FE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17132" y="1876527"/>
            <a:ext cx="1841129" cy="1447763"/>
          </a:xfrm>
          <a:prstGeom prst="rect">
            <a:avLst/>
          </a:prstGeom>
        </p:spPr>
      </p:pic>
      <p:pic>
        <p:nvPicPr>
          <p:cNvPr id="20" name="Picture 19">
            <a:extLst>
              <a:ext uri="{FF2B5EF4-FFF2-40B4-BE49-F238E27FC236}">
                <a16:creationId xmlns:a16="http://schemas.microsoft.com/office/drawing/2014/main" id="{BD47BF89-299F-4010-9322-F862F3AAB39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668287" y="3307626"/>
            <a:ext cx="1841127" cy="1450957"/>
          </a:xfrm>
          <a:prstGeom prst="rect">
            <a:avLst/>
          </a:prstGeom>
        </p:spPr>
      </p:pic>
      <p:pic>
        <p:nvPicPr>
          <p:cNvPr id="21" name="Picture 20" descr="A person holding a basketball&#10;&#10;Description automatically generated">
            <a:extLst>
              <a:ext uri="{FF2B5EF4-FFF2-40B4-BE49-F238E27FC236}">
                <a16:creationId xmlns:a16="http://schemas.microsoft.com/office/drawing/2014/main" id="{75174AE4-93B3-4C7B-A909-22BCA9D6860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486484" y="1882073"/>
            <a:ext cx="1839600" cy="1447200"/>
          </a:xfrm>
          <a:prstGeom prst="rect">
            <a:avLst/>
          </a:prstGeom>
        </p:spPr>
      </p:pic>
      <p:pic>
        <p:nvPicPr>
          <p:cNvPr id="22" name="Picture 21" descr="A person in a yellow shirt riding a bicycle&#10;&#10;Description automatically generated with low confidence">
            <a:extLst>
              <a:ext uri="{FF2B5EF4-FFF2-40B4-BE49-F238E27FC236}">
                <a16:creationId xmlns:a16="http://schemas.microsoft.com/office/drawing/2014/main" id="{67B3D33D-0F25-4C85-AF87-284816763A9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47141" y="1876527"/>
            <a:ext cx="1162273" cy="1447200"/>
          </a:xfrm>
          <a:prstGeom prst="rect">
            <a:avLst/>
          </a:prstGeom>
        </p:spPr>
      </p:pic>
      <p:pic>
        <p:nvPicPr>
          <p:cNvPr id="23" name="Picture 22" descr="A picture containing person, sport, athletic game, grass&#10;&#10;Description automatically generated">
            <a:extLst>
              <a:ext uri="{FF2B5EF4-FFF2-40B4-BE49-F238E27FC236}">
                <a16:creationId xmlns:a16="http://schemas.microsoft.com/office/drawing/2014/main" id="{9CD9E250-EF66-4336-9EF7-2A9A427F653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844279" y="3307626"/>
            <a:ext cx="1841127" cy="1447200"/>
          </a:xfrm>
          <a:prstGeom prst="rect">
            <a:avLst/>
          </a:prstGeom>
        </p:spPr>
      </p:pic>
      <p:pic>
        <p:nvPicPr>
          <p:cNvPr id="24" name="Picture 23" descr="A picture containing person, grass, outdoor, player&#10;&#10;Description automatically generated">
            <a:extLst>
              <a:ext uri="{FF2B5EF4-FFF2-40B4-BE49-F238E27FC236}">
                <a16:creationId xmlns:a16="http://schemas.microsoft.com/office/drawing/2014/main" id="{4B65C70F-3402-42E3-955D-991A0245AE0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4507541" y="1882073"/>
            <a:ext cx="1839600" cy="1442217"/>
          </a:xfrm>
          <a:prstGeom prst="rect">
            <a:avLst/>
          </a:prstGeom>
        </p:spPr>
      </p:pic>
      <p:pic>
        <p:nvPicPr>
          <p:cNvPr id="25" name="Picture 24" descr="A picture containing clothing&#10;&#10;Description automatically generated">
            <a:extLst>
              <a:ext uri="{FF2B5EF4-FFF2-40B4-BE49-F238E27FC236}">
                <a16:creationId xmlns:a16="http://schemas.microsoft.com/office/drawing/2014/main" id="{776221E4-AEBE-4B52-A9AC-B5AE04C0819B}"/>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666412" y="1877090"/>
            <a:ext cx="1841130" cy="1447200"/>
          </a:xfrm>
          <a:prstGeom prst="rect">
            <a:avLst/>
          </a:prstGeom>
        </p:spPr>
      </p:pic>
    </p:spTree>
    <p:extLst>
      <p:ext uri="{BB962C8B-B14F-4D97-AF65-F5344CB8AC3E}">
        <p14:creationId xmlns:p14="http://schemas.microsoft.com/office/powerpoint/2010/main" val="3906736508"/>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pic>
        <p:nvPicPr>
          <p:cNvPr id="7" name="Picture 6">
            <a:extLst>
              <a:ext uri="{FF2B5EF4-FFF2-40B4-BE49-F238E27FC236}">
                <a16:creationId xmlns:a16="http://schemas.microsoft.com/office/drawing/2014/main" id="{1250BE97-CC04-40CE-9AF8-BD406D42EC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151" y="1685355"/>
            <a:ext cx="3253839" cy="2548841"/>
          </a:xfrm>
          <a:prstGeom prst="rect">
            <a:avLst/>
          </a:prstGeom>
        </p:spPr>
      </p:pic>
      <p:sp>
        <p:nvSpPr>
          <p:cNvPr id="12" name="TextBox 11">
            <a:extLst>
              <a:ext uri="{FF2B5EF4-FFF2-40B4-BE49-F238E27FC236}">
                <a16:creationId xmlns:a16="http://schemas.microsoft.com/office/drawing/2014/main" id="{80262F83-A238-440F-9D25-F942E4B59B21}"/>
              </a:ext>
            </a:extLst>
          </p:cNvPr>
          <p:cNvSpPr txBox="1"/>
          <p:nvPr/>
        </p:nvSpPr>
        <p:spPr>
          <a:xfrm>
            <a:off x="3864989" y="1668858"/>
            <a:ext cx="7871381" cy="1077218"/>
          </a:xfrm>
          <a:prstGeom prst="rect">
            <a:avLst/>
          </a:prstGeom>
          <a:noFill/>
        </p:spPr>
        <p:txBody>
          <a:bodyPr wrap="square" rtlCol="0">
            <a:spAutoFit/>
          </a:bodyPr>
          <a:lstStyle/>
          <a:p>
            <a:r>
              <a:rPr lang="en-US" sz="3200" dirty="0" err="1">
                <a:latin typeface="Arial" panose="020B0604020202020204" pitchFamily="34" charset="0"/>
                <a:cs typeface="Arial" panose="020B0604020202020204" pitchFamily="34" charset="0"/>
              </a:rPr>
              <a:t>Duttee</a:t>
            </a:r>
            <a:r>
              <a:rPr lang="en-US" sz="3200" dirty="0">
                <a:latin typeface="Arial" panose="020B0604020202020204" pitchFamily="34" charset="0"/>
                <a:cs typeface="Arial" panose="020B0604020202020204" pitchFamily="34" charset="0"/>
              </a:rPr>
              <a:t> Chand is a runner and competes for India. She is a lesbian.</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004616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sp>
        <p:nvSpPr>
          <p:cNvPr id="11" name="TextBox 10">
            <a:extLst>
              <a:ext uri="{FF2B5EF4-FFF2-40B4-BE49-F238E27FC236}">
                <a16:creationId xmlns:a16="http://schemas.microsoft.com/office/drawing/2014/main" id="{8E63973A-4F65-483A-960E-85E4A9126F5C}"/>
              </a:ext>
            </a:extLst>
          </p:cNvPr>
          <p:cNvSpPr txBox="1"/>
          <p:nvPr/>
        </p:nvSpPr>
        <p:spPr>
          <a:xfrm>
            <a:off x="4288536" y="1668858"/>
            <a:ext cx="6797386" cy="255454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Make a poster about an LGBTQ+ sports person.</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Write a message to show that it’s ok to be lesbian, gay, bi or trans.</a:t>
            </a:r>
          </a:p>
        </p:txBody>
      </p:sp>
      <p:pic>
        <p:nvPicPr>
          <p:cNvPr id="12" name="Picture 11">
            <a:extLst>
              <a:ext uri="{FF2B5EF4-FFF2-40B4-BE49-F238E27FC236}">
                <a16:creationId xmlns:a16="http://schemas.microsoft.com/office/drawing/2014/main" id="{073A1EDD-F37B-403A-8A24-064E6486EB1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8735" y="1668858"/>
            <a:ext cx="1841129" cy="1353877"/>
          </a:xfrm>
          <a:prstGeom prst="rect">
            <a:avLst/>
          </a:prstGeom>
        </p:spPr>
      </p:pic>
      <p:pic>
        <p:nvPicPr>
          <p:cNvPr id="13" name="Picture 12">
            <a:extLst>
              <a:ext uri="{FF2B5EF4-FFF2-40B4-BE49-F238E27FC236}">
                <a16:creationId xmlns:a16="http://schemas.microsoft.com/office/drawing/2014/main" id="{A33947A8-CFD4-4458-8523-01DF2DEB8E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8735" y="3148535"/>
            <a:ext cx="1842779" cy="1443511"/>
          </a:xfrm>
          <a:prstGeom prst="rect">
            <a:avLst/>
          </a:prstGeom>
        </p:spPr>
      </p:pic>
      <p:pic>
        <p:nvPicPr>
          <p:cNvPr id="14" name="Picture 13">
            <a:extLst>
              <a:ext uri="{FF2B5EF4-FFF2-40B4-BE49-F238E27FC236}">
                <a16:creationId xmlns:a16="http://schemas.microsoft.com/office/drawing/2014/main" id="{3649A2F7-D803-49A3-B2B3-4570A9AEBD6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75827" y="3148535"/>
            <a:ext cx="1841127" cy="1450957"/>
          </a:xfrm>
          <a:prstGeom prst="rect">
            <a:avLst/>
          </a:prstGeom>
        </p:spPr>
      </p:pic>
      <p:pic>
        <p:nvPicPr>
          <p:cNvPr id="15" name="Picture 14" descr="A person holding a basketball&#10;&#10;Description automatically generated">
            <a:extLst>
              <a:ext uri="{FF2B5EF4-FFF2-40B4-BE49-F238E27FC236}">
                <a16:creationId xmlns:a16="http://schemas.microsoft.com/office/drawing/2014/main" id="{8ADD619C-0FB4-4612-BF1B-EF48AAE5369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277354" y="1662749"/>
            <a:ext cx="1839600" cy="1359986"/>
          </a:xfrm>
          <a:prstGeom prst="rect">
            <a:avLst/>
          </a:prstGeom>
        </p:spPr>
      </p:pic>
    </p:spTree>
    <p:extLst>
      <p:ext uri="{BB962C8B-B14F-4D97-AF65-F5344CB8AC3E}">
        <p14:creationId xmlns:p14="http://schemas.microsoft.com/office/powerpoint/2010/main" val="30489673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sp>
        <p:nvSpPr>
          <p:cNvPr id="7" name="TextBox 6">
            <a:extLst>
              <a:ext uri="{FF2B5EF4-FFF2-40B4-BE49-F238E27FC236}">
                <a16:creationId xmlns:a16="http://schemas.microsoft.com/office/drawing/2014/main" id="{FB8B52D3-1887-4674-98CA-815DF0A417FC}"/>
              </a:ext>
            </a:extLst>
          </p:cNvPr>
          <p:cNvSpPr txBox="1"/>
          <p:nvPr/>
        </p:nvSpPr>
        <p:spPr>
          <a:xfrm>
            <a:off x="3657057" y="1227048"/>
            <a:ext cx="3486852"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What is the sport?</a:t>
            </a:r>
            <a:endParaRPr lang="en-GB" sz="3200" dirty="0">
              <a:latin typeface="Arial" panose="020B0604020202020204" pitchFamily="34" charset="0"/>
              <a:cs typeface="Arial" panose="020B0604020202020204" pitchFamily="34" charset="0"/>
            </a:endParaRPr>
          </a:p>
        </p:txBody>
      </p:sp>
      <p:pic>
        <p:nvPicPr>
          <p:cNvPr id="8" name="Picture 7" descr="A picture containing person, grass, soccer, field&#10;&#10;Description automatically generated">
            <a:extLst>
              <a:ext uri="{FF2B5EF4-FFF2-40B4-BE49-F238E27FC236}">
                <a16:creationId xmlns:a16="http://schemas.microsoft.com/office/drawing/2014/main" id="{38C6F288-3686-445D-9744-3DA5B87D2B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1040" y="1368141"/>
            <a:ext cx="2599672" cy="3148354"/>
          </a:xfrm>
          <a:prstGeom prst="rect">
            <a:avLst/>
          </a:prstGeom>
        </p:spPr>
      </p:pic>
    </p:spTree>
    <p:extLst>
      <p:ext uri="{BB962C8B-B14F-4D97-AF65-F5344CB8AC3E}">
        <p14:creationId xmlns:p14="http://schemas.microsoft.com/office/powerpoint/2010/main" val="153224464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sp>
        <p:nvSpPr>
          <p:cNvPr id="7" name="TextBox 6">
            <a:extLst>
              <a:ext uri="{FF2B5EF4-FFF2-40B4-BE49-F238E27FC236}">
                <a16:creationId xmlns:a16="http://schemas.microsoft.com/office/drawing/2014/main" id="{C84C20B2-C141-4DB8-9B43-BA6C569F0E54}"/>
              </a:ext>
            </a:extLst>
          </p:cNvPr>
          <p:cNvSpPr txBox="1"/>
          <p:nvPr/>
        </p:nvSpPr>
        <p:spPr>
          <a:xfrm>
            <a:off x="3723588" y="1301213"/>
            <a:ext cx="1641796"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Football</a:t>
            </a:r>
            <a:endParaRPr lang="en-GB" sz="3200" dirty="0">
              <a:latin typeface="Arial" panose="020B0604020202020204" pitchFamily="34" charset="0"/>
              <a:cs typeface="Arial" panose="020B0604020202020204" pitchFamily="34" charset="0"/>
            </a:endParaRPr>
          </a:p>
        </p:txBody>
      </p:sp>
      <p:pic>
        <p:nvPicPr>
          <p:cNvPr id="8" name="Picture 7" descr="A picture containing person, grass, soccer, field&#10;&#10;Description automatically generated">
            <a:extLst>
              <a:ext uri="{FF2B5EF4-FFF2-40B4-BE49-F238E27FC236}">
                <a16:creationId xmlns:a16="http://schemas.microsoft.com/office/drawing/2014/main" id="{FCF2E93B-FDB9-4736-888E-0C3086D9B04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1040" y="1368141"/>
            <a:ext cx="2599672" cy="3148354"/>
          </a:xfrm>
          <a:prstGeom prst="rect">
            <a:avLst/>
          </a:prstGeom>
        </p:spPr>
      </p:pic>
    </p:spTree>
    <p:extLst>
      <p:ext uri="{BB962C8B-B14F-4D97-AF65-F5344CB8AC3E}">
        <p14:creationId xmlns:p14="http://schemas.microsoft.com/office/powerpoint/2010/main" val="42792558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pic>
        <p:nvPicPr>
          <p:cNvPr id="6" name="Picture 5">
            <a:extLst>
              <a:ext uri="{FF2B5EF4-FFF2-40B4-BE49-F238E27FC236}">
                <a16:creationId xmlns:a16="http://schemas.microsoft.com/office/drawing/2014/main" id="{FACF375B-E5D0-4C99-A874-B679A7C6136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6261" y="1668858"/>
            <a:ext cx="3248382" cy="2554350"/>
          </a:xfrm>
          <a:prstGeom prst="rect">
            <a:avLst/>
          </a:prstGeom>
        </p:spPr>
      </p:pic>
      <p:sp>
        <p:nvSpPr>
          <p:cNvPr id="7" name="TextBox 6">
            <a:extLst>
              <a:ext uri="{FF2B5EF4-FFF2-40B4-BE49-F238E27FC236}">
                <a16:creationId xmlns:a16="http://schemas.microsoft.com/office/drawing/2014/main" id="{2F7DC4F6-818B-40F7-BEA7-472371B9768B}"/>
              </a:ext>
            </a:extLst>
          </p:cNvPr>
          <p:cNvSpPr txBox="1"/>
          <p:nvPr/>
        </p:nvSpPr>
        <p:spPr>
          <a:xfrm>
            <a:off x="3969765" y="1680366"/>
            <a:ext cx="3486852"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What is the sport?</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465279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pic>
        <p:nvPicPr>
          <p:cNvPr id="6" name="Picture 5">
            <a:extLst>
              <a:ext uri="{FF2B5EF4-FFF2-40B4-BE49-F238E27FC236}">
                <a16:creationId xmlns:a16="http://schemas.microsoft.com/office/drawing/2014/main" id="{9A41E353-EBA8-45F4-BD62-85D1B000FE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6261" y="1668858"/>
            <a:ext cx="3248382" cy="2554350"/>
          </a:xfrm>
          <a:prstGeom prst="rect">
            <a:avLst/>
          </a:prstGeom>
        </p:spPr>
      </p:pic>
      <p:sp>
        <p:nvSpPr>
          <p:cNvPr id="7" name="TextBox 6">
            <a:extLst>
              <a:ext uri="{FF2B5EF4-FFF2-40B4-BE49-F238E27FC236}">
                <a16:creationId xmlns:a16="http://schemas.microsoft.com/office/drawing/2014/main" id="{022C49DC-0765-4A91-84D4-BFFE270D543C}"/>
              </a:ext>
            </a:extLst>
          </p:cNvPr>
          <p:cNvSpPr txBox="1"/>
          <p:nvPr/>
        </p:nvSpPr>
        <p:spPr>
          <a:xfrm>
            <a:off x="4045965" y="1661316"/>
            <a:ext cx="1438214"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Boxing</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47227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pic>
        <p:nvPicPr>
          <p:cNvPr id="6" name="Picture 5">
            <a:extLst>
              <a:ext uri="{FF2B5EF4-FFF2-40B4-BE49-F238E27FC236}">
                <a16:creationId xmlns:a16="http://schemas.microsoft.com/office/drawing/2014/main" id="{E2B57F88-6AD3-457D-84C0-79251D2454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8167" y="1765281"/>
            <a:ext cx="3466823" cy="2549334"/>
          </a:xfrm>
          <a:prstGeom prst="rect">
            <a:avLst/>
          </a:prstGeom>
        </p:spPr>
      </p:pic>
      <p:sp>
        <p:nvSpPr>
          <p:cNvPr id="7" name="TextBox 6">
            <a:extLst>
              <a:ext uri="{FF2B5EF4-FFF2-40B4-BE49-F238E27FC236}">
                <a16:creationId xmlns:a16="http://schemas.microsoft.com/office/drawing/2014/main" id="{9C5D4DA0-CB22-49FC-B81D-75935E950782}"/>
              </a:ext>
            </a:extLst>
          </p:cNvPr>
          <p:cNvSpPr txBox="1"/>
          <p:nvPr/>
        </p:nvSpPr>
        <p:spPr>
          <a:xfrm>
            <a:off x="4017390" y="1765281"/>
            <a:ext cx="3486852"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What is the sport?</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516602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565695" y="1861571"/>
            <a:ext cx="6419589" cy="19075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200" b="1"/>
            </a:pPr>
            <a:endParaRPr/>
          </a:p>
          <a:p>
            <a:pPr marL="742950" lvl="1" indent="-285750">
              <a:buSzPct val="100000"/>
              <a:buFont typeface="Arial"/>
              <a:buChar char="•"/>
              <a:defRPr sz="2800"/>
            </a:pPr>
            <a:endParaRPr/>
          </a:p>
          <a:p>
            <a:pPr lvl="1">
              <a:defRPr sz="2800"/>
            </a:pPr>
            <a:endParaRPr/>
          </a:p>
          <a:p>
            <a:pPr marL="285750" indent="-285750">
              <a:buSzPct val="100000"/>
              <a:buFont typeface="Arial"/>
              <a:buChar char="•"/>
              <a:defRPr b="1"/>
            </a:pPr>
            <a:endParaRPr/>
          </a:p>
        </p:txBody>
      </p:sp>
      <p:pic>
        <p:nvPicPr>
          <p:cNvPr id="6" name="Picture 5">
            <a:extLst>
              <a:ext uri="{FF2B5EF4-FFF2-40B4-BE49-F238E27FC236}">
                <a16:creationId xmlns:a16="http://schemas.microsoft.com/office/drawing/2014/main" id="{1DA50DEB-ACE4-4F4E-8560-30F9851DF1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8167" y="1765281"/>
            <a:ext cx="3466823" cy="2549334"/>
          </a:xfrm>
          <a:prstGeom prst="rect">
            <a:avLst/>
          </a:prstGeom>
        </p:spPr>
      </p:pic>
      <p:sp>
        <p:nvSpPr>
          <p:cNvPr id="7" name="TextBox 6">
            <a:extLst>
              <a:ext uri="{FF2B5EF4-FFF2-40B4-BE49-F238E27FC236}">
                <a16:creationId xmlns:a16="http://schemas.microsoft.com/office/drawing/2014/main" id="{1EA5F101-8DFD-4385-AE38-9E519DA5FDC2}"/>
              </a:ext>
            </a:extLst>
          </p:cNvPr>
          <p:cNvSpPr txBox="1"/>
          <p:nvPr/>
        </p:nvSpPr>
        <p:spPr>
          <a:xfrm>
            <a:off x="4017390" y="1765281"/>
            <a:ext cx="3464410" cy="584775"/>
          </a:xfrm>
          <a:prstGeom prst="rect">
            <a:avLst/>
          </a:prstGeom>
          <a:noFill/>
        </p:spPr>
        <p:txBody>
          <a:bodyPr wrap="none" rtlCol="0">
            <a:spAutoFit/>
          </a:bodyPr>
          <a:lstStyle/>
          <a:p>
            <a:r>
              <a:rPr lang="en-US" sz="3200" dirty="0">
                <a:latin typeface="Arial" panose="020B0604020202020204" pitchFamily="34" charset="0"/>
                <a:cs typeface="Arial" panose="020B0604020202020204" pitchFamily="34" charset="0"/>
              </a:rPr>
              <a:t>Wheelchair racing</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9125061"/>
      </p:ext>
    </p:extLst>
  </p:cSld>
  <p:clrMapOvr>
    <a:masterClrMapping/>
  </p:clrMapOvr>
  <p:transition spd="slow"/>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1482</Words>
  <Application>Microsoft Office PowerPoint</Application>
  <PresentationFormat>Widescreen</PresentationFormat>
  <Paragraphs>176</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2022-10-05T08:48:03Z</dcterms:modified>
</cp:coreProperties>
</file>