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5"/>
  </p:notesMasterIdLst>
  <p:sldIdLst>
    <p:sldId id="278" r:id="rId2"/>
    <p:sldId id="266" r:id="rId3"/>
    <p:sldId id="260" r:id="rId4"/>
    <p:sldId id="267" r:id="rId5"/>
    <p:sldId id="268" r:id="rId6"/>
    <p:sldId id="277" r:id="rId7"/>
    <p:sldId id="269" r:id="rId8"/>
    <p:sldId id="271" r:id="rId9"/>
    <p:sldId id="279" r:id="rId10"/>
    <p:sldId id="280" r:id="rId11"/>
    <p:sldId id="273" r:id="rId12"/>
    <p:sldId id="275" r:id="rId13"/>
    <p:sldId id="276" r:id="rId1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175"/>
    <a:srgbClr val="FCB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10C53F-89C3-405C-A603-F99B54A2FED9}" v="8" dt="2022-10-05T08:46:44.77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9"/>
    <p:restoredTop sz="63445" autoAdjust="0"/>
  </p:normalViewPr>
  <p:slideViewPr>
    <p:cSldViewPr snapToGrid="0" snapToObjects="1">
      <p:cViewPr varScale="1">
        <p:scale>
          <a:sx n="41" d="100"/>
          <a:sy n="41" d="100"/>
        </p:scale>
        <p:origin x="1636" y="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19" name="Shape 1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stonewall.org.uk/system/files/lgbt_in_britain_hate_crime.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stonewall.org.uk/system/files/lgbt_in_britain_hate_crime.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a:spLocks noGrp="1" noRot="1" noChangeAspect="1"/>
          </p:cNvSpPr>
          <p:nvPr>
            <p:ph type="sldImg"/>
          </p:nvPr>
        </p:nvSpPr>
        <p:spPr>
          <a:xfrm>
            <a:off x="381000" y="685800"/>
            <a:ext cx="6096000" cy="3429000"/>
          </a:xfrm>
          <a:prstGeom prst="rect">
            <a:avLst/>
          </a:prstGeom>
        </p:spPr>
        <p:txBody>
          <a:bodyPr/>
          <a:lstStyle/>
          <a:p>
            <a:endParaRPr/>
          </a:p>
        </p:txBody>
      </p:sp>
      <p:sp>
        <p:nvSpPr>
          <p:cNvPr id="127" name="Shape 127"/>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dirty="0"/>
              <a:t>Visit our website for the lesson plan and resources to accompany this PowerPoint.</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Use the PowerPoint to discuss some of the statistics from </a:t>
            </a:r>
            <a:r>
              <a:rPr lang="en-GB" sz="1200" kern="1200" dirty="0" err="1">
                <a:solidFill>
                  <a:schemeClr val="tx1"/>
                </a:solidFill>
                <a:effectLst/>
                <a:latin typeface="+mn-lt"/>
                <a:ea typeface="+mn-ea"/>
                <a:cs typeface="+mn-cs"/>
              </a:rPr>
              <a:t>Stonewall’s</a:t>
            </a:r>
            <a:r>
              <a:rPr lang="en-GB" sz="1200" kern="1200" dirty="0">
                <a:solidFill>
                  <a:schemeClr val="tx1"/>
                </a:solidFill>
                <a:effectLst/>
                <a:latin typeface="+mn-lt"/>
                <a:ea typeface="+mn-ea"/>
                <a:cs typeface="+mn-cs"/>
              </a:rPr>
              <a:t> </a:t>
            </a:r>
            <a:r>
              <a:rPr lang="en-GB" sz="1200" u="sng" kern="1200" dirty="0">
                <a:solidFill>
                  <a:schemeClr val="tx1"/>
                </a:solidFill>
                <a:effectLst/>
                <a:latin typeface="+mn-lt"/>
                <a:ea typeface="+mn-ea"/>
                <a:cs typeface="+mn-cs"/>
                <a:hlinkClick r:id="rId3"/>
              </a:rPr>
              <a:t>LGBT in Britain – Hate Crime</a:t>
            </a:r>
            <a:r>
              <a:rPr lang="en-GB" sz="1200" kern="1200" dirty="0">
                <a:solidFill>
                  <a:schemeClr val="tx1"/>
                </a:solidFill>
                <a:effectLst/>
                <a:latin typeface="+mn-lt"/>
                <a:ea typeface="+mn-ea"/>
                <a:cs typeface="+mn-cs"/>
              </a:rPr>
              <a:t> report</a:t>
            </a:r>
          </a:p>
          <a:p>
            <a:endParaRPr lang="en-GB" dirty="0"/>
          </a:p>
        </p:txBody>
      </p:sp>
    </p:spTree>
    <p:extLst>
      <p:ext uri="{BB962C8B-B14F-4D97-AF65-F5344CB8AC3E}">
        <p14:creationId xmlns:p14="http://schemas.microsoft.com/office/powerpoint/2010/main" val="3795689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Talk about the Rainbow Laces Campaign.</a:t>
            </a:r>
          </a:p>
          <a:p>
            <a:r>
              <a:rPr lang="en-GB" sz="1200" kern="1200" dirty="0">
                <a:solidFill>
                  <a:schemeClr val="tx1"/>
                </a:solidFill>
                <a:effectLst/>
                <a:latin typeface="+mn-lt"/>
                <a:ea typeface="+mn-ea"/>
                <a:cs typeface="+mn-cs"/>
              </a:rPr>
              <a:t>Ask: Why might the Rainbow Laces Campaign be needed?</a:t>
            </a:r>
          </a:p>
          <a:p>
            <a:r>
              <a:rPr lang="en-GB" sz="1200" kern="1200" dirty="0">
                <a:solidFill>
                  <a:schemeClr val="tx1"/>
                </a:solidFill>
                <a:effectLst/>
                <a:latin typeface="+mn-lt"/>
                <a:ea typeface="+mn-ea"/>
                <a:cs typeface="+mn-cs"/>
              </a:rPr>
              <a:t>Ask: What might the impact of homophobia, biphobia and transphobia in sport be? Think. Pair. Share.</a:t>
            </a:r>
          </a:p>
          <a:p>
            <a:endParaRPr dirty="0"/>
          </a:p>
        </p:txBody>
      </p:sp>
    </p:spTree>
    <p:extLst>
      <p:ext uri="{BB962C8B-B14F-4D97-AF65-F5344CB8AC3E}">
        <p14:creationId xmlns:p14="http://schemas.microsoft.com/office/powerpoint/2010/main" val="33274880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Students work in pairs or threes to create a news report to highlight the impact of homophobia, biphobia and transphobia in sport but also in wider society. This could be a newspaper report, a TV news report or a radio report.</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Students should use the Stonewall Stats sheet to help with their research.</a:t>
            </a:r>
          </a:p>
          <a:p>
            <a:endParaRPr lang="en-GB" dirty="0"/>
          </a:p>
        </p:txBody>
      </p:sp>
    </p:spTree>
    <p:extLst>
      <p:ext uri="{BB962C8B-B14F-4D97-AF65-F5344CB8AC3E}">
        <p14:creationId xmlns:p14="http://schemas.microsoft.com/office/powerpoint/2010/main" val="1376619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Students share their work with the rest of the class, either by delivering their TV or radio report or by giving their peers the opportunity to read their article.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As a class, ask students to share the really important points that they had picked up on from the lesson.</a:t>
            </a:r>
          </a:p>
          <a:p>
            <a:r>
              <a:rPr lang="en-GB" sz="1200" kern="1200" dirty="0">
                <a:solidFill>
                  <a:schemeClr val="tx1"/>
                </a:solidFill>
                <a:effectLst/>
                <a:latin typeface="+mn-lt"/>
                <a:ea typeface="+mn-ea"/>
                <a:cs typeface="+mn-cs"/>
              </a:rPr>
              <a:t> </a:t>
            </a:r>
          </a:p>
          <a:p>
            <a:r>
              <a:rPr lang="en-GB" sz="1200" i="1" kern="1200" dirty="0">
                <a:solidFill>
                  <a:schemeClr val="tx1"/>
                </a:solidFill>
                <a:effectLst/>
                <a:latin typeface="+mn-lt"/>
                <a:ea typeface="+mn-ea"/>
                <a:cs typeface="+mn-cs"/>
              </a:rPr>
              <a:t>Note: You could record any TV or radio reports and share them on the school website.</a:t>
            </a:r>
            <a:endParaRPr lang="en-GB" sz="1200" kern="1200" dirty="0">
              <a:solidFill>
                <a:schemeClr val="tx1"/>
              </a:solidFill>
              <a:effectLst/>
              <a:latin typeface="+mn-lt"/>
              <a:ea typeface="+mn-ea"/>
              <a:cs typeface="+mn-cs"/>
            </a:endParaRPr>
          </a:p>
          <a:p>
            <a:endParaRPr lang="en-GB" dirty="0"/>
          </a:p>
        </p:txBody>
      </p:sp>
    </p:spTree>
    <p:extLst>
      <p:ext uri="{BB962C8B-B14F-4D97-AF65-F5344CB8AC3E}">
        <p14:creationId xmlns:p14="http://schemas.microsoft.com/office/powerpoint/2010/main" val="3375879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What is respect and why is it important? Feed back as a group.</a:t>
            </a:r>
          </a:p>
          <a:p>
            <a:endParaRPr lang="en-GB" dirty="0"/>
          </a:p>
        </p:txBody>
      </p:sp>
    </p:spTree>
    <p:extLst>
      <p:ext uri="{BB962C8B-B14F-4D97-AF65-F5344CB8AC3E}">
        <p14:creationId xmlns:p14="http://schemas.microsoft.com/office/powerpoint/2010/main" val="44638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Show students different sportspeople on the board (Pat Manuel - boxer, Stacey Frances-Bayman – Netball Player, Ruby Tui– rugby player, Robyn </a:t>
            </a:r>
            <a:r>
              <a:rPr lang="en-GB" sz="1200" kern="1200" dirty="0" err="1">
                <a:solidFill>
                  <a:schemeClr val="tx1"/>
                </a:solidFill>
                <a:effectLst/>
                <a:latin typeface="+mn-lt"/>
                <a:ea typeface="+mn-ea"/>
                <a:cs typeface="+mn-cs"/>
              </a:rPr>
              <a:t>Lambird</a:t>
            </a:r>
            <a:r>
              <a:rPr lang="en-GB" sz="1200" kern="1200" dirty="0">
                <a:solidFill>
                  <a:schemeClr val="tx1"/>
                </a:solidFill>
                <a:effectLst/>
                <a:latin typeface="+mn-lt"/>
                <a:ea typeface="+mn-ea"/>
                <a:cs typeface="+mn-cs"/>
              </a:rPr>
              <a:t> – wheelchair racer, , </a:t>
            </a:r>
            <a:r>
              <a:rPr lang="en-GB" sz="1200" kern="1200" dirty="0" err="1">
                <a:solidFill>
                  <a:schemeClr val="tx1"/>
                </a:solidFill>
                <a:effectLst/>
                <a:latin typeface="+mn-lt"/>
                <a:ea typeface="+mn-ea"/>
                <a:cs typeface="+mn-cs"/>
              </a:rPr>
              <a:t>Layshia</a:t>
            </a:r>
            <a:r>
              <a:rPr lang="en-GB" sz="1200" kern="1200" dirty="0">
                <a:solidFill>
                  <a:schemeClr val="tx1"/>
                </a:solidFill>
                <a:effectLst/>
                <a:latin typeface="+mn-lt"/>
                <a:ea typeface="+mn-ea"/>
                <a:cs typeface="+mn-cs"/>
              </a:rPr>
              <a:t> Clarendon – basketball player, Jake Daniels – football player, , Lizzie Williams – wheelchair racer, Beth Mead- football player, Ryan Russell – American Football player, </a:t>
            </a:r>
            <a:r>
              <a:rPr lang="en-GB" sz="1200" kern="1200" dirty="0" err="1">
                <a:solidFill>
                  <a:schemeClr val="tx1"/>
                </a:solidFill>
                <a:effectLst/>
                <a:latin typeface="+mn-lt"/>
                <a:ea typeface="+mn-ea"/>
                <a:cs typeface="+mn-cs"/>
              </a:rPr>
              <a:t>Duttee</a:t>
            </a:r>
            <a:r>
              <a:rPr lang="en-GB" sz="1200" kern="1200" dirty="0">
                <a:solidFill>
                  <a:schemeClr val="tx1"/>
                </a:solidFill>
                <a:effectLst/>
                <a:latin typeface="+mn-lt"/>
                <a:ea typeface="+mn-ea"/>
                <a:cs typeface="+mn-cs"/>
              </a:rPr>
              <a:t> Chand – sprinter)</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Ask: What have these people got in common? Think. Pair. Share.</a:t>
            </a:r>
          </a:p>
          <a:p>
            <a:r>
              <a:rPr lang="en-GB" sz="1200" kern="1200" dirty="0">
                <a:solidFill>
                  <a:schemeClr val="tx1"/>
                </a:solidFill>
                <a:effectLst/>
                <a:latin typeface="+mn-lt"/>
                <a:ea typeface="+mn-ea"/>
                <a:cs typeface="+mn-cs"/>
              </a:rPr>
              <a:t>Ask: What else might these people have in common? Think. Pair. Share.</a:t>
            </a:r>
          </a:p>
          <a:p>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dirty="0"/>
          </a:p>
        </p:txBody>
      </p:sp>
    </p:spTree>
    <p:extLst>
      <p:ext uri="{BB962C8B-B14F-4D97-AF65-F5344CB8AC3E}">
        <p14:creationId xmlns:p14="http://schemas.microsoft.com/office/powerpoint/2010/main" val="2800751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dirty="0"/>
          </a:p>
        </p:txBody>
      </p:sp>
    </p:spTree>
    <p:extLst>
      <p:ext uri="{BB962C8B-B14F-4D97-AF65-F5344CB8AC3E}">
        <p14:creationId xmlns:p14="http://schemas.microsoft.com/office/powerpoint/2010/main" val="61192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Share the additional information about each person and discuss that they are all LGBTQ+. </a:t>
            </a:r>
          </a:p>
          <a:p>
            <a:endParaRPr lang="en-GB" dirty="0"/>
          </a:p>
        </p:txBody>
      </p:sp>
    </p:spTree>
    <p:extLst>
      <p:ext uri="{BB962C8B-B14F-4D97-AF65-F5344CB8AC3E}">
        <p14:creationId xmlns:p14="http://schemas.microsoft.com/office/powerpoint/2010/main" val="3985186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r>
              <a:rPr lang="en-GB" sz="1200" kern="1200" dirty="0">
                <a:solidFill>
                  <a:schemeClr val="tx1"/>
                </a:solidFill>
                <a:effectLst/>
                <a:latin typeface="+mn-lt"/>
                <a:ea typeface="+mn-ea"/>
                <a:cs typeface="+mn-cs"/>
              </a:rPr>
              <a:t>Ask: What challenges can people face as a consequence of being LGBTQ+? Think. Pair. Share.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Discuss that LGBTQ+ people face prejudice because of being LGBTQ+. Share examples of homophobia, biphobia and transphobia.</a:t>
            </a:r>
          </a:p>
          <a:p>
            <a:endParaRPr dirty="0"/>
          </a:p>
        </p:txBody>
      </p:sp>
    </p:spTree>
    <p:extLst>
      <p:ext uri="{BB962C8B-B14F-4D97-AF65-F5344CB8AC3E}">
        <p14:creationId xmlns:p14="http://schemas.microsoft.com/office/powerpoint/2010/main" val="32913208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381000" y="685800"/>
            <a:ext cx="6096000" cy="3429000"/>
          </a:xfrm>
          <a:prstGeom prst="rect">
            <a:avLst/>
          </a:prstGeom>
        </p:spPr>
        <p:txBody>
          <a:bodyPr/>
          <a:lstStyle/>
          <a:p>
            <a:endParaRPr/>
          </a:p>
        </p:txBody>
      </p:sp>
      <p:sp>
        <p:nvSpPr>
          <p:cNvPr id="164" name="Shape 164"/>
          <p:cNvSpPr>
            <a:spLocks noGrp="1"/>
          </p:cNvSpPr>
          <p:nvPr>
            <p:ph type="body" sz="quarter" idx="1"/>
          </p:nvPr>
        </p:nvSpPr>
        <p:spPr>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Ask: What impact might homophobia, biphobia or transphobia have on a person? Think. Pair. Share.</a:t>
            </a:r>
          </a:p>
          <a:p>
            <a:endParaRPr dirty="0"/>
          </a:p>
        </p:txBody>
      </p:sp>
    </p:spTree>
    <p:extLst>
      <p:ext uri="{BB962C8B-B14F-4D97-AF65-F5344CB8AC3E}">
        <p14:creationId xmlns:p14="http://schemas.microsoft.com/office/powerpoint/2010/main" val="2969389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Use the PowerPoint to discuss some of the statistics from </a:t>
            </a:r>
            <a:r>
              <a:rPr lang="en-GB" sz="1200" kern="1200" dirty="0" err="1">
                <a:solidFill>
                  <a:schemeClr val="tx1"/>
                </a:solidFill>
                <a:effectLst/>
                <a:latin typeface="+mn-lt"/>
                <a:ea typeface="+mn-ea"/>
                <a:cs typeface="+mn-cs"/>
              </a:rPr>
              <a:t>Stonewall’s</a:t>
            </a:r>
            <a:r>
              <a:rPr lang="en-GB" sz="1200" kern="1200" dirty="0">
                <a:solidFill>
                  <a:schemeClr val="tx1"/>
                </a:solidFill>
                <a:effectLst/>
                <a:latin typeface="+mn-lt"/>
                <a:ea typeface="+mn-ea"/>
                <a:cs typeface="+mn-cs"/>
              </a:rPr>
              <a:t> </a:t>
            </a:r>
            <a:r>
              <a:rPr lang="en-GB" sz="1200" u="sng" kern="1200" dirty="0">
                <a:solidFill>
                  <a:schemeClr val="tx1"/>
                </a:solidFill>
                <a:effectLst/>
                <a:latin typeface="+mn-lt"/>
                <a:ea typeface="+mn-ea"/>
                <a:cs typeface="+mn-cs"/>
                <a:hlinkClick r:id="rId3"/>
              </a:rPr>
              <a:t>LGBT in Britain – Hate Crime</a:t>
            </a:r>
            <a:r>
              <a:rPr lang="en-GB" sz="1200" kern="1200" dirty="0">
                <a:solidFill>
                  <a:schemeClr val="tx1"/>
                </a:solidFill>
                <a:effectLst/>
                <a:latin typeface="+mn-lt"/>
                <a:ea typeface="+mn-ea"/>
                <a:cs typeface="+mn-cs"/>
              </a:rPr>
              <a:t> report</a:t>
            </a:r>
          </a:p>
          <a:p>
            <a:endParaRPr lang="en-GB" dirty="0"/>
          </a:p>
        </p:txBody>
      </p:sp>
    </p:spTree>
    <p:extLst>
      <p:ext uri="{BB962C8B-B14F-4D97-AF65-F5344CB8AC3E}">
        <p14:creationId xmlns:p14="http://schemas.microsoft.com/office/powerpoint/2010/main" val="3264081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Shape 11"/>
          <p:cNvSpPr>
            <a:spLocks noGrp="1"/>
          </p:cNvSpPr>
          <p:nvPr>
            <p:ph type="title"/>
          </p:nvPr>
        </p:nvSpPr>
        <p:spPr>
          <a:xfrm>
            <a:off x="1524000" y="1122362"/>
            <a:ext cx="9144000" cy="2387601"/>
          </a:xfrm>
          <a:prstGeom prst="rect">
            <a:avLst/>
          </a:prstGeom>
        </p:spPr>
        <p:txBody>
          <a:bodyPr anchor="b"/>
          <a:lstStyle>
            <a:lvl1pPr algn="ctr">
              <a:defRPr sz="6000"/>
            </a:lvl1pPr>
          </a:lstStyle>
          <a:p>
            <a:r>
              <a:t>Click to edit Master title style</a:t>
            </a:r>
          </a:p>
        </p:txBody>
      </p:sp>
      <p:sp>
        <p:nvSpPr>
          <p:cNvPr id="12" name="Shape 12"/>
          <p:cNvSpPr>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stStyle>
          <a:p>
            <a:r>
              <a:t>Click to edit Master subtitle style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Shape 101"/>
          <p:cNvSpPr>
            <a:spLocks noGrp="1"/>
          </p:cNvSpPr>
          <p:nvPr>
            <p:ph type="title"/>
          </p:nvPr>
        </p:nvSpPr>
        <p:spPr>
          <a:xfrm>
            <a:off x="8724900" y="365125"/>
            <a:ext cx="2628900" cy="5811838"/>
          </a:xfrm>
          <a:prstGeom prst="rect">
            <a:avLst/>
          </a:prstGeom>
        </p:spPr>
        <p:txBody>
          <a:bodyPr/>
          <a:lstStyle/>
          <a:p>
            <a:r>
              <a:t>Click to edit Master title style</a:t>
            </a:r>
          </a:p>
        </p:txBody>
      </p:sp>
      <p:sp>
        <p:nvSpPr>
          <p:cNvPr id="102" name="Shape 102"/>
          <p:cNvSpPr>
            <a:spLocks noGrp="1"/>
          </p:cNvSpPr>
          <p:nvPr>
            <p:ph type="body" idx="1"/>
          </p:nvPr>
        </p:nvSpPr>
        <p:spPr>
          <a:xfrm>
            <a:off x="838200" y="365125"/>
            <a:ext cx="7734300" cy="58118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r>
              <a:t>Click to edit Master title style</a:t>
            </a:r>
          </a:p>
        </p:txBody>
      </p:sp>
      <p:sp>
        <p:nvSpPr>
          <p:cNvPr id="21" name="Shape 21"/>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Shape 29"/>
          <p:cNvSpPr>
            <a:spLocks noGrp="1"/>
          </p:cNvSpPr>
          <p:nvPr>
            <p:ph type="title"/>
          </p:nvPr>
        </p:nvSpPr>
        <p:spPr>
          <a:xfrm>
            <a:off x="831850" y="1709738"/>
            <a:ext cx="10515600" cy="2852737"/>
          </a:xfrm>
          <a:prstGeom prst="rect">
            <a:avLst/>
          </a:prstGeom>
        </p:spPr>
        <p:txBody>
          <a:bodyPr anchor="b"/>
          <a:lstStyle>
            <a:lvl1pPr>
              <a:defRPr sz="6000"/>
            </a:lvl1pPr>
          </a:lstStyle>
          <a:p>
            <a:r>
              <a:t>Click to edit Master title style</a:t>
            </a:r>
          </a:p>
        </p:txBody>
      </p:sp>
      <p:sp>
        <p:nvSpPr>
          <p:cNvPr id="30" name="Shape 30"/>
          <p:cNvSpPr>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stStyle>
          <a:p>
            <a:r>
              <a:t>Edit Master text styles</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r>
              <a:t>Click to edit Master title style</a:t>
            </a:r>
          </a:p>
        </p:txBody>
      </p:sp>
      <p:sp>
        <p:nvSpPr>
          <p:cNvPr id="39" name="Shape 39"/>
          <p:cNvSpPr>
            <a:spLocks noGrp="1"/>
          </p:cNvSpPr>
          <p:nvPr>
            <p:ph type="body" sz="half" idx="1"/>
          </p:nvPr>
        </p:nvSpPr>
        <p:spPr>
          <a:xfrm>
            <a:off x="838200" y="1825625"/>
            <a:ext cx="5181600" cy="4351338"/>
          </a:xfrm>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40" name="Shape 4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Shape 47"/>
          <p:cNvSpPr>
            <a:spLocks noGrp="1"/>
          </p:cNvSpPr>
          <p:nvPr>
            <p:ph type="title"/>
          </p:nvPr>
        </p:nvSpPr>
        <p:spPr>
          <a:xfrm>
            <a:off x="839787" y="365125"/>
            <a:ext cx="10515601" cy="1325563"/>
          </a:xfrm>
          <a:prstGeom prst="rect">
            <a:avLst/>
          </a:prstGeom>
        </p:spPr>
        <p:txBody>
          <a:bodyPr/>
          <a:lstStyle/>
          <a:p>
            <a:r>
              <a:t>Click to edit Master title style</a:t>
            </a:r>
          </a:p>
        </p:txBody>
      </p:sp>
      <p:sp>
        <p:nvSpPr>
          <p:cNvPr id="48" name="Shape 48"/>
          <p:cNvSpPr>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stStyle>
          <a:p>
            <a:r>
              <a:t>Edit Master text styles</a:t>
            </a:r>
          </a:p>
        </p:txBody>
      </p:sp>
      <p:sp>
        <p:nvSpPr>
          <p:cNvPr id="49" name="Shape 49"/>
          <p:cNvSpPr>
            <a:spLocks noGrp="1"/>
          </p:cNvSpPr>
          <p:nvPr>
            <p:ph type="body" sz="quarter" idx="13"/>
          </p:nvPr>
        </p:nvSpPr>
        <p:spPr>
          <a:xfrm>
            <a:off x="6172200" y="1681163"/>
            <a:ext cx="5183188" cy="823913"/>
          </a:xfrm>
          <a:prstGeom prst="rect">
            <a:avLst/>
          </a:prstGeom>
        </p:spPr>
        <p:txBody>
          <a:bodyPr anchor="b"/>
          <a:lstStyle/>
          <a:p>
            <a:pPr marL="0" indent="0">
              <a:buSzTx/>
              <a:buFontTx/>
              <a:buNone/>
              <a:defRPr sz="2400" b="1"/>
            </a:pPr>
            <a:endParaRP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r>
              <a:t>Click to edit Master title style</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Shape 7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73" name="Shape 73"/>
          <p:cNvSpPr>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Edit Master text styles</a:t>
            </a:r>
          </a:p>
          <a:p>
            <a:pPr lvl="1"/>
            <a:r>
              <a:t>Second level</a:t>
            </a:r>
          </a:p>
          <a:p>
            <a:pPr lvl="2"/>
            <a:r>
              <a:t>Third level</a:t>
            </a:r>
          </a:p>
          <a:p>
            <a:pPr lvl="3"/>
            <a:r>
              <a:t>Fourth level</a:t>
            </a:r>
          </a:p>
          <a:p>
            <a:pPr lvl="4"/>
            <a:r>
              <a:t>Fifth level</a:t>
            </a:r>
          </a:p>
        </p:txBody>
      </p:sp>
      <p:sp>
        <p:nvSpPr>
          <p:cNvPr id="74" name="Shape 74"/>
          <p:cNvSpPr>
            <a:spLocks noGrp="1"/>
          </p:cNvSpPr>
          <p:nvPr>
            <p:ph type="body" sz="quarter" idx="13"/>
          </p:nvPr>
        </p:nvSpPr>
        <p:spPr>
          <a:xfrm>
            <a:off x="839787" y="2057400"/>
            <a:ext cx="3932239" cy="3811588"/>
          </a:xfrm>
          <a:prstGeom prst="rect">
            <a:avLst/>
          </a:prstGeom>
        </p:spPr>
        <p:txBody>
          <a:bodyPr/>
          <a:lstStyle/>
          <a:p>
            <a:pPr marL="0" indent="0">
              <a:buSzTx/>
              <a:buFontTx/>
              <a:buNone/>
              <a:defRPr sz="1600"/>
            </a:pPr>
            <a:endParaRP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839787" y="457200"/>
            <a:ext cx="3932239" cy="1600200"/>
          </a:xfrm>
          <a:prstGeom prst="rect">
            <a:avLst/>
          </a:prstGeom>
        </p:spPr>
        <p:txBody>
          <a:bodyPr anchor="b"/>
          <a:lstStyle>
            <a:lvl1pPr>
              <a:defRPr sz="3200"/>
            </a:lvl1pPr>
          </a:lstStyle>
          <a:p>
            <a:r>
              <a:t>Click to edit Master title style</a:t>
            </a:r>
          </a:p>
        </p:txBody>
      </p:sp>
      <p:sp>
        <p:nvSpPr>
          <p:cNvPr id="83" name="Shape 83"/>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4" name="Shape 84"/>
          <p:cNvSpPr>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stStyle>
          <a:p>
            <a:r>
              <a:t>Edit Master text styles</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r>
              <a:t>Click to edit Master title style</a:t>
            </a:r>
          </a:p>
        </p:txBody>
      </p:sp>
      <p:sp>
        <p:nvSpPr>
          <p:cNvPr id="93" name="Shape 93"/>
          <p:cNvSpPr>
            <a:spLocks noGrp="1"/>
          </p:cNvSpPr>
          <p:nvPr>
            <p:ph type="body" idx="1"/>
          </p:nvPr>
        </p:nvSpPr>
        <p:spPr>
          <a:prstGeom prst="rect">
            <a:avLst/>
          </a:prstGeom>
        </p:spPr>
        <p:txBody>
          <a:bodyPr/>
          <a:lstStyle/>
          <a:p>
            <a:r>
              <a:t>Edit Master text styles</a:t>
            </a:r>
          </a:p>
          <a:p>
            <a:pPr lvl="1"/>
            <a:r>
              <a:t>Second level</a:t>
            </a:r>
          </a:p>
          <a:p>
            <a:pPr lvl="2"/>
            <a:r>
              <a:t>Third level</a:t>
            </a:r>
          </a:p>
          <a:p>
            <a:pPr lvl="3"/>
            <a:r>
              <a:t>Fourth level</a:t>
            </a:r>
          </a:p>
          <a:p>
            <a:pPr lvl="4"/>
            <a:r>
              <a:t>Fifth level</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838200" y="365125"/>
            <a:ext cx="10515600" cy="1325563"/>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r>
              <a:t>Click to edit Master title style</a:t>
            </a:r>
          </a:p>
        </p:txBody>
      </p:sp>
      <p:sp>
        <p:nvSpPr>
          <p:cNvPr id="3" name="Shape 3"/>
          <p:cNvSpPr>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Edit Master text styles</a:t>
            </a:r>
          </a:p>
          <a:p>
            <a:pPr lvl="1"/>
            <a:r>
              <a:t>Second level</a:t>
            </a:r>
          </a:p>
          <a:p>
            <a:pPr lvl="2"/>
            <a:r>
              <a:t>Third level</a:t>
            </a:r>
          </a:p>
          <a:p>
            <a:pPr lvl="3"/>
            <a:r>
              <a:t>Fourth level</a:t>
            </a:r>
          </a:p>
          <a:p>
            <a:pPr lvl="4"/>
            <a:r>
              <a:t>Fifth level</a:t>
            </a:r>
          </a:p>
        </p:txBody>
      </p:sp>
      <p:sp>
        <p:nvSpPr>
          <p:cNvPr id="4" name="Shape 4"/>
          <p:cNvSpPr>
            <a:spLocks noGrp="1"/>
          </p:cNvSpPr>
          <p:nvPr>
            <p:ph type="sldNum" sz="quarter" idx="2"/>
          </p:nvPr>
        </p:nvSpPr>
        <p:spPr>
          <a:xfrm>
            <a:off x="11089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jpeg"/><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6.jpeg"/><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6175"/>
        </a:solidFill>
        <a:effectLst/>
      </p:bgPr>
    </p:bg>
    <p:spTree>
      <p:nvGrpSpPr>
        <p:cNvPr id="1" name=""/>
        <p:cNvGrpSpPr/>
        <p:nvPr/>
      </p:nvGrpSpPr>
      <p:grpSpPr>
        <a:xfrm>
          <a:off x="0" y="0"/>
          <a:ext cx="0" cy="0"/>
          <a:chOff x="0" y="0"/>
          <a:chExt cx="0" cy="0"/>
        </a:xfrm>
      </p:grpSpPr>
      <p:sp>
        <p:nvSpPr>
          <p:cNvPr id="123" name="Shape 123"/>
          <p:cNvSpPr/>
          <p:nvPr/>
        </p:nvSpPr>
        <p:spPr>
          <a:xfrm>
            <a:off x="385321" y="88529"/>
            <a:ext cx="11421358" cy="670952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r>
              <a:rPr lang="en-GB" sz="3600" b="1" dirty="0">
                <a:solidFill>
                  <a:schemeClr val="bg1"/>
                </a:solidFill>
                <a:latin typeface="Arial" panose="020B0604020202020204" pitchFamily="34" charset="0"/>
                <a:cs typeface="Arial" panose="020B0604020202020204" pitchFamily="34" charset="0"/>
              </a:rPr>
              <a:t>PowerPoint template to accompany the Rainbow Laces 2022 lesson pack for:</a:t>
            </a:r>
          </a:p>
          <a:p>
            <a:endParaRPr lang="en-GB" sz="2000" dirty="0">
              <a:solidFill>
                <a:schemeClr val="bg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Key Stage 4 and Post-16 – England and Wales</a:t>
            </a:r>
          </a:p>
          <a:p>
            <a:pPr marL="342900" indent="-342900">
              <a:buFont typeface="Arial" panose="020B0604020202020204" pitchFamily="34" charset="0"/>
              <a:buChar char="•"/>
            </a:pPr>
            <a:r>
              <a:rPr lang="en-GB" sz="1600" dirty="0">
                <a:solidFill>
                  <a:schemeClr val="bg1"/>
                </a:solidFill>
                <a:latin typeface="Arial" panose="020B0604020202020204" pitchFamily="34" charset="0"/>
                <a:cs typeface="Arial" panose="020B0604020202020204" pitchFamily="34" charset="0"/>
              </a:rPr>
              <a:t>S4 to S6 - Scotland</a:t>
            </a:r>
          </a:p>
          <a:p>
            <a:endParaRPr lang="en-US" sz="20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We know that good teaching is tailored to meet the needs of the children or young people in each individual class. </a:t>
            </a:r>
            <a:r>
              <a:rPr lang="en-US" sz="1400" dirty="0">
                <a:solidFill>
                  <a:schemeClr val="bg1"/>
                </a:solidFill>
                <a:latin typeface="Arial" panose="020B0604020202020204" pitchFamily="34" charset="0"/>
                <a:cs typeface="Arial" panose="020B0604020202020204" pitchFamily="34" charset="0"/>
              </a:rPr>
              <a:t>That’s why we’ve created this editable PowerPoint template – feel free to adapt it to suit your teaching context or to add your school or college slide template to the background.</a:t>
            </a:r>
          </a:p>
          <a:p>
            <a:endParaRPr lang="en-US" sz="2000" dirty="0">
              <a:solidFill>
                <a:schemeClr val="bg1"/>
              </a:solidFill>
              <a:latin typeface="Arial" panose="020B0604020202020204" pitchFamily="34" charset="0"/>
              <a:cs typeface="Arial" panose="020B0604020202020204" pitchFamily="34" charset="0"/>
            </a:endParaRPr>
          </a:p>
          <a:p>
            <a:r>
              <a:rPr lang="en-US" sz="1400" b="1" dirty="0">
                <a:solidFill>
                  <a:schemeClr val="bg1"/>
                </a:solidFill>
                <a:latin typeface="Arial" panose="020B0604020202020204" pitchFamily="34" charset="0"/>
                <a:cs typeface="Arial" panose="020B0604020202020204" pitchFamily="34" charset="0"/>
              </a:rPr>
              <a:t>Who are Stonewall?</a:t>
            </a:r>
          </a:p>
          <a:p>
            <a:r>
              <a:rPr lang="en-GB" sz="1400" dirty="0">
                <a:solidFill>
                  <a:schemeClr val="bg1"/>
                </a:solidFill>
                <a:latin typeface="Arial" panose="020B0604020202020204" pitchFamily="34" charset="0"/>
                <a:cs typeface="Arial" panose="020B0604020202020204" pitchFamily="34" charset="0"/>
              </a:rPr>
              <a:t>This resource is produced by Stonewall, a UK-based charity that stands for the freedom, equity and potential of all lesbian, gay, bi, trans, queer, questioning and ace (LGBTQ+) people. At Stonewall, we imagine a world where LGBTQ+ people everywhere can live our lives to the full. Founded in London in 1989, we now work in each nation of the UK and have established partnerships across the globe. Over the last three decades, we have created transformative change in the lives of LGBTQ+ people in the UK, helping win equal rights around marriage, having children and inclusive education.</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Our campaigns drive positive change for our communities, and our sustained change and empowerment programmes ensure that LGBTQ+ people can thrive throughout our lives. We make sure that the world hears and learns from our communities, and our work is grounded in evidence and expertise.</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Stonewall is proud to provide information, support and guidance on LGBTQ+ inclusion; working towards a world where we’re all free to be. This does not constitute legal advice, and is not intended to be a substitute for legal counsel on any subject matter. To find out more about our work, visit us at www.stonewall.org.uk.   </a:t>
            </a:r>
          </a:p>
          <a:p>
            <a:endParaRPr lang="en-GB" sz="1400" dirty="0">
              <a:solidFill>
                <a:schemeClr val="bg1"/>
              </a:solidFill>
              <a:latin typeface="Arial" panose="020B0604020202020204" pitchFamily="34" charset="0"/>
              <a:cs typeface="Arial" panose="020B0604020202020204" pitchFamily="34" charset="0"/>
            </a:endParaRPr>
          </a:p>
          <a:p>
            <a:r>
              <a:rPr lang="en-GB" sz="1400" dirty="0">
                <a:solidFill>
                  <a:schemeClr val="bg1"/>
                </a:solidFill>
                <a:latin typeface="Arial" panose="020B0604020202020204" pitchFamily="34" charset="0"/>
                <a:cs typeface="Arial" panose="020B0604020202020204" pitchFamily="34" charset="0"/>
              </a:rPr>
              <a:t>Registered Charity No 1101255 (England and Wales) and SC039681 (Scotland)</a:t>
            </a:r>
            <a:endParaRPr lang="en-US" sz="1400" dirty="0">
              <a:solidFill>
                <a:schemeClr val="bg1"/>
              </a:solidFill>
              <a:latin typeface="Arial" panose="020B0604020202020204" pitchFamily="34" charset="0"/>
              <a:cs typeface="Arial" panose="020B0604020202020204" pitchFamily="34" charset="0"/>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253F2E7-865C-4411-97AE-2B0D5EAA29DC}"/>
              </a:ext>
            </a:extLst>
          </p:cNvPr>
          <p:cNvSpPr txBox="1"/>
          <p:nvPr/>
        </p:nvSpPr>
        <p:spPr>
          <a:xfrm>
            <a:off x="260921" y="369920"/>
            <a:ext cx="11197331"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sp>
        <p:nvSpPr>
          <p:cNvPr id="5" name="TextBox 4">
            <a:extLst>
              <a:ext uri="{FF2B5EF4-FFF2-40B4-BE49-F238E27FC236}">
                <a16:creationId xmlns:a16="http://schemas.microsoft.com/office/drawing/2014/main" id="{CE01822A-9194-4817-A38D-EFD4A95270C0}"/>
              </a:ext>
            </a:extLst>
          </p:cNvPr>
          <p:cNvSpPr txBox="1"/>
          <p:nvPr/>
        </p:nvSpPr>
        <p:spPr>
          <a:xfrm>
            <a:off x="378785" y="1293104"/>
            <a:ext cx="11197329" cy="3170099"/>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43% of </a:t>
            </a:r>
            <a:r>
              <a:rPr lang="en-US" sz="2000" dirty="0">
                <a:latin typeface="Arial" panose="020B0604020202020204" pitchFamily="34" charset="0"/>
                <a:cs typeface="Arial" panose="020B0604020202020204" pitchFamily="34" charset="0"/>
              </a:rPr>
              <a:t>LGBT people think public sporting events aren’t a welcoming space for LGBT people.</a:t>
            </a:r>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One in ten LGBT people who attended a live sporting event in the last year experienced discrimination because of their sexual orientation and/or gender identity.</a:t>
            </a: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38% of trans people avoid going to the gym or participating in sports groups because of fear of discrimination and harassment</a:t>
            </a: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11% of LGBT people have been discriminated against while exercising at a fitness club or taking part in group sport in the last year</a:t>
            </a:r>
          </a:p>
        </p:txBody>
      </p:sp>
    </p:spTree>
    <p:extLst>
      <p:ext uri="{BB962C8B-B14F-4D97-AF65-F5344CB8AC3E}">
        <p14:creationId xmlns:p14="http://schemas.microsoft.com/office/powerpoint/2010/main" val="3357657635"/>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7" name="TextBox 6">
            <a:extLst>
              <a:ext uri="{FF2B5EF4-FFF2-40B4-BE49-F238E27FC236}">
                <a16:creationId xmlns:a16="http://schemas.microsoft.com/office/drawing/2014/main" id="{97D57B5F-55C6-4957-B617-AAB4911DFF02}"/>
              </a:ext>
            </a:extLst>
          </p:cNvPr>
          <p:cNvSpPr txBox="1"/>
          <p:nvPr/>
        </p:nvSpPr>
        <p:spPr>
          <a:xfrm>
            <a:off x="4041939" y="1925023"/>
            <a:ext cx="7421055" cy="3416320"/>
          </a:xfrm>
          <a:prstGeom prst="rect">
            <a:avLst/>
          </a:prstGeom>
          <a:noFill/>
        </p:spPr>
        <p:txBody>
          <a:bodyPr wrap="square" rtlCol="0">
            <a:spAutoFit/>
          </a:bodyPr>
          <a:lstStyle/>
          <a:p>
            <a:r>
              <a:rPr lang="en-US" sz="2400" dirty="0" err="1">
                <a:latin typeface="Arial" panose="020B0604020202020204" pitchFamily="34" charset="0"/>
                <a:cs typeface="Arial" panose="020B0604020202020204" pitchFamily="34" charset="0"/>
              </a:rPr>
              <a:t>Stonewall’s</a:t>
            </a:r>
            <a:r>
              <a:rPr lang="en-US" sz="2400" dirty="0">
                <a:latin typeface="Arial" panose="020B0604020202020204" pitchFamily="34" charset="0"/>
                <a:cs typeface="Arial" panose="020B0604020202020204" pitchFamily="34" charset="0"/>
              </a:rPr>
              <a:t> Rainbow Laces Campaign works towards making sport everyone’s game.</a:t>
            </a: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Why might this campaign be needed?</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What might the impact of homophobia, biphobia and transphobia in sport be?</a:t>
            </a:r>
            <a:endParaRPr lang="en-GB" sz="2400" dirty="0">
              <a:latin typeface="Arial" panose="020B0604020202020204" pitchFamily="34" charset="0"/>
              <a:cs typeface="Arial" panose="020B0604020202020204" pitchFamily="34" charset="0"/>
            </a:endParaRPr>
          </a:p>
        </p:txBody>
      </p:sp>
      <p:pic>
        <p:nvPicPr>
          <p:cNvPr id="8" name="Picture 2" descr="Image result for rainbow laces campaign wembley">
            <a:extLst>
              <a:ext uri="{FF2B5EF4-FFF2-40B4-BE49-F238E27FC236}">
                <a16:creationId xmlns:a16="http://schemas.microsoft.com/office/drawing/2014/main" id="{0A4EF756-339B-45C9-926E-2494F14F6413}"/>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21289" y="1659313"/>
            <a:ext cx="3048000" cy="17145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Image result for rainbow laces hockey">
            <a:extLst>
              <a:ext uri="{FF2B5EF4-FFF2-40B4-BE49-F238E27FC236}">
                <a16:creationId xmlns:a16="http://schemas.microsoft.com/office/drawing/2014/main" id="{6E39A22A-B781-47C6-941C-9BAE1D097800}"/>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21289" y="3545610"/>
            <a:ext cx="3045817" cy="17145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026B8A69-C8C8-41CF-9C67-730A46191A98}"/>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spTree>
    <p:extLst>
      <p:ext uri="{BB962C8B-B14F-4D97-AF65-F5344CB8AC3E}">
        <p14:creationId xmlns:p14="http://schemas.microsoft.com/office/powerpoint/2010/main" val="293270033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217F004-2AE9-4026-9880-E4C203220F4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24136" y="2117519"/>
            <a:ext cx="3416321" cy="3416321"/>
          </a:xfrm>
          <a:prstGeom prst="rect">
            <a:avLst/>
          </a:prstGeom>
        </p:spPr>
      </p:pic>
      <p:sp>
        <p:nvSpPr>
          <p:cNvPr id="6" name="TextBox 5">
            <a:extLst>
              <a:ext uri="{FF2B5EF4-FFF2-40B4-BE49-F238E27FC236}">
                <a16:creationId xmlns:a16="http://schemas.microsoft.com/office/drawing/2014/main" id="{CAED4866-F333-4C53-8DCD-C5A1367E4F2D}"/>
              </a:ext>
            </a:extLst>
          </p:cNvPr>
          <p:cNvSpPr txBox="1"/>
          <p:nvPr/>
        </p:nvSpPr>
        <p:spPr>
          <a:xfrm>
            <a:off x="4024486" y="2397682"/>
            <a:ext cx="8114208" cy="2308324"/>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Create a news report.</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You should:</a:t>
            </a: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Highlight the impact of homophobia, biphobia and transphobia in sport</a:t>
            </a:r>
          </a:p>
          <a:p>
            <a:pPr marL="342900" indent="-342900">
              <a:buFont typeface="Arial" panose="020B0604020202020204" pitchFamily="34" charset="0"/>
              <a:buChar char="•"/>
            </a:pPr>
            <a:r>
              <a:rPr lang="en-US" sz="2400" dirty="0">
                <a:latin typeface="Arial" panose="020B0604020202020204" pitchFamily="34" charset="0"/>
                <a:cs typeface="Arial" panose="020B0604020202020204" pitchFamily="34" charset="0"/>
              </a:rPr>
              <a:t>Use the Stonewall statistics to support your argument</a:t>
            </a:r>
          </a:p>
        </p:txBody>
      </p:sp>
      <p:sp>
        <p:nvSpPr>
          <p:cNvPr id="7" name="TextBox 6">
            <a:extLst>
              <a:ext uri="{FF2B5EF4-FFF2-40B4-BE49-F238E27FC236}">
                <a16:creationId xmlns:a16="http://schemas.microsoft.com/office/drawing/2014/main" id="{AA222340-8C68-43B9-B1B1-4A7457F1934E}"/>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spTree>
    <p:extLst>
      <p:ext uri="{BB962C8B-B14F-4D97-AF65-F5344CB8AC3E}">
        <p14:creationId xmlns:p14="http://schemas.microsoft.com/office/powerpoint/2010/main" val="350986699"/>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8F909B0-C4A7-486B-B504-84544DB2B5F7}"/>
              </a:ext>
            </a:extLst>
          </p:cNvPr>
          <p:cNvSpPr txBox="1"/>
          <p:nvPr/>
        </p:nvSpPr>
        <p:spPr>
          <a:xfrm>
            <a:off x="3929462" y="2588983"/>
            <a:ext cx="7337083" cy="46166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Let’s make sport everyone’s game.</a:t>
            </a:r>
          </a:p>
        </p:txBody>
      </p:sp>
      <p:pic>
        <p:nvPicPr>
          <p:cNvPr id="6" name="Picture 5">
            <a:extLst>
              <a:ext uri="{FF2B5EF4-FFF2-40B4-BE49-F238E27FC236}">
                <a16:creationId xmlns:a16="http://schemas.microsoft.com/office/drawing/2014/main" id="{ACF3C614-018F-4C33-A82D-5341D7319F9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38650" y="2146546"/>
            <a:ext cx="3387293" cy="3387293"/>
          </a:xfrm>
          <a:prstGeom prst="rect">
            <a:avLst/>
          </a:prstGeom>
        </p:spPr>
      </p:pic>
      <p:sp>
        <p:nvSpPr>
          <p:cNvPr id="7" name="TextBox 6">
            <a:extLst>
              <a:ext uri="{FF2B5EF4-FFF2-40B4-BE49-F238E27FC236}">
                <a16:creationId xmlns:a16="http://schemas.microsoft.com/office/drawing/2014/main" id="{1070F3AC-D59C-4306-BB3E-CBEC456D71E2}"/>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spTree>
    <p:extLst>
      <p:ext uri="{BB962C8B-B14F-4D97-AF65-F5344CB8AC3E}">
        <p14:creationId xmlns:p14="http://schemas.microsoft.com/office/powerpoint/2010/main" val="126212502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A4F9BBB0-6F35-4D25-9CD9-F5119BC6976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50214" y="1900119"/>
            <a:ext cx="4062143" cy="4062143"/>
          </a:xfrm>
          <a:prstGeom prst="rect">
            <a:avLst/>
          </a:prstGeom>
        </p:spPr>
      </p:pic>
      <p:sp>
        <p:nvSpPr>
          <p:cNvPr id="11" name="TextBox 10">
            <a:extLst>
              <a:ext uri="{FF2B5EF4-FFF2-40B4-BE49-F238E27FC236}">
                <a16:creationId xmlns:a16="http://schemas.microsoft.com/office/drawing/2014/main" id="{D961C802-8F2E-418B-AB58-2AC302FF4067}"/>
              </a:ext>
            </a:extLst>
          </p:cNvPr>
          <p:cNvSpPr txBox="1"/>
          <p:nvPr/>
        </p:nvSpPr>
        <p:spPr>
          <a:xfrm>
            <a:off x="260921" y="369920"/>
            <a:ext cx="7337083" cy="830997"/>
          </a:xfrm>
          <a:prstGeom prst="rect">
            <a:avLst/>
          </a:prstGeom>
          <a:noFill/>
        </p:spPr>
        <p:txBody>
          <a:bodyPr wrap="square" rtlCol="0">
            <a:spAutoFit/>
          </a:bodyPr>
          <a:lstStyle/>
          <a:p>
            <a:r>
              <a:rPr lang="en-US" sz="2400" u="sng" dirty="0">
                <a:latin typeface="Arial" panose="020B0604020202020204" pitchFamily="34" charset="0"/>
                <a:cs typeface="Arial" panose="020B0604020202020204" pitchFamily="34" charset="0"/>
              </a:rPr>
              <a:t>LO: To be able to use statistics to support an argument</a:t>
            </a:r>
          </a:p>
        </p:txBody>
      </p:sp>
    </p:spTree>
    <p:extLst>
      <p:ext uri="{BB962C8B-B14F-4D97-AF65-F5344CB8AC3E}">
        <p14:creationId xmlns:p14="http://schemas.microsoft.com/office/powerpoint/2010/main" val="193487386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2628865" y="1756263"/>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20" name="TextBox 19">
            <a:extLst>
              <a:ext uri="{FF2B5EF4-FFF2-40B4-BE49-F238E27FC236}">
                <a16:creationId xmlns:a16="http://schemas.microsoft.com/office/drawing/2014/main" id="{A23A9092-D793-491C-86EC-345F696BAB08}"/>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pic>
        <p:nvPicPr>
          <p:cNvPr id="21" name="Picture 20">
            <a:extLst>
              <a:ext uri="{FF2B5EF4-FFF2-40B4-BE49-F238E27FC236}">
                <a16:creationId xmlns:a16="http://schemas.microsoft.com/office/drawing/2014/main" id="{525CC053-8EC7-4605-B08D-F71B90F30D1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674687" y="3181816"/>
            <a:ext cx="1847489" cy="1447200"/>
          </a:xfrm>
          <a:prstGeom prst="rect">
            <a:avLst/>
          </a:prstGeom>
        </p:spPr>
      </p:pic>
      <p:pic>
        <p:nvPicPr>
          <p:cNvPr id="22" name="Picture 21" descr="A picture containing person, grass, soccer, field&#10;&#10;Description automatically generated">
            <a:extLst>
              <a:ext uri="{FF2B5EF4-FFF2-40B4-BE49-F238E27FC236}">
                <a16:creationId xmlns:a16="http://schemas.microsoft.com/office/drawing/2014/main" id="{19C2D54A-84A6-415B-B6F1-0B1A4377FE5A}"/>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479699" y="3176270"/>
            <a:ext cx="1194988" cy="1447200"/>
          </a:xfrm>
          <a:prstGeom prst="rect">
            <a:avLst/>
          </a:prstGeom>
        </p:spPr>
      </p:pic>
      <p:pic>
        <p:nvPicPr>
          <p:cNvPr id="23" name="Picture 22">
            <a:extLst>
              <a:ext uri="{FF2B5EF4-FFF2-40B4-BE49-F238E27FC236}">
                <a16:creationId xmlns:a16="http://schemas.microsoft.com/office/drawing/2014/main" id="{96D56F08-ECF9-4A48-83C0-A3783677AFF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8147254" y="3181816"/>
            <a:ext cx="1847489" cy="1447200"/>
          </a:xfrm>
          <a:prstGeom prst="rect">
            <a:avLst/>
          </a:prstGeom>
        </p:spPr>
      </p:pic>
      <p:pic>
        <p:nvPicPr>
          <p:cNvPr id="24" name="Picture 23">
            <a:extLst>
              <a:ext uri="{FF2B5EF4-FFF2-40B4-BE49-F238E27FC236}">
                <a16:creationId xmlns:a16="http://schemas.microsoft.com/office/drawing/2014/main" id="{6DD61C1E-45A5-42EF-966E-D39515812604}"/>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1485791" y="1756263"/>
            <a:ext cx="1841129" cy="1447763"/>
          </a:xfrm>
          <a:prstGeom prst="rect">
            <a:avLst/>
          </a:prstGeom>
        </p:spPr>
      </p:pic>
      <p:pic>
        <p:nvPicPr>
          <p:cNvPr id="25" name="Picture 24">
            <a:extLst>
              <a:ext uri="{FF2B5EF4-FFF2-40B4-BE49-F238E27FC236}">
                <a16:creationId xmlns:a16="http://schemas.microsoft.com/office/drawing/2014/main" id="{D41F49DB-ED4D-43E5-BF65-7ACAA25A3896}"/>
              </a:ext>
            </a:extLst>
          </p:cNvPr>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6336946" y="3187362"/>
            <a:ext cx="1841127" cy="1450957"/>
          </a:xfrm>
          <a:prstGeom prst="rect">
            <a:avLst/>
          </a:prstGeom>
        </p:spPr>
      </p:pic>
      <p:pic>
        <p:nvPicPr>
          <p:cNvPr id="26" name="Picture 25" descr="A person holding a basketball&#10;&#10;Description automatically generated">
            <a:extLst>
              <a:ext uri="{FF2B5EF4-FFF2-40B4-BE49-F238E27FC236}">
                <a16:creationId xmlns:a16="http://schemas.microsoft.com/office/drawing/2014/main" id="{A74C2B05-0F95-409A-BDB0-43BF945F5486}"/>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8155143" y="1761809"/>
            <a:ext cx="1839600" cy="1447200"/>
          </a:xfrm>
          <a:prstGeom prst="rect">
            <a:avLst/>
          </a:prstGeom>
        </p:spPr>
      </p:pic>
      <p:pic>
        <p:nvPicPr>
          <p:cNvPr id="27" name="Picture 26" descr="A person in a yellow shirt riding a bicycle&#10;&#10;Description automatically generated with low confidence">
            <a:extLst>
              <a:ext uri="{FF2B5EF4-FFF2-40B4-BE49-F238E27FC236}">
                <a16:creationId xmlns:a16="http://schemas.microsoft.com/office/drawing/2014/main" id="{D50EE799-0137-4433-A0EB-D6A2655ED6F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7015800" y="1756263"/>
            <a:ext cx="1162273" cy="1447200"/>
          </a:xfrm>
          <a:prstGeom prst="rect">
            <a:avLst/>
          </a:prstGeom>
        </p:spPr>
      </p:pic>
      <p:pic>
        <p:nvPicPr>
          <p:cNvPr id="28" name="Picture 27" descr="A picture containing person, sport, athletic game, grass&#10;&#10;Description automatically generated">
            <a:extLst>
              <a:ext uri="{FF2B5EF4-FFF2-40B4-BE49-F238E27FC236}">
                <a16:creationId xmlns:a16="http://schemas.microsoft.com/office/drawing/2014/main" id="{D089A57E-576A-4CE2-A3AE-4B61A0D6BC2A}"/>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4512938" y="3187362"/>
            <a:ext cx="1841127" cy="1447200"/>
          </a:xfrm>
          <a:prstGeom prst="rect">
            <a:avLst/>
          </a:prstGeom>
        </p:spPr>
      </p:pic>
      <p:pic>
        <p:nvPicPr>
          <p:cNvPr id="29" name="Picture 28" descr="A picture containing person, grass, outdoor, player&#10;&#10;Description automatically generated">
            <a:extLst>
              <a:ext uri="{FF2B5EF4-FFF2-40B4-BE49-F238E27FC236}">
                <a16:creationId xmlns:a16="http://schemas.microsoft.com/office/drawing/2014/main" id="{C3A0F44D-6942-438B-9BB5-1BF5DF876751}"/>
              </a:ext>
            </a:extLst>
          </p:cNvPr>
          <p:cNvPicPr>
            <a:picLocks noChangeAspect="1"/>
          </p:cNvPicPr>
          <p:nvPr/>
        </p:nvPicPr>
        <p:blipFill rotWithShape="1">
          <a:blip r:embed="rId11" cstate="screen">
            <a:extLst>
              <a:ext uri="{28A0092B-C50C-407E-A947-70E740481C1C}">
                <a14:useLocalDpi xmlns:a14="http://schemas.microsoft.com/office/drawing/2010/main"/>
              </a:ext>
            </a:extLst>
          </a:blip>
          <a:srcRect/>
          <a:stretch/>
        </p:blipFill>
        <p:spPr>
          <a:xfrm>
            <a:off x="5176200" y="1761809"/>
            <a:ext cx="1839600" cy="1442217"/>
          </a:xfrm>
          <a:prstGeom prst="rect">
            <a:avLst/>
          </a:prstGeom>
        </p:spPr>
      </p:pic>
      <p:pic>
        <p:nvPicPr>
          <p:cNvPr id="30" name="Picture 29" descr="A picture containing clothing&#10;&#10;Description automatically generated">
            <a:extLst>
              <a:ext uri="{FF2B5EF4-FFF2-40B4-BE49-F238E27FC236}">
                <a16:creationId xmlns:a16="http://schemas.microsoft.com/office/drawing/2014/main" id="{6A41CE71-A15A-4D46-BEF5-1D56E883F3BE}"/>
              </a:ext>
            </a:extLst>
          </p:cNvPr>
          <p:cNvPicPr>
            <a:picLocks noChangeAspect="1"/>
          </p:cNvPicPr>
          <p:nvPr/>
        </p:nvPicPr>
        <p:blipFill rotWithShape="1">
          <a:blip r:embed="rId12" cstate="screen">
            <a:extLst>
              <a:ext uri="{28A0092B-C50C-407E-A947-70E740481C1C}">
                <a14:useLocalDpi xmlns:a14="http://schemas.microsoft.com/office/drawing/2010/main"/>
              </a:ext>
            </a:extLst>
          </a:blip>
          <a:srcRect/>
          <a:stretch/>
        </p:blipFill>
        <p:spPr>
          <a:xfrm>
            <a:off x="3335071" y="1756826"/>
            <a:ext cx="1841130" cy="1447200"/>
          </a:xfrm>
          <a:prstGeom prst="rect">
            <a:avLst/>
          </a:prstGeom>
        </p:spPr>
      </p:pic>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pic>
        <p:nvPicPr>
          <p:cNvPr id="8" name="Picture 7">
            <a:extLst>
              <a:ext uri="{FF2B5EF4-FFF2-40B4-BE49-F238E27FC236}">
                <a16:creationId xmlns:a16="http://schemas.microsoft.com/office/drawing/2014/main" id="{D2609FEA-4AF0-403C-84C6-FB009B6A873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398959" y="1943983"/>
            <a:ext cx="1841129" cy="1353877"/>
          </a:xfrm>
          <a:prstGeom prst="rect">
            <a:avLst/>
          </a:prstGeom>
        </p:spPr>
      </p:pic>
      <p:sp>
        <p:nvSpPr>
          <p:cNvPr id="12" name="TextBox 11">
            <a:extLst>
              <a:ext uri="{FF2B5EF4-FFF2-40B4-BE49-F238E27FC236}">
                <a16:creationId xmlns:a16="http://schemas.microsoft.com/office/drawing/2014/main" id="{153E0CA6-8F96-463E-8A4E-8DD5C1C64A38}"/>
              </a:ext>
            </a:extLst>
          </p:cNvPr>
          <p:cNvSpPr txBox="1"/>
          <p:nvPr/>
        </p:nvSpPr>
        <p:spPr>
          <a:xfrm>
            <a:off x="8295397" y="1861571"/>
            <a:ext cx="3252438" cy="113877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Lizzie Williams is a wheelchair racer. She competes for Britain. Lizzie also happens to be a lesbian. </a:t>
            </a:r>
            <a:endParaRPr lang="en-GB" sz="17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BEFAA5F4-2373-4C93-8EBA-5871D3C7C676}"/>
              </a:ext>
            </a:extLst>
          </p:cNvPr>
          <p:cNvSpPr txBox="1"/>
          <p:nvPr/>
        </p:nvSpPr>
        <p:spPr>
          <a:xfrm>
            <a:off x="2711846" y="4172648"/>
            <a:ext cx="3384154" cy="140038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Jake Daniels plays football for Blackpool. As well as making his first team debut in 2022, he came out as gay in an interview with Sky Sports.</a:t>
            </a:r>
            <a:endParaRPr lang="en-GB" sz="1700"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A6206659-3654-45F7-8F2D-B0BC12E525ED}"/>
              </a:ext>
            </a:extLst>
          </p:cNvPr>
          <p:cNvSpPr txBox="1"/>
          <p:nvPr/>
        </p:nvSpPr>
        <p:spPr>
          <a:xfrm>
            <a:off x="8295397" y="4085718"/>
            <a:ext cx="3373266" cy="830997"/>
          </a:xfrm>
          <a:prstGeom prst="rect">
            <a:avLst/>
          </a:prstGeom>
          <a:noFill/>
        </p:spPr>
        <p:txBody>
          <a:bodyPr wrap="square" rtlCol="0">
            <a:spAutoFit/>
          </a:bodyPr>
          <a:lstStyle/>
          <a:p>
            <a:r>
              <a:rPr lang="en-US" sz="1600" dirty="0" err="1">
                <a:latin typeface="Arial" panose="020B0604020202020204" pitchFamily="34" charset="0"/>
                <a:cs typeface="Arial" panose="020B0604020202020204" pitchFamily="34" charset="0"/>
              </a:rPr>
              <a:t>Layshia</a:t>
            </a:r>
            <a:r>
              <a:rPr lang="en-US" sz="1600" dirty="0">
                <a:latin typeface="Arial" panose="020B0604020202020204" pitchFamily="34" charset="0"/>
                <a:cs typeface="Arial" panose="020B0604020202020204" pitchFamily="34" charset="0"/>
              </a:rPr>
              <a:t> Clarendon is a basketball player. </a:t>
            </a:r>
            <a:r>
              <a:rPr lang="en-US" sz="1600" dirty="0" err="1">
                <a:latin typeface="Arial" panose="020B0604020202020204" pitchFamily="34" charset="0"/>
                <a:cs typeface="Arial" panose="020B0604020202020204" pitchFamily="34" charset="0"/>
              </a:rPr>
              <a:t>Layshia</a:t>
            </a:r>
            <a:r>
              <a:rPr lang="en-US" sz="1600" dirty="0">
                <a:latin typeface="Arial" panose="020B0604020202020204" pitchFamily="34" charset="0"/>
                <a:cs typeface="Arial" panose="020B0604020202020204" pitchFamily="34" charset="0"/>
              </a:rPr>
              <a:t> is non-binary and lives with their wife and child.</a:t>
            </a:r>
            <a:endParaRPr lang="en-GB" sz="16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C16F0495-EF84-4022-A978-66306C614856}"/>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sp>
        <p:nvSpPr>
          <p:cNvPr id="16" name="TextBox 15">
            <a:extLst>
              <a:ext uri="{FF2B5EF4-FFF2-40B4-BE49-F238E27FC236}">
                <a16:creationId xmlns:a16="http://schemas.microsoft.com/office/drawing/2014/main" id="{528DAC09-BF42-477D-B354-E5F5B505A4BC}"/>
              </a:ext>
            </a:extLst>
          </p:cNvPr>
          <p:cNvSpPr txBox="1"/>
          <p:nvPr/>
        </p:nvSpPr>
        <p:spPr>
          <a:xfrm>
            <a:off x="2711846" y="1887018"/>
            <a:ext cx="3081196" cy="2031325"/>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Beth Mead plays football for England. </a:t>
            </a:r>
            <a:r>
              <a:rPr lang="en-GB" sz="1800" dirty="0">
                <a:effectLst/>
                <a:latin typeface="Arial" panose="020B0604020202020204" pitchFamily="34" charset="0"/>
                <a:ea typeface="Calibri" panose="020F0502020204030204" pitchFamily="34" charset="0"/>
              </a:rPr>
              <a:t>As the top goal scorer during the 2022 European Championships, Beth was named player of the tournament. She’s also gay.</a:t>
            </a:r>
            <a:endParaRPr lang="en-GB" dirty="0">
              <a:latin typeface="Arial" panose="020B0604020202020204" pitchFamily="34" charset="0"/>
              <a:cs typeface="Arial" panose="020B0604020202020204" pitchFamily="34" charset="0"/>
            </a:endParaRPr>
          </a:p>
        </p:txBody>
      </p:sp>
      <p:pic>
        <p:nvPicPr>
          <p:cNvPr id="17" name="Picture 16" descr="A picture containing person, sport, athletic game, grass&#10;&#10;Description automatically generated">
            <a:extLst>
              <a:ext uri="{FF2B5EF4-FFF2-40B4-BE49-F238E27FC236}">
                <a16:creationId xmlns:a16="http://schemas.microsoft.com/office/drawing/2014/main" id="{6DE4815E-8B77-46A6-B20F-B48DC0210951}"/>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53878" y="1925419"/>
            <a:ext cx="1841127" cy="1447200"/>
          </a:xfrm>
          <a:prstGeom prst="rect">
            <a:avLst/>
          </a:prstGeom>
        </p:spPr>
      </p:pic>
      <p:pic>
        <p:nvPicPr>
          <p:cNvPr id="18" name="Picture 17" descr="A picture containing person, grass, soccer, field&#10;&#10;Description automatically generated">
            <a:extLst>
              <a:ext uri="{FF2B5EF4-FFF2-40B4-BE49-F238E27FC236}">
                <a16:creationId xmlns:a16="http://schemas.microsoft.com/office/drawing/2014/main" id="{9642C3AB-14F6-4502-ABCE-7059AFAC9537}"/>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85471" y="4123250"/>
            <a:ext cx="1194988" cy="1447200"/>
          </a:xfrm>
          <a:prstGeom prst="rect">
            <a:avLst/>
          </a:prstGeom>
        </p:spPr>
      </p:pic>
      <p:pic>
        <p:nvPicPr>
          <p:cNvPr id="19" name="Picture 18" descr="A person holding a basketball&#10;&#10;Description automatically generated">
            <a:extLst>
              <a:ext uri="{FF2B5EF4-FFF2-40B4-BE49-F238E27FC236}">
                <a16:creationId xmlns:a16="http://schemas.microsoft.com/office/drawing/2014/main" id="{565B6D31-5247-4668-BDDF-2FD2710E4530}"/>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416935" y="4085718"/>
            <a:ext cx="1839600" cy="1447200"/>
          </a:xfrm>
          <a:prstGeom prst="rect">
            <a:avLst/>
          </a:prstGeom>
        </p:spPr>
      </p:pic>
    </p:spTree>
    <p:extLst>
      <p:ext uri="{BB962C8B-B14F-4D97-AF65-F5344CB8AC3E}">
        <p14:creationId xmlns:p14="http://schemas.microsoft.com/office/powerpoint/2010/main" val="2299361373"/>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90D3423D-20F6-4123-8252-DB2A16BCCC27}"/>
              </a:ext>
            </a:extLst>
          </p:cNvPr>
          <p:cNvSpPr txBox="1"/>
          <p:nvPr/>
        </p:nvSpPr>
        <p:spPr>
          <a:xfrm>
            <a:off x="2443462" y="1861908"/>
            <a:ext cx="3411428"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Stacey Frances-Bayman has played netball for England. Her wife is also a netball player.</a:t>
            </a:r>
            <a:endParaRPr lang="en-GB" dirty="0">
              <a:latin typeface="Arial" panose="020B0604020202020204" pitchFamily="34" charset="0"/>
              <a:cs typeface="Arial" panose="020B0604020202020204" pitchFamily="34" charset="0"/>
            </a:endParaRPr>
          </a:p>
        </p:txBody>
      </p:sp>
      <p:pic>
        <p:nvPicPr>
          <p:cNvPr id="17" name="Picture 16" descr="A picture containing clothing&#10;&#10;Description automatically generated">
            <a:extLst>
              <a:ext uri="{FF2B5EF4-FFF2-40B4-BE49-F238E27FC236}">
                <a16:creationId xmlns:a16="http://schemas.microsoft.com/office/drawing/2014/main" id="{C7D66139-44AA-403F-8242-F5FD2B5F9A1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2332" y="1943292"/>
            <a:ext cx="1841130" cy="1447200"/>
          </a:xfrm>
          <a:prstGeom prst="rect">
            <a:avLst/>
          </a:prstGeom>
        </p:spPr>
      </p:pic>
      <p:sp>
        <p:nvSpPr>
          <p:cNvPr id="161" name="Shape 161"/>
          <p:cNvSpPr/>
          <p:nvPr/>
        </p:nvSpPr>
        <p:spPr>
          <a:xfrm>
            <a:off x="1205418"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pic>
        <p:nvPicPr>
          <p:cNvPr id="7" name="Picture 6">
            <a:extLst>
              <a:ext uri="{FF2B5EF4-FFF2-40B4-BE49-F238E27FC236}">
                <a16:creationId xmlns:a16="http://schemas.microsoft.com/office/drawing/2014/main" id="{3B89F0C1-F8A2-43E8-BDE5-EA0A571265C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03442" y="1944389"/>
            <a:ext cx="1841128" cy="1442217"/>
          </a:xfrm>
          <a:prstGeom prst="rect">
            <a:avLst/>
          </a:prstGeom>
        </p:spPr>
      </p:pic>
      <p:pic>
        <p:nvPicPr>
          <p:cNvPr id="8" name="Picture 7">
            <a:extLst>
              <a:ext uri="{FF2B5EF4-FFF2-40B4-BE49-F238E27FC236}">
                <a16:creationId xmlns:a16="http://schemas.microsoft.com/office/drawing/2014/main" id="{13F5D6F0-03F6-4038-A58C-3A3A036568AA}"/>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6617218" y="4256837"/>
            <a:ext cx="1841127" cy="1450957"/>
          </a:xfrm>
          <a:prstGeom prst="rect">
            <a:avLst/>
          </a:prstGeom>
        </p:spPr>
      </p:pic>
      <p:pic>
        <p:nvPicPr>
          <p:cNvPr id="9" name="Picture 8">
            <a:extLst>
              <a:ext uri="{FF2B5EF4-FFF2-40B4-BE49-F238E27FC236}">
                <a16:creationId xmlns:a16="http://schemas.microsoft.com/office/drawing/2014/main" id="{81C61ADF-18CD-4919-9805-DC18B3F8C6A0}"/>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02332" y="4172648"/>
            <a:ext cx="1841129" cy="1447763"/>
          </a:xfrm>
          <a:prstGeom prst="rect">
            <a:avLst/>
          </a:prstGeom>
        </p:spPr>
      </p:pic>
      <p:sp>
        <p:nvSpPr>
          <p:cNvPr id="12" name="TextBox 11">
            <a:extLst>
              <a:ext uri="{FF2B5EF4-FFF2-40B4-BE49-F238E27FC236}">
                <a16:creationId xmlns:a16="http://schemas.microsoft.com/office/drawing/2014/main" id="{E2F43D2C-E61A-4046-BFB0-E4FC399A0A9D}"/>
              </a:ext>
            </a:extLst>
          </p:cNvPr>
          <p:cNvSpPr txBox="1"/>
          <p:nvPr/>
        </p:nvSpPr>
        <p:spPr>
          <a:xfrm>
            <a:off x="8513654" y="4174425"/>
            <a:ext cx="3076014" cy="113877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Ryan Russell is an American Football player. When he came out as bi, he made international news.</a:t>
            </a:r>
            <a:endParaRPr lang="en-GB" sz="17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3F42FF2-5918-4AF7-B0C3-85B3254BAF54}"/>
              </a:ext>
            </a:extLst>
          </p:cNvPr>
          <p:cNvSpPr txBox="1"/>
          <p:nvPr/>
        </p:nvSpPr>
        <p:spPr>
          <a:xfrm>
            <a:off x="2443461" y="4172648"/>
            <a:ext cx="3542559" cy="1138773"/>
          </a:xfrm>
          <a:prstGeom prst="rect">
            <a:avLst/>
          </a:prstGeom>
          <a:noFill/>
        </p:spPr>
        <p:txBody>
          <a:bodyPr wrap="square" rtlCol="0">
            <a:spAutoFit/>
          </a:bodyPr>
          <a:lstStyle/>
          <a:p>
            <a:r>
              <a:rPr lang="en-US" sz="1700" dirty="0">
                <a:latin typeface="Arial" panose="020B0604020202020204" pitchFamily="34" charset="0"/>
                <a:cs typeface="Arial" panose="020B0604020202020204" pitchFamily="34" charset="0"/>
              </a:rPr>
              <a:t>Pat Manuel is a professional boxer. He was the first trans person in the USA to become a professional boxer.</a:t>
            </a:r>
            <a:endParaRPr lang="en-GB" sz="1700"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03BD6F78-572A-4DD1-B07E-1050ABC27ECA}"/>
              </a:ext>
            </a:extLst>
          </p:cNvPr>
          <p:cNvSpPr txBox="1"/>
          <p:nvPr/>
        </p:nvSpPr>
        <p:spPr>
          <a:xfrm>
            <a:off x="8513653" y="1944389"/>
            <a:ext cx="3316986" cy="1400383"/>
          </a:xfrm>
          <a:prstGeom prst="rect">
            <a:avLst/>
          </a:prstGeom>
          <a:noFill/>
        </p:spPr>
        <p:txBody>
          <a:bodyPr wrap="square" rtlCol="0">
            <a:spAutoFit/>
          </a:bodyPr>
          <a:lstStyle/>
          <a:p>
            <a:r>
              <a:rPr lang="en-US" sz="1700" dirty="0" err="1">
                <a:latin typeface="Arial" panose="020B0604020202020204" pitchFamily="34" charset="0"/>
                <a:cs typeface="Arial" panose="020B0604020202020204" pitchFamily="34" charset="0"/>
              </a:rPr>
              <a:t>Duttee</a:t>
            </a:r>
            <a:r>
              <a:rPr lang="en-US" sz="1700" dirty="0">
                <a:latin typeface="Arial" panose="020B0604020202020204" pitchFamily="34" charset="0"/>
                <a:cs typeface="Arial" panose="020B0604020202020204" pitchFamily="34" charset="0"/>
              </a:rPr>
              <a:t> Chand is the Indian 100m women’s champion. She felt able to talk about her girlfriend once homosexuality was decriminalized in India.</a:t>
            </a:r>
            <a:endParaRPr lang="en-GB" sz="17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1A972FA4-3436-4597-8355-9EF4B11081CA}"/>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spTree>
    <p:extLst>
      <p:ext uri="{BB962C8B-B14F-4D97-AF65-F5344CB8AC3E}">
        <p14:creationId xmlns:p14="http://schemas.microsoft.com/office/powerpoint/2010/main" val="53498163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3BF1540-6B85-4A8B-9F1D-EB795E9B3AE4}"/>
              </a:ext>
            </a:extLst>
          </p:cNvPr>
          <p:cNvSpPr txBox="1"/>
          <p:nvPr/>
        </p:nvSpPr>
        <p:spPr>
          <a:xfrm>
            <a:off x="2443462" y="1861908"/>
            <a:ext cx="3411428" cy="1200329"/>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Robyn </a:t>
            </a:r>
            <a:r>
              <a:rPr lang="en-US" dirty="0" err="1">
                <a:latin typeface="Arial" panose="020B0604020202020204" pitchFamily="34" charset="0"/>
                <a:cs typeface="Arial" panose="020B0604020202020204" pitchFamily="34" charset="0"/>
              </a:rPr>
              <a:t>Lambird</a:t>
            </a:r>
            <a:r>
              <a:rPr lang="en-US" dirty="0">
                <a:latin typeface="Arial" panose="020B0604020202020204" pitchFamily="34" charset="0"/>
                <a:cs typeface="Arial" panose="020B0604020202020204" pitchFamily="34" charset="0"/>
              </a:rPr>
              <a:t> is a wheelchair racer. Robyn is a former wheelchair rugby player and is also non-binary.</a:t>
            </a:r>
            <a:endParaRPr lang="en-GB"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8C744A9-6092-4FC6-8456-9329239B71F8}"/>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pic>
        <p:nvPicPr>
          <p:cNvPr id="15" name="Picture 14" descr="A person in a yellow shirt riding a bicycle&#10;&#10;Description automatically generated with low confidence">
            <a:extLst>
              <a:ext uri="{FF2B5EF4-FFF2-40B4-BE49-F238E27FC236}">
                <a16:creationId xmlns:a16="http://schemas.microsoft.com/office/drawing/2014/main" id="{DA84E6B7-DE9A-4B4F-900C-A44C69E8C15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1761" y="1941414"/>
            <a:ext cx="1162273" cy="1447200"/>
          </a:xfrm>
          <a:prstGeom prst="rect">
            <a:avLst/>
          </a:prstGeom>
        </p:spPr>
      </p:pic>
      <p:sp>
        <p:nvSpPr>
          <p:cNvPr id="18" name="TextBox 17">
            <a:extLst>
              <a:ext uri="{FF2B5EF4-FFF2-40B4-BE49-F238E27FC236}">
                <a16:creationId xmlns:a16="http://schemas.microsoft.com/office/drawing/2014/main" id="{8DA00F81-BCE8-49CC-AEF3-AF26B67EB1EC}"/>
              </a:ext>
            </a:extLst>
          </p:cNvPr>
          <p:cNvSpPr txBox="1"/>
          <p:nvPr/>
        </p:nvSpPr>
        <p:spPr>
          <a:xfrm>
            <a:off x="7906582" y="1863009"/>
            <a:ext cx="3442317" cy="92333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Ruby Tui plays rugby for New Zealand. Her girlfriend, Dani, is a journalist.</a:t>
            </a:r>
            <a:endParaRPr lang="en-GB" dirty="0">
              <a:latin typeface="Arial" panose="020B0604020202020204" pitchFamily="34" charset="0"/>
              <a:cs typeface="Arial" panose="020B0604020202020204" pitchFamily="34" charset="0"/>
            </a:endParaRPr>
          </a:p>
        </p:txBody>
      </p:sp>
      <p:pic>
        <p:nvPicPr>
          <p:cNvPr id="19" name="Picture 18" descr="A picture containing person, grass, outdoor, player&#10;&#10;Description automatically generated">
            <a:extLst>
              <a:ext uri="{FF2B5EF4-FFF2-40B4-BE49-F238E27FC236}">
                <a16:creationId xmlns:a16="http://schemas.microsoft.com/office/drawing/2014/main" id="{04FB6651-E0A5-4F8F-818A-94873E33B6F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011674" y="1859045"/>
            <a:ext cx="1839600" cy="1442217"/>
          </a:xfrm>
          <a:prstGeom prst="rect">
            <a:avLst/>
          </a:prstGeom>
        </p:spPr>
      </p:pic>
    </p:spTree>
    <p:extLst>
      <p:ext uri="{BB962C8B-B14F-4D97-AF65-F5344CB8AC3E}">
        <p14:creationId xmlns:p14="http://schemas.microsoft.com/office/powerpoint/2010/main" val="16117835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9" name="TextBox 8">
            <a:extLst>
              <a:ext uri="{FF2B5EF4-FFF2-40B4-BE49-F238E27FC236}">
                <a16:creationId xmlns:a16="http://schemas.microsoft.com/office/drawing/2014/main" id="{018A148C-F0C7-4EF6-BEC5-757D2CFB78B3}"/>
              </a:ext>
            </a:extLst>
          </p:cNvPr>
          <p:cNvSpPr txBox="1"/>
          <p:nvPr/>
        </p:nvSpPr>
        <p:spPr>
          <a:xfrm>
            <a:off x="5000327" y="2588983"/>
            <a:ext cx="6242781"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What challenges can people face as a consequence of being LGBTQ+?</a:t>
            </a:r>
            <a:endParaRPr lang="en-GB" sz="24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752D764-CAC2-4854-BBF0-9D0FB9348F7B}"/>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pic>
        <p:nvPicPr>
          <p:cNvPr id="12" name="Picture 11">
            <a:extLst>
              <a:ext uri="{FF2B5EF4-FFF2-40B4-BE49-F238E27FC236}">
                <a16:creationId xmlns:a16="http://schemas.microsoft.com/office/drawing/2014/main" id="{9470A33B-187F-41AF-80D0-9077503139F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521245" y="3495330"/>
            <a:ext cx="1841129" cy="1447763"/>
          </a:xfrm>
          <a:prstGeom prst="rect">
            <a:avLst/>
          </a:prstGeom>
        </p:spPr>
      </p:pic>
      <p:pic>
        <p:nvPicPr>
          <p:cNvPr id="13" name="Picture 12" descr="A picture containing person, grass, soccer, field&#10;&#10;Description automatically generated">
            <a:extLst>
              <a:ext uri="{FF2B5EF4-FFF2-40B4-BE49-F238E27FC236}">
                <a16:creationId xmlns:a16="http://schemas.microsoft.com/office/drawing/2014/main" id="{E00E1903-28BD-4922-9EE3-5B6B3759F05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825117" y="1716575"/>
            <a:ext cx="1194988" cy="1447200"/>
          </a:xfrm>
          <a:prstGeom prst="rect">
            <a:avLst/>
          </a:prstGeom>
        </p:spPr>
      </p:pic>
      <p:pic>
        <p:nvPicPr>
          <p:cNvPr id="14" name="Picture 13" descr="A picture containing clothing&#10;&#10;Description automatically generated">
            <a:extLst>
              <a:ext uri="{FF2B5EF4-FFF2-40B4-BE49-F238E27FC236}">
                <a16:creationId xmlns:a16="http://schemas.microsoft.com/office/drawing/2014/main" id="{EDDBD835-8D16-48AF-9B07-D7CFF727984E}"/>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22506" y="3495893"/>
            <a:ext cx="1841130" cy="1447200"/>
          </a:xfrm>
          <a:prstGeom prst="rect">
            <a:avLst/>
          </a:prstGeom>
        </p:spPr>
      </p:pic>
    </p:spTree>
    <p:extLst>
      <p:ext uri="{BB962C8B-B14F-4D97-AF65-F5344CB8AC3E}">
        <p14:creationId xmlns:p14="http://schemas.microsoft.com/office/powerpoint/2010/main" val="157687939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p:nvPr/>
        </p:nvSpPr>
        <p:spPr>
          <a:xfrm>
            <a:off x="1205418"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i="1"/>
          </a:p>
          <a:p>
            <a:pPr marL="742950" lvl="1" indent="-285750">
              <a:buSzPct val="100000"/>
              <a:buFont typeface="Arial"/>
              <a:buChar char="•"/>
              <a:defRPr sz="2800"/>
            </a:pPr>
            <a:endParaRPr i="1"/>
          </a:p>
          <a:p>
            <a:pPr lvl="1">
              <a:defRPr sz="2800"/>
            </a:pPr>
            <a:endParaRPr i="1"/>
          </a:p>
          <a:p>
            <a:pPr marL="285750" indent="-285750">
              <a:buSzPct val="100000"/>
              <a:buFont typeface="Arial"/>
              <a:buChar char="•"/>
              <a:defRPr b="1"/>
            </a:pPr>
            <a:endParaRPr i="1"/>
          </a:p>
        </p:txBody>
      </p:sp>
      <p:sp>
        <p:nvSpPr>
          <p:cNvPr id="162" name="Shape 162"/>
          <p:cNvSpPr/>
          <p:nvPr/>
        </p:nvSpPr>
        <p:spPr>
          <a:xfrm>
            <a:off x="6565695" y="1861571"/>
            <a:ext cx="6419589" cy="1907541"/>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a:defRPr sz="3200" b="1"/>
            </a:pPr>
            <a:endParaRPr/>
          </a:p>
          <a:p>
            <a:pPr marL="742950" lvl="1" indent="-285750">
              <a:buSzPct val="100000"/>
              <a:buFont typeface="Arial"/>
              <a:buChar char="•"/>
              <a:defRPr sz="2800"/>
            </a:pPr>
            <a:endParaRPr/>
          </a:p>
          <a:p>
            <a:pPr lvl="1">
              <a:defRPr sz="2800"/>
            </a:pPr>
            <a:endParaRPr/>
          </a:p>
          <a:p>
            <a:pPr marL="285750" indent="-285750">
              <a:buSzPct val="100000"/>
              <a:buFont typeface="Arial"/>
              <a:buChar char="•"/>
              <a:defRPr b="1"/>
            </a:pPr>
            <a:endParaRPr/>
          </a:p>
        </p:txBody>
      </p:sp>
      <p:sp>
        <p:nvSpPr>
          <p:cNvPr id="7" name="TextBox 6">
            <a:extLst>
              <a:ext uri="{FF2B5EF4-FFF2-40B4-BE49-F238E27FC236}">
                <a16:creationId xmlns:a16="http://schemas.microsoft.com/office/drawing/2014/main" id="{AA2F4DB9-BC09-4E61-9A39-FC9FAD3EACBC}"/>
              </a:ext>
            </a:extLst>
          </p:cNvPr>
          <p:cNvSpPr txBox="1"/>
          <p:nvPr/>
        </p:nvSpPr>
        <p:spPr>
          <a:xfrm>
            <a:off x="4825627" y="2588983"/>
            <a:ext cx="6949791" cy="830997"/>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What impact might homophobia, biphobia or transphobia have on a person?</a:t>
            </a:r>
            <a:endParaRPr lang="en-GB" sz="24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8A61D0B0-5DE5-4EBB-830F-8BD68C2443CD}"/>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pic>
        <p:nvPicPr>
          <p:cNvPr id="13" name="Picture 12">
            <a:extLst>
              <a:ext uri="{FF2B5EF4-FFF2-40B4-BE49-F238E27FC236}">
                <a16:creationId xmlns:a16="http://schemas.microsoft.com/office/drawing/2014/main" id="{E23E4424-48D5-4DC1-BAED-3EC0FCA20E1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74155" y="2327542"/>
            <a:ext cx="1841129" cy="1353877"/>
          </a:xfrm>
          <a:prstGeom prst="rect">
            <a:avLst/>
          </a:prstGeom>
        </p:spPr>
      </p:pic>
      <p:pic>
        <p:nvPicPr>
          <p:cNvPr id="14" name="Picture 13">
            <a:extLst>
              <a:ext uri="{FF2B5EF4-FFF2-40B4-BE49-F238E27FC236}">
                <a16:creationId xmlns:a16="http://schemas.microsoft.com/office/drawing/2014/main" id="{6258F109-507E-4A9C-AD98-78364A734DEC}"/>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74155" y="3807219"/>
            <a:ext cx="1842779" cy="1443511"/>
          </a:xfrm>
          <a:prstGeom prst="rect">
            <a:avLst/>
          </a:prstGeom>
        </p:spPr>
      </p:pic>
      <p:pic>
        <p:nvPicPr>
          <p:cNvPr id="15" name="Picture 14">
            <a:extLst>
              <a:ext uri="{FF2B5EF4-FFF2-40B4-BE49-F238E27FC236}">
                <a16:creationId xmlns:a16="http://schemas.microsoft.com/office/drawing/2014/main" id="{A9F8E0D2-3B4D-47CA-86E2-944365B74981}"/>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2521247" y="3807219"/>
            <a:ext cx="1841127" cy="1450957"/>
          </a:xfrm>
          <a:prstGeom prst="rect">
            <a:avLst/>
          </a:prstGeom>
        </p:spPr>
      </p:pic>
      <p:pic>
        <p:nvPicPr>
          <p:cNvPr id="16" name="Picture 15" descr="A person holding a basketball&#10;&#10;Description automatically generated">
            <a:extLst>
              <a:ext uri="{FF2B5EF4-FFF2-40B4-BE49-F238E27FC236}">
                <a16:creationId xmlns:a16="http://schemas.microsoft.com/office/drawing/2014/main" id="{E423F4EE-45AE-4055-A6A1-6FB355108D8C}"/>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2522774" y="2321433"/>
            <a:ext cx="1839600" cy="1359986"/>
          </a:xfrm>
          <a:prstGeom prst="rect">
            <a:avLst/>
          </a:prstGeom>
        </p:spPr>
      </p:pic>
    </p:spTree>
    <p:extLst>
      <p:ext uri="{BB962C8B-B14F-4D97-AF65-F5344CB8AC3E}">
        <p14:creationId xmlns:p14="http://schemas.microsoft.com/office/powerpoint/2010/main" val="3249674338"/>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A83A101-6EA3-4C0E-AE85-A6E1690C20B0}"/>
              </a:ext>
            </a:extLst>
          </p:cNvPr>
          <p:cNvSpPr txBox="1"/>
          <p:nvPr/>
        </p:nvSpPr>
        <p:spPr>
          <a:xfrm>
            <a:off x="378786" y="1293104"/>
            <a:ext cx="11385866" cy="3785652"/>
          </a:xfrm>
          <a:prstGeom prst="rect">
            <a:avLst/>
          </a:prstGeom>
          <a:noFill/>
        </p:spPr>
        <p:txBody>
          <a:bodyPr wrap="square" rtlCol="0">
            <a:spAutoFit/>
          </a:bodyPr>
          <a:lstStyle/>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36% of LGBT people say they aren’t comfortable walking down the street while holding their partner's hand. </a:t>
            </a:r>
          </a:p>
          <a:p>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40% of trans people adjust the way they dress because of fear of discrimination and harassment.</a:t>
            </a: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72% of LGBT young people aged 18 to 24 have seen homophobic, </a:t>
            </a:r>
            <a:r>
              <a:rPr lang="en-US" sz="2000" dirty="0" err="1">
                <a:latin typeface="Arial" panose="020B0604020202020204" pitchFamily="34" charset="0"/>
                <a:cs typeface="Arial" panose="020B0604020202020204" pitchFamily="34" charset="0"/>
              </a:rPr>
              <a:t>biphobic</a:t>
            </a:r>
            <a:r>
              <a:rPr lang="en-US" sz="2000" dirty="0">
                <a:latin typeface="Arial" panose="020B0604020202020204" pitchFamily="34" charset="0"/>
                <a:cs typeface="Arial" panose="020B0604020202020204" pitchFamily="34" charset="0"/>
              </a:rPr>
              <a:t> and transphobic abuse online recently.</a:t>
            </a:r>
          </a:p>
          <a:p>
            <a:endParaRPr lang="en-GB"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19% of LGBT disabled people have been discriminated against in shops and stores</a:t>
            </a: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48% of trans people do not feel comfortable using public toilets</a:t>
            </a:r>
            <a:endParaRPr lang="en-GB"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48C5DF61-6B32-4495-BE34-D96B8B38A756}"/>
              </a:ext>
            </a:extLst>
          </p:cNvPr>
          <p:cNvSpPr txBox="1"/>
          <p:nvPr/>
        </p:nvSpPr>
        <p:spPr>
          <a:xfrm>
            <a:off x="260921" y="369920"/>
            <a:ext cx="7337083" cy="400110"/>
          </a:xfrm>
          <a:prstGeom prst="rect">
            <a:avLst/>
          </a:prstGeom>
          <a:noFill/>
        </p:spPr>
        <p:txBody>
          <a:bodyPr wrap="square" rtlCol="0">
            <a:spAutoFit/>
          </a:bodyPr>
          <a:lstStyle/>
          <a:p>
            <a:r>
              <a:rPr lang="en-US" sz="2000" u="sng" dirty="0">
                <a:latin typeface="Arial" panose="020B0604020202020204" pitchFamily="34" charset="0"/>
                <a:cs typeface="Arial" panose="020B0604020202020204" pitchFamily="34" charset="0"/>
              </a:rPr>
              <a:t>To be able to use statistics to support an argument</a:t>
            </a:r>
          </a:p>
        </p:txBody>
      </p:sp>
    </p:spTree>
    <p:extLst>
      <p:ext uri="{BB962C8B-B14F-4D97-AF65-F5344CB8AC3E}">
        <p14:creationId xmlns:p14="http://schemas.microsoft.com/office/powerpoint/2010/main" val="2824995198"/>
      </p:ext>
    </p:extLst>
  </p:cSld>
  <p:clrMapOvr>
    <a:masterClrMapping/>
  </p:clrMapOvr>
  <p:transition spd="slow"/>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1383</Words>
  <Application>Microsoft Office PowerPoint</Application>
  <PresentationFormat>Widescreen</PresentationFormat>
  <Paragraphs>116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2022-10-05T08:46:52Z</dcterms:modified>
</cp:coreProperties>
</file>