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4"/>
  </p:notesMasterIdLst>
  <p:sldIdLst>
    <p:sldId id="278" r:id="rId2"/>
    <p:sldId id="266" r:id="rId3"/>
    <p:sldId id="260" r:id="rId4"/>
    <p:sldId id="267" r:id="rId5"/>
    <p:sldId id="268" r:id="rId6"/>
    <p:sldId id="277" r:id="rId7"/>
    <p:sldId id="269" r:id="rId8"/>
    <p:sldId id="271" r:id="rId9"/>
    <p:sldId id="272" r:id="rId10"/>
    <p:sldId id="273" r:id="rId11"/>
    <p:sldId id="276" r:id="rId12"/>
    <p:sldId id="274"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75"/>
    <a:srgbClr val="FCB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E9CAE0-C98B-4D35-AD15-9D85BE8B012B}" v="21" dt="2022-10-05T08:49:55.00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9"/>
    <p:restoredTop sz="63445" autoAdjust="0"/>
  </p:normalViewPr>
  <p:slideViewPr>
    <p:cSldViewPr snapToGrid="0" snapToObjects="1">
      <p:cViewPr varScale="1">
        <p:scale>
          <a:sx n="41" d="100"/>
          <a:sy n="41" d="100"/>
        </p:scale>
        <p:origin x="1636"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19" name="Shape 1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381000" y="685800"/>
            <a:ext cx="6096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Visit our website for the lesson plan and resources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Talk about the Rainbow Laces Campaign.</a:t>
            </a:r>
          </a:p>
          <a:p>
            <a:r>
              <a:rPr lang="en-GB" sz="1200" kern="1200" dirty="0">
                <a:solidFill>
                  <a:schemeClr val="tx1"/>
                </a:solidFill>
                <a:effectLst/>
                <a:latin typeface="+mn-lt"/>
                <a:ea typeface="+mn-ea"/>
                <a:cs typeface="+mn-cs"/>
              </a:rPr>
              <a:t>Ask: Why might the Rainbow Laces Campaign be needed?</a:t>
            </a:r>
          </a:p>
          <a:p>
            <a:endParaRPr dirty="0"/>
          </a:p>
        </p:txBody>
      </p:sp>
    </p:spTree>
    <p:extLst>
      <p:ext uri="{BB962C8B-B14F-4D97-AF65-F5344CB8AC3E}">
        <p14:creationId xmlns:p14="http://schemas.microsoft.com/office/powerpoint/2010/main" val="3327488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Students work in pairs to make posters to show why people should challenge homophobia, biphobia and transphobia in sport and in the wider community.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They could include information on:</a:t>
            </a:r>
          </a:p>
          <a:p>
            <a:pPr lvl="0"/>
            <a:r>
              <a:rPr lang="en-GB" sz="1200" kern="1200" dirty="0">
                <a:solidFill>
                  <a:schemeClr val="tx1"/>
                </a:solidFill>
                <a:effectLst/>
                <a:latin typeface="+mn-lt"/>
                <a:ea typeface="+mn-ea"/>
                <a:cs typeface="+mn-cs"/>
              </a:rPr>
              <a:t>the importance of respect</a:t>
            </a:r>
          </a:p>
          <a:p>
            <a:pPr lvl="0"/>
            <a:r>
              <a:rPr lang="en-GB" sz="1200" kern="1200" dirty="0">
                <a:solidFill>
                  <a:schemeClr val="tx1"/>
                </a:solidFill>
                <a:effectLst/>
                <a:latin typeface="+mn-lt"/>
                <a:ea typeface="+mn-ea"/>
                <a:cs typeface="+mn-cs"/>
              </a:rPr>
              <a:t>LGBTQ+ role models (using the fact files or their wider knowledge of LGBTQ+ sports people to help them)</a:t>
            </a:r>
          </a:p>
          <a:p>
            <a:r>
              <a:rPr lang="en-GB" sz="1200" kern="1200" dirty="0">
                <a:solidFill>
                  <a:schemeClr val="tx1"/>
                </a:solidFill>
                <a:effectLst/>
                <a:latin typeface="+mn-lt"/>
                <a:ea typeface="+mn-ea"/>
                <a:cs typeface="+mn-cs"/>
              </a:rPr>
              <a:t>that being LGBTQ+ is just part of who somebody is</a:t>
            </a:r>
          </a:p>
          <a:p>
            <a:endParaRPr dirty="0"/>
          </a:p>
        </p:txBody>
      </p:sp>
    </p:spTree>
    <p:extLst>
      <p:ext uri="{BB962C8B-B14F-4D97-AF65-F5344CB8AC3E}">
        <p14:creationId xmlns:p14="http://schemas.microsoft.com/office/powerpoint/2010/main" val="41881306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Give students the opportunity to look at each other’s posters.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a class, ask students to share the really important points that they had picked up on from the lesson – either through discussions of through looking at each others’ posters.</a:t>
            </a:r>
          </a:p>
          <a:p>
            <a:endParaRPr dirty="0"/>
          </a:p>
        </p:txBody>
      </p:sp>
    </p:spTree>
    <p:extLst>
      <p:ext uri="{BB962C8B-B14F-4D97-AF65-F5344CB8AC3E}">
        <p14:creationId xmlns:p14="http://schemas.microsoft.com/office/powerpoint/2010/main" val="3040543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What is respect and why is it important? Feed back as a group.</a:t>
            </a:r>
          </a:p>
          <a:p>
            <a:endParaRPr lang="en-GB" dirty="0"/>
          </a:p>
        </p:txBody>
      </p:sp>
    </p:spTree>
    <p:extLst>
      <p:ext uri="{BB962C8B-B14F-4D97-AF65-F5344CB8AC3E}">
        <p14:creationId xmlns:p14="http://schemas.microsoft.com/office/powerpoint/2010/main" val="44638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Show students different sportspeople on the board (Pat Manuel - boxer, Stacey Frances-Bayman – Netball Player, Ruby Tui– rugby player, Robyn </a:t>
            </a:r>
            <a:r>
              <a:rPr lang="en-GB" sz="1200" kern="1200" dirty="0" err="1">
                <a:solidFill>
                  <a:schemeClr val="tx1"/>
                </a:solidFill>
                <a:effectLst/>
                <a:latin typeface="+mn-lt"/>
                <a:ea typeface="+mn-ea"/>
                <a:cs typeface="+mn-cs"/>
              </a:rPr>
              <a:t>Lambird</a:t>
            </a:r>
            <a:r>
              <a:rPr lang="en-GB" sz="1200" kern="1200" dirty="0">
                <a:solidFill>
                  <a:schemeClr val="tx1"/>
                </a:solidFill>
                <a:effectLst/>
                <a:latin typeface="+mn-lt"/>
                <a:ea typeface="+mn-ea"/>
                <a:cs typeface="+mn-cs"/>
              </a:rPr>
              <a:t> – wheelchair racer, , </a:t>
            </a:r>
            <a:r>
              <a:rPr lang="en-GB" sz="1200" kern="1200" dirty="0" err="1">
                <a:solidFill>
                  <a:schemeClr val="tx1"/>
                </a:solidFill>
                <a:effectLst/>
                <a:latin typeface="+mn-lt"/>
                <a:ea typeface="+mn-ea"/>
                <a:cs typeface="+mn-cs"/>
              </a:rPr>
              <a:t>Layshia</a:t>
            </a:r>
            <a:r>
              <a:rPr lang="en-GB" sz="1200" kern="1200" dirty="0">
                <a:solidFill>
                  <a:schemeClr val="tx1"/>
                </a:solidFill>
                <a:effectLst/>
                <a:latin typeface="+mn-lt"/>
                <a:ea typeface="+mn-ea"/>
                <a:cs typeface="+mn-cs"/>
              </a:rPr>
              <a:t> Clarendon – basketball player, Jake Daniels – football player, , Lizzie Williams – wheelchair racer, Beth Mead- football player, Ryan Russell – American Football player, </a:t>
            </a:r>
            <a:r>
              <a:rPr lang="en-GB" sz="1200" kern="1200" dirty="0" err="1">
                <a:solidFill>
                  <a:schemeClr val="tx1"/>
                </a:solidFill>
                <a:effectLst/>
                <a:latin typeface="+mn-lt"/>
                <a:ea typeface="+mn-ea"/>
                <a:cs typeface="+mn-cs"/>
              </a:rPr>
              <a:t>Duttee</a:t>
            </a:r>
            <a:r>
              <a:rPr lang="en-GB" sz="1200" kern="1200" dirty="0">
                <a:solidFill>
                  <a:schemeClr val="tx1"/>
                </a:solidFill>
                <a:effectLst/>
                <a:latin typeface="+mn-lt"/>
                <a:ea typeface="+mn-ea"/>
                <a:cs typeface="+mn-cs"/>
              </a:rPr>
              <a:t> Chand – sprinter)</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Ask: What have these people got in common? Think. Pair. Share.</a:t>
            </a:r>
          </a:p>
          <a:p>
            <a:r>
              <a:rPr lang="en-GB" sz="1200" kern="1200" dirty="0">
                <a:solidFill>
                  <a:schemeClr val="tx1"/>
                </a:solidFill>
                <a:effectLst/>
                <a:latin typeface="+mn-lt"/>
                <a:ea typeface="+mn-ea"/>
                <a:cs typeface="+mn-cs"/>
              </a:rPr>
              <a:t>Ask: What else might these people have in common? Think. Pair. Share.</a:t>
            </a:r>
          </a:p>
          <a:p>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dirty="0"/>
          </a:p>
        </p:txBody>
      </p:sp>
    </p:spTree>
    <p:extLst>
      <p:ext uri="{BB962C8B-B14F-4D97-AF65-F5344CB8AC3E}">
        <p14:creationId xmlns:p14="http://schemas.microsoft.com/office/powerpoint/2010/main" val="2800751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dirty="0"/>
          </a:p>
        </p:txBody>
      </p:sp>
    </p:spTree>
    <p:extLst>
      <p:ext uri="{BB962C8B-B14F-4D97-AF65-F5344CB8AC3E}">
        <p14:creationId xmlns:p14="http://schemas.microsoft.com/office/powerpoint/2010/main" val="61192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3985186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Ask: What challenges can people face as a consequence of being LGBTQ+? Think. Pair. Share.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Discuss that LGBTQ+ people face prejudice because of being LGBTQ+. Share examples of homophobia, biphobia and transphobia.</a:t>
            </a:r>
          </a:p>
          <a:p>
            <a:endParaRPr dirty="0"/>
          </a:p>
        </p:txBody>
      </p:sp>
    </p:spTree>
    <p:extLst>
      <p:ext uri="{BB962C8B-B14F-4D97-AF65-F5344CB8AC3E}">
        <p14:creationId xmlns:p14="http://schemas.microsoft.com/office/powerpoint/2010/main" val="3291320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How might homophobia, biphobia and transphobia make someone feel? Think. Pair. Share.</a:t>
            </a:r>
          </a:p>
          <a:p>
            <a:endParaRPr dirty="0"/>
          </a:p>
        </p:txBody>
      </p:sp>
    </p:spTree>
    <p:extLst>
      <p:ext uri="{BB962C8B-B14F-4D97-AF65-F5344CB8AC3E}">
        <p14:creationId xmlns:p14="http://schemas.microsoft.com/office/powerpoint/2010/main" val="2969389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Ask: How might the feeling of being respected be different to the experience of facing prejudice? Think. Pair. Share.</a:t>
            </a:r>
          </a:p>
          <a:p>
            <a:r>
              <a:rPr lang="en-GB" sz="1200" kern="1200" dirty="0">
                <a:solidFill>
                  <a:schemeClr val="tx1"/>
                </a:solidFill>
                <a:effectLst/>
                <a:latin typeface="+mn-lt"/>
                <a:ea typeface="+mn-ea"/>
                <a:cs typeface="+mn-cs"/>
              </a:rPr>
              <a:t>As a group, discuss that being LGBT is just part of who all these people are, that there is nothing wrong with being LGBT and that we should respect everyone. Reflect back on the conversations from Activity 1 about what respect is and why it is important.</a:t>
            </a:r>
          </a:p>
          <a:p>
            <a:endParaRPr dirty="0"/>
          </a:p>
        </p:txBody>
      </p:sp>
    </p:spTree>
    <p:extLst>
      <p:ext uri="{BB962C8B-B14F-4D97-AF65-F5344CB8AC3E}">
        <p14:creationId xmlns:p14="http://schemas.microsoft.com/office/powerpoint/2010/main" val="107698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hape 11"/>
          <p:cNvSpPr>
            <a:spLocks noGrp="1"/>
          </p:cNvSpPr>
          <p:nvPr>
            <p:ph type="title"/>
          </p:nvPr>
        </p:nvSpPr>
        <p:spPr>
          <a:xfrm>
            <a:off x="1524000" y="1122362"/>
            <a:ext cx="9144000" cy="2387601"/>
          </a:xfrm>
          <a:prstGeom prst="rect">
            <a:avLst/>
          </a:prstGeom>
        </p:spPr>
        <p:txBody>
          <a:bodyPr anchor="b"/>
          <a:lstStyle>
            <a:lvl1pPr algn="ctr">
              <a:defRPr sz="6000"/>
            </a:lvl1pPr>
          </a:lstStyle>
          <a:p>
            <a:r>
              <a:t>Click to edit Master title style</a:t>
            </a:r>
          </a:p>
        </p:txBody>
      </p:sp>
      <p:sp>
        <p:nvSpPr>
          <p:cNvPr id="12" name="Shape 12"/>
          <p:cNvSpPr>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stStyle>
          <a:p>
            <a:r>
              <a:t>Click to edit Master subtitle style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hape 101"/>
          <p:cNvSpPr>
            <a:spLocks noGrp="1"/>
          </p:cNvSpPr>
          <p:nvPr>
            <p:ph type="title"/>
          </p:nvPr>
        </p:nvSpPr>
        <p:spPr>
          <a:xfrm>
            <a:off x="8724900" y="365125"/>
            <a:ext cx="2628900" cy="5811838"/>
          </a:xfrm>
          <a:prstGeom prst="rect">
            <a:avLst/>
          </a:prstGeom>
        </p:spPr>
        <p:txBody>
          <a:bodyPr/>
          <a:lstStyle/>
          <a:p>
            <a:r>
              <a:t>Click to edit Master title style</a:t>
            </a:r>
          </a:p>
        </p:txBody>
      </p:sp>
      <p:sp>
        <p:nvSpPr>
          <p:cNvPr id="102" name="Shape 102"/>
          <p:cNvSpPr>
            <a:spLocks noGrp="1"/>
          </p:cNvSpPr>
          <p:nvPr>
            <p:ph type="body" idx="1"/>
          </p:nvPr>
        </p:nvSpPr>
        <p:spPr>
          <a:xfrm>
            <a:off x="838200" y="365125"/>
            <a:ext cx="7734300" cy="58118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r>
              <a:t>Click to edit Master title style</a:t>
            </a:r>
          </a:p>
        </p:txBody>
      </p:sp>
      <p:sp>
        <p:nvSpPr>
          <p:cNvPr id="21" name="Shape 21"/>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hape 29"/>
          <p:cNvSpPr>
            <a:spLocks noGrp="1"/>
          </p:cNvSpPr>
          <p:nvPr>
            <p:ph type="title"/>
          </p:nvPr>
        </p:nvSpPr>
        <p:spPr>
          <a:xfrm>
            <a:off x="831850" y="1709738"/>
            <a:ext cx="10515600" cy="2852737"/>
          </a:xfrm>
          <a:prstGeom prst="rect">
            <a:avLst/>
          </a:prstGeom>
        </p:spPr>
        <p:txBody>
          <a:bodyPr anchor="b"/>
          <a:lstStyle>
            <a:lvl1pPr>
              <a:defRPr sz="6000"/>
            </a:lvl1pPr>
          </a:lstStyle>
          <a:p>
            <a:r>
              <a:t>Click to edit Master title style</a:t>
            </a:r>
          </a:p>
        </p:txBody>
      </p:sp>
      <p:sp>
        <p:nvSpPr>
          <p:cNvPr id="30" name="Shape 30"/>
          <p:cNvSpPr>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stStyle>
          <a:p>
            <a:r>
              <a:t>Edit Master text styles</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Click to edit Master title style</a:t>
            </a:r>
          </a:p>
        </p:txBody>
      </p:sp>
      <p:sp>
        <p:nvSpPr>
          <p:cNvPr id="39" name="Shape 39"/>
          <p:cNvSpPr>
            <a:spLocks noGrp="1"/>
          </p:cNvSpPr>
          <p:nvPr>
            <p:ph type="body" sz="half" idx="1"/>
          </p:nvPr>
        </p:nvSpPr>
        <p:spPr>
          <a:xfrm>
            <a:off x="838200" y="1825625"/>
            <a:ext cx="5181600" cy="43513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hape 47"/>
          <p:cNvSpPr>
            <a:spLocks noGrp="1"/>
          </p:cNvSpPr>
          <p:nvPr>
            <p:ph type="title"/>
          </p:nvPr>
        </p:nvSpPr>
        <p:spPr>
          <a:xfrm>
            <a:off x="839787" y="365125"/>
            <a:ext cx="10515601" cy="1325563"/>
          </a:xfrm>
          <a:prstGeom prst="rect">
            <a:avLst/>
          </a:prstGeom>
        </p:spPr>
        <p:txBody>
          <a:bodyPr/>
          <a:lstStyle/>
          <a:p>
            <a:r>
              <a:t>Click to edit Master title style</a:t>
            </a:r>
          </a:p>
        </p:txBody>
      </p:sp>
      <p:sp>
        <p:nvSpPr>
          <p:cNvPr id="48" name="Shape 48"/>
          <p:cNvSpPr>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stStyle>
          <a:p>
            <a:r>
              <a:t>Edit Master text styles</a:t>
            </a:r>
          </a:p>
        </p:txBody>
      </p:sp>
      <p:sp>
        <p:nvSpPr>
          <p:cNvPr id="49" name="Shape 49"/>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r>
              <a:t>Click to edit Master title style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hape 7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73" name="Shape 73"/>
          <p:cNvSpPr>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Edit Master text styles</a:t>
            </a:r>
          </a:p>
          <a:p>
            <a:pPr lvl="1"/>
            <a:r>
              <a:t>Second level</a:t>
            </a:r>
          </a:p>
          <a:p>
            <a:pPr lvl="2"/>
            <a:r>
              <a:t>Third level</a:t>
            </a:r>
          </a:p>
          <a:p>
            <a:pPr lvl="3"/>
            <a:r>
              <a:t>Fourth level</a:t>
            </a:r>
          </a:p>
          <a:p>
            <a:pPr lvl="4"/>
            <a:r>
              <a:t>Fifth level</a:t>
            </a:r>
          </a:p>
        </p:txBody>
      </p:sp>
      <p:sp>
        <p:nvSpPr>
          <p:cNvPr id="74" name="Shape 74"/>
          <p:cNvSpPr>
            <a:spLocks noGrp="1"/>
          </p:cNvSpPr>
          <p:nvPr>
            <p:ph type="body" sz="quarter" idx="13"/>
          </p:nvPr>
        </p:nvSpPr>
        <p:spPr>
          <a:xfrm>
            <a:off x="839787" y="2057400"/>
            <a:ext cx="3932239" cy="3811588"/>
          </a:xfrm>
          <a:prstGeom prst="rect">
            <a:avLst/>
          </a:prstGeom>
        </p:spPr>
        <p:txBody>
          <a:bodyPr/>
          <a:lstStyle/>
          <a:p>
            <a:pPr marL="0" indent="0">
              <a:buSzTx/>
              <a:buFontTx/>
              <a:buNone/>
              <a:defRPr sz="1600"/>
            </a:pPr>
            <a:endParaRP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83" name="Shape 83"/>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Shape 84"/>
          <p:cNvSpPr>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stStyle>
          <a:p>
            <a:r>
              <a:t>Edit Master text styles</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Click to edit Master title style</a:t>
            </a:r>
          </a:p>
        </p:txBody>
      </p:sp>
      <p:sp>
        <p:nvSpPr>
          <p:cNvPr id="93" name="Shape 93"/>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Click to edit Master title style</a:t>
            </a:r>
          </a:p>
        </p:txBody>
      </p:sp>
      <p:sp>
        <p:nvSpPr>
          <p:cNvPr id="3" name="Shape 3"/>
          <p:cNvSpPr>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Edit Master text styles</a:t>
            </a:r>
          </a:p>
          <a:p>
            <a:pPr lvl="1"/>
            <a:r>
              <a:t>Second level</a:t>
            </a:r>
          </a:p>
          <a:p>
            <a:pPr lvl="2"/>
            <a:r>
              <a:t>Third level</a:t>
            </a:r>
          </a:p>
          <a:p>
            <a:pPr lvl="3"/>
            <a:r>
              <a:t>Fourth level</a:t>
            </a:r>
          </a:p>
          <a:p>
            <a:pPr lvl="4"/>
            <a:r>
              <a:t>Fifth level</a:t>
            </a:r>
          </a:p>
        </p:txBody>
      </p:sp>
      <p:sp>
        <p:nvSpPr>
          <p:cNvPr id="4" name="Shape 4"/>
          <p:cNvSpPr>
            <a:spLocks noGrp="1"/>
          </p:cNvSpPr>
          <p:nvPr>
            <p:ph type="sldNum" sz="quarter" idx="2"/>
          </p:nvPr>
        </p:nvSpPr>
        <p:spPr>
          <a:xfrm>
            <a:off x="11089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jpeg"/><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6.jpe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385321" y="88529"/>
            <a:ext cx="11421358" cy="6709529"/>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r>
              <a:rPr lang="en-GB" sz="3600" b="1" dirty="0">
                <a:solidFill>
                  <a:schemeClr val="bg1"/>
                </a:solidFill>
                <a:latin typeface="Arial" panose="020B0604020202020204" pitchFamily="34" charset="0"/>
                <a:cs typeface="Arial" panose="020B0604020202020204" pitchFamily="34" charset="0"/>
              </a:rPr>
              <a:t>PowerPoint template to accompany the Rainbow Laces 2022 lesson pack for:</a:t>
            </a:r>
          </a:p>
          <a:p>
            <a:endParaRPr lang="en-GB" sz="2000"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Key Stage 3 – England and Wales</a:t>
            </a: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S1 to S3 - Scotland</a:t>
            </a:r>
          </a:p>
          <a:p>
            <a:endParaRPr lang="en-US" sz="20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40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2000" dirty="0">
              <a:solidFill>
                <a:schemeClr val="bg1"/>
              </a:solidFill>
              <a:latin typeface="Arial" panose="020B0604020202020204" pitchFamily="34" charset="0"/>
              <a:cs typeface="Arial" panose="020B0604020202020204" pitchFamily="34" charset="0"/>
            </a:endParaRPr>
          </a:p>
          <a:p>
            <a:r>
              <a:rPr lang="en-US" sz="1400" b="1" dirty="0">
                <a:solidFill>
                  <a:schemeClr val="bg1"/>
                </a:solidFill>
                <a:latin typeface="Arial" panose="020B0604020202020204" pitchFamily="34" charset="0"/>
                <a:cs typeface="Arial" panose="020B0604020202020204" pitchFamily="34" charset="0"/>
              </a:rPr>
              <a:t>Who are Stonewall?</a:t>
            </a:r>
          </a:p>
          <a:p>
            <a:r>
              <a:rPr lang="en-GB" sz="140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Registered Charity No 1101255 (England and Wales) and SC039681 (Scotland)</a:t>
            </a:r>
            <a:endParaRPr lang="en-US" sz="1400" dirty="0">
              <a:solidFill>
                <a:schemeClr val="bg1"/>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97D57B5F-55C6-4957-B617-AAB4911DFF02}"/>
              </a:ext>
            </a:extLst>
          </p:cNvPr>
          <p:cNvSpPr txBox="1"/>
          <p:nvPr/>
        </p:nvSpPr>
        <p:spPr>
          <a:xfrm>
            <a:off x="4041939" y="1925023"/>
            <a:ext cx="7421055" cy="2308324"/>
          </a:xfrm>
          <a:prstGeom prst="rect">
            <a:avLst/>
          </a:prstGeom>
          <a:noFill/>
        </p:spPr>
        <p:txBody>
          <a:bodyPr wrap="square" rtlCol="0">
            <a:spAutoFit/>
          </a:bodyPr>
          <a:lstStyle/>
          <a:p>
            <a:r>
              <a:rPr lang="en-US" sz="2400" dirty="0" err="1">
                <a:latin typeface="Arial" panose="020B0604020202020204" pitchFamily="34" charset="0"/>
                <a:cs typeface="Arial" panose="020B0604020202020204" pitchFamily="34" charset="0"/>
              </a:rPr>
              <a:t>Stonewall’s</a:t>
            </a:r>
            <a:r>
              <a:rPr lang="en-US" sz="2400" dirty="0">
                <a:latin typeface="Arial" panose="020B0604020202020204" pitchFamily="34" charset="0"/>
                <a:cs typeface="Arial" panose="020B0604020202020204" pitchFamily="34" charset="0"/>
              </a:rPr>
              <a:t> Rainbow Laces Campaign works towards making sport everyone’s game.</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Why might this campaign be needed?</a:t>
            </a:r>
            <a:endParaRPr lang="en-GB" sz="2400" dirty="0">
              <a:latin typeface="Arial" panose="020B0604020202020204" pitchFamily="34" charset="0"/>
              <a:cs typeface="Arial" panose="020B0604020202020204" pitchFamily="34" charset="0"/>
            </a:endParaRPr>
          </a:p>
        </p:txBody>
      </p:sp>
      <p:pic>
        <p:nvPicPr>
          <p:cNvPr id="8" name="Picture 2" descr="Image result for rainbow laces campaign wembley">
            <a:extLst>
              <a:ext uri="{FF2B5EF4-FFF2-40B4-BE49-F238E27FC236}">
                <a16:creationId xmlns:a16="http://schemas.microsoft.com/office/drawing/2014/main" id="{0A4EF756-339B-45C9-926E-2494F14F6413}"/>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21289" y="1659313"/>
            <a:ext cx="30480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Image result for rainbow laces hockey">
            <a:extLst>
              <a:ext uri="{FF2B5EF4-FFF2-40B4-BE49-F238E27FC236}">
                <a16:creationId xmlns:a16="http://schemas.microsoft.com/office/drawing/2014/main" id="{6E39A22A-B781-47C6-941C-9BAE1D097800}"/>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21289" y="3545610"/>
            <a:ext cx="3045817" cy="1714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26B8A69-C8C8-41CF-9C67-730A46191A98}"/>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spTree>
    <p:extLst>
      <p:ext uri="{BB962C8B-B14F-4D97-AF65-F5344CB8AC3E}">
        <p14:creationId xmlns:p14="http://schemas.microsoft.com/office/powerpoint/2010/main" val="2932700332"/>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9445F7B5-35E0-417D-8513-E92F1763CC8E}"/>
              </a:ext>
            </a:extLst>
          </p:cNvPr>
          <p:cNvSpPr txBox="1"/>
          <p:nvPr/>
        </p:nvSpPr>
        <p:spPr>
          <a:xfrm>
            <a:off x="4008662" y="2152586"/>
            <a:ext cx="7322357" cy="2677656"/>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Make a poster to encourage people to challenge homophobia, biphobia and transphobia in sport.</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You could include information on:</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importance of respect</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LGBTQ+ sports people</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What it means to be LGBTQ+</a:t>
            </a:r>
          </a:p>
        </p:txBody>
      </p:sp>
      <p:pic>
        <p:nvPicPr>
          <p:cNvPr id="8" name="Picture 7">
            <a:extLst>
              <a:ext uri="{FF2B5EF4-FFF2-40B4-BE49-F238E27FC236}">
                <a16:creationId xmlns:a16="http://schemas.microsoft.com/office/drawing/2014/main" id="{C908980E-75D6-4EB6-9DC1-3E600D5C62D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1" y="2146547"/>
            <a:ext cx="3387293" cy="3387293"/>
          </a:xfrm>
          <a:prstGeom prst="rect">
            <a:avLst/>
          </a:prstGeom>
        </p:spPr>
      </p:pic>
      <p:sp>
        <p:nvSpPr>
          <p:cNvPr id="9" name="TextBox 8">
            <a:extLst>
              <a:ext uri="{FF2B5EF4-FFF2-40B4-BE49-F238E27FC236}">
                <a16:creationId xmlns:a16="http://schemas.microsoft.com/office/drawing/2014/main" id="{EC21063E-C673-4DA2-B158-F15D1905A5CE}"/>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spTree>
    <p:extLst>
      <p:ext uri="{BB962C8B-B14F-4D97-AF65-F5344CB8AC3E}">
        <p14:creationId xmlns:p14="http://schemas.microsoft.com/office/powerpoint/2010/main" val="21489647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6753C2DF-4633-4E70-8073-C134AAB2FB5F}"/>
              </a:ext>
            </a:extLst>
          </p:cNvPr>
          <p:cNvSpPr txBox="1"/>
          <p:nvPr/>
        </p:nvSpPr>
        <p:spPr>
          <a:xfrm>
            <a:off x="3929462" y="2588983"/>
            <a:ext cx="5893268"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Let’s make sport everyone’s game.</a:t>
            </a:r>
          </a:p>
        </p:txBody>
      </p:sp>
      <p:pic>
        <p:nvPicPr>
          <p:cNvPr id="8" name="Picture 7">
            <a:extLst>
              <a:ext uri="{FF2B5EF4-FFF2-40B4-BE49-F238E27FC236}">
                <a16:creationId xmlns:a16="http://schemas.microsoft.com/office/drawing/2014/main" id="{1FD63B29-8CF4-44A8-A490-185B0DD7D9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0" y="2146546"/>
            <a:ext cx="3387293" cy="3387293"/>
          </a:xfrm>
          <a:prstGeom prst="rect">
            <a:avLst/>
          </a:prstGeom>
        </p:spPr>
      </p:pic>
      <p:sp>
        <p:nvSpPr>
          <p:cNvPr id="9" name="TextBox 8">
            <a:extLst>
              <a:ext uri="{FF2B5EF4-FFF2-40B4-BE49-F238E27FC236}">
                <a16:creationId xmlns:a16="http://schemas.microsoft.com/office/drawing/2014/main" id="{43873098-71D9-4FE3-9D0A-D656A60D8A4A}"/>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spTree>
    <p:extLst>
      <p:ext uri="{BB962C8B-B14F-4D97-AF65-F5344CB8AC3E}">
        <p14:creationId xmlns:p14="http://schemas.microsoft.com/office/powerpoint/2010/main" val="199120712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4F9BBB0-6F35-4D25-9CD9-F5119BC6976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50214" y="1900119"/>
            <a:ext cx="4062143" cy="4062143"/>
          </a:xfrm>
          <a:prstGeom prst="rect">
            <a:avLst/>
          </a:prstGeom>
        </p:spPr>
      </p:pic>
      <p:sp>
        <p:nvSpPr>
          <p:cNvPr id="10" name="TextBox 9">
            <a:extLst>
              <a:ext uri="{FF2B5EF4-FFF2-40B4-BE49-F238E27FC236}">
                <a16:creationId xmlns:a16="http://schemas.microsoft.com/office/drawing/2014/main" id="{A384132F-A049-4F53-935C-2B25573CC323}"/>
              </a:ext>
            </a:extLst>
          </p:cNvPr>
          <p:cNvSpPr txBox="1"/>
          <p:nvPr/>
        </p:nvSpPr>
        <p:spPr>
          <a:xfrm>
            <a:off x="4362374" y="2588983"/>
            <a:ext cx="4207471"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What is respect?</a:t>
            </a:r>
            <a:endParaRPr lang="en-GB" sz="2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961C802-8F2E-418B-AB58-2AC302FF4067}"/>
              </a:ext>
            </a:extLst>
          </p:cNvPr>
          <p:cNvSpPr txBox="1"/>
          <p:nvPr/>
        </p:nvSpPr>
        <p:spPr>
          <a:xfrm>
            <a:off x="260921" y="369920"/>
            <a:ext cx="7337083" cy="892552"/>
          </a:xfrm>
          <a:prstGeom prst="rect">
            <a:avLst/>
          </a:prstGeom>
          <a:noFill/>
        </p:spPr>
        <p:txBody>
          <a:bodyPr wrap="square" rtlCol="0">
            <a:spAutoFit/>
          </a:bodyPr>
          <a:lstStyle/>
          <a:p>
            <a:r>
              <a:rPr lang="en-US" sz="2600" u="sng" dirty="0">
                <a:latin typeface="Arial" panose="020B0604020202020204" pitchFamily="34" charset="0"/>
                <a:cs typeface="Arial" panose="020B0604020202020204" pitchFamily="34" charset="0"/>
              </a:rPr>
              <a:t>LO: To be able to explain the importance of challenging prejudice</a:t>
            </a:r>
          </a:p>
        </p:txBody>
      </p:sp>
    </p:spTree>
    <p:extLst>
      <p:ext uri="{BB962C8B-B14F-4D97-AF65-F5344CB8AC3E}">
        <p14:creationId xmlns:p14="http://schemas.microsoft.com/office/powerpoint/2010/main" val="193487386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2628865" y="1756263"/>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20" name="TextBox 19">
            <a:extLst>
              <a:ext uri="{FF2B5EF4-FFF2-40B4-BE49-F238E27FC236}">
                <a16:creationId xmlns:a16="http://schemas.microsoft.com/office/drawing/2014/main" id="{A23A9092-D793-491C-86EC-345F696BAB08}"/>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pic>
        <p:nvPicPr>
          <p:cNvPr id="21" name="Picture 20">
            <a:extLst>
              <a:ext uri="{FF2B5EF4-FFF2-40B4-BE49-F238E27FC236}">
                <a16:creationId xmlns:a16="http://schemas.microsoft.com/office/drawing/2014/main" id="{525CC053-8EC7-4605-B08D-F71B90F30D1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674687" y="3181816"/>
            <a:ext cx="1847489" cy="1447200"/>
          </a:xfrm>
          <a:prstGeom prst="rect">
            <a:avLst/>
          </a:prstGeom>
        </p:spPr>
      </p:pic>
      <p:pic>
        <p:nvPicPr>
          <p:cNvPr id="22" name="Picture 21" descr="A picture containing person, grass, soccer, field&#10;&#10;Description automatically generated">
            <a:extLst>
              <a:ext uri="{FF2B5EF4-FFF2-40B4-BE49-F238E27FC236}">
                <a16:creationId xmlns:a16="http://schemas.microsoft.com/office/drawing/2014/main" id="{19C2D54A-84A6-415B-B6F1-0B1A4377FE5A}"/>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479699" y="3176270"/>
            <a:ext cx="1194988" cy="1447200"/>
          </a:xfrm>
          <a:prstGeom prst="rect">
            <a:avLst/>
          </a:prstGeom>
        </p:spPr>
      </p:pic>
      <p:pic>
        <p:nvPicPr>
          <p:cNvPr id="23" name="Picture 22">
            <a:extLst>
              <a:ext uri="{FF2B5EF4-FFF2-40B4-BE49-F238E27FC236}">
                <a16:creationId xmlns:a16="http://schemas.microsoft.com/office/drawing/2014/main" id="{96D56F08-ECF9-4A48-83C0-A3783677AFF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7254" y="3181816"/>
            <a:ext cx="1847489" cy="1447200"/>
          </a:xfrm>
          <a:prstGeom prst="rect">
            <a:avLst/>
          </a:prstGeom>
        </p:spPr>
      </p:pic>
      <p:pic>
        <p:nvPicPr>
          <p:cNvPr id="24" name="Picture 23">
            <a:extLst>
              <a:ext uri="{FF2B5EF4-FFF2-40B4-BE49-F238E27FC236}">
                <a16:creationId xmlns:a16="http://schemas.microsoft.com/office/drawing/2014/main" id="{6DD61C1E-45A5-42EF-966E-D39515812604}"/>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1485791" y="1756263"/>
            <a:ext cx="1841129" cy="1447763"/>
          </a:xfrm>
          <a:prstGeom prst="rect">
            <a:avLst/>
          </a:prstGeom>
        </p:spPr>
      </p:pic>
      <p:pic>
        <p:nvPicPr>
          <p:cNvPr id="25" name="Picture 24">
            <a:extLst>
              <a:ext uri="{FF2B5EF4-FFF2-40B4-BE49-F238E27FC236}">
                <a16:creationId xmlns:a16="http://schemas.microsoft.com/office/drawing/2014/main" id="{D41F49DB-ED4D-43E5-BF65-7ACAA25A3896}"/>
              </a:ext>
            </a:extLst>
          </p:cNvPr>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6336946" y="3187362"/>
            <a:ext cx="1841127" cy="1450957"/>
          </a:xfrm>
          <a:prstGeom prst="rect">
            <a:avLst/>
          </a:prstGeom>
        </p:spPr>
      </p:pic>
      <p:pic>
        <p:nvPicPr>
          <p:cNvPr id="26" name="Picture 25" descr="A person holding a basketball&#10;&#10;Description automatically generated">
            <a:extLst>
              <a:ext uri="{FF2B5EF4-FFF2-40B4-BE49-F238E27FC236}">
                <a16:creationId xmlns:a16="http://schemas.microsoft.com/office/drawing/2014/main" id="{A74C2B05-0F95-409A-BDB0-43BF945F5486}"/>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8155143" y="1761809"/>
            <a:ext cx="1839600" cy="1447200"/>
          </a:xfrm>
          <a:prstGeom prst="rect">
            <a:avLst/>
          </a:prstGeom>
        </p:spPr>
      </p:pic>
      <p:pic>
        <p:nvPicPr>
          <p:cNvPr id="27" name="Picture 26" descr="A person in a yellow shirt riding a bicycle&#10;&#10;Description automatically generated with low confidence">
            <a:extLst>
              <a:ext uri="{FF2B5EF4-FFF2-40B4-BE49-F238E27FC236}">
                <a16:creationId xmlns:a16="http://schemas.microsoft.com/office/drawing/2014/main" id="{D50EE799-0137-4433-A0EB-D6A2655ED6F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7015800" y="1756263"/>
            <a:ext cx="1162273" cy="1447200"/>
          </a:xfrm>
          <a:prstGeom prst="rect">
            <a:avLst/>
          </a:prstGeom>
        </p:spPr>
      </p:pic>
      <p:pic>
        <p:nvPicPr>
          <p:cNvPr id="28" name="Picture 27" descr="A picture containing person, sport, athletic game, grass&#10;&#10;Description automatically generated">
            <a:extLst>
              <a:ext uri="{FF2B5EF4-FFF2-40B4-BE49-F238E27FC236}">
                <a16:creationId xmlns:a16="http://schemas.microsoft.com/office/drawing/2014/main" id="{D089A57E-576A-4CE2-A3AE-4B61A0D6BC2A}"/>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4512938" y="3187362"/>
            <a:ext cx="1841127" cy="1447200"/>
          </a:xfrm>
          <a:prstGeom prst="rect">
            <a:avLst/>
          </a:prstGeom>
        </p:spPr>
      </p:pic>
      <p:pic>
        <p:nvPicPr>
          <p:cNvPr id="29" name="Picture 28" descr="A picture containing person, grass, outdoor, player&#10;&#10;Description automatically generated">
            <a:extLst>
              <a:ext uri="{FF2B5EF4-FFF2-40B4-BE49-F238E27FC236}">
                <a16:creationId xmlns:a16="http://schemas.microsoft.com/office/drawing/2014/main" id="{C3A0F44D-6942-438B-9BB5-1BF5DF87675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5176200" y="1761809"/>
            <a:ext cx="1839600" cy="1442217"/>
          </a:xfrm>
          <a:prstGeom prst="rect">
            <a:avLst/>
          </a:prstGeom>
        </p:spPr>
      </p:pic>
      <p:pic>
        <p:nvPicPr>
          <p:cNvPr id="30" name="Picture 29" descr="A picture containing clothing&#10;&#10;Description automatically generated">
            <a:extLst>
              <a:ext uri="{FF2B5EF4-FFF2-40B4-BE49-F238E27FC236}">
                <a16:creationId xmlns:a16="http://schemas.microsoft.com/office/drawing/2014/main" id="{6A41CE71-A15A-4D46-BEF5-1D56E883F3BE}"/>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3335071" y="1756826"/>
            <a:ext cx="1841130" cy="1447200"/>
          </a:xfrm>
          <a:prstGeom prst="rect">
            <a:avLst/>
          </a:prstGeom>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pic>
        <p:nvPicPr>
          <p:cNvPr id="8" name="Picture 7">
            <a:extLst>
              <a:ext uri="{FF2B5EF4-FFF2-40B4-BE49-F238E27FC236}">
                <a16:creationId xmlns:a16="http://schemas.microsoft.com/office/drawing/2014/main" id="{D2609FEA-4AF0-403C-84C6-FB009B6A873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398959" y="1943983"/>
            <a:ext cx="1841129" cy="1353877"/>
          </a:xfrm>
          <a:prstGeom prst="rect">
            <a:avLst/>
          </a:prstGeom>
        </p:spPr>
      </p:pic>
      <p:sp>
        <p:nvSpPr>
          <p:cNvPr id="12" name="TextBox 11">
            <a:extLst>
              <a:ext uri="{FF2B5EF4-FFF2-40B4-BE49-F238E27FC236}">
                <a16:creationId xmlns:a16="http://schemas.microsoft.com/office/drawing/2014/main" id="{153E0CA6-8F96-463E-8A4E-8DD5C1C64A38}"/>
              </a:ext>
            </a:extLst>
          </p:cNvPr>
          <p:cNvSpPr txBox="1"/>
          <p:nvPr/>
        </p:nvSpPr>
        <p:spPr>
          <a:xfrm>
            <a:off x="8295397" y="1861571"/>
            <a:ext cx="3252438" cy="113877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Lizzie Williams is a wheelchair racer. She competes for Britain. Lizzie also happens to be a lesbian. </a:t>
            </a:r>
            <a:endParaRPr lang="en-GB" sz="17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BEFAA5F4-2373-4C93-8EBA-5871D3C7C676}"/>
              </a:ext>
            </a:extLst>
          </p:cNvPr>
          <p:cNvSpPr txBox="1"/>
          <p:nvPr/>
        </p:nvSpPr>
        <p:spPr>
          <a:xfrm>
            <a:off x="2711846" y="4172648"/>
            <a:ext cx="3384154" cy="140038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Jake Daniels plays football for Blackpool. As well as making his first team debut in 2022, he came out as gay in an interview with Sky Sports.</a:t>
            </a:r>
            <a:endParaRPr lang="en-GB" sz="17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A6206659-3654-45F7-8F2D-B0BC12E525ED}"/>
              </a:ext>
            </a:extLst>
          </p:cNvPr>
          <p:cNvSpPr txBox="1"/>
          <p:nvPr/>
        </p:nvSpPr>
        <p:spPr>
          <a:xfrm>
            <a:off x="8295397" y="4085718"/>
            <a:ext cx="3373266" cy="830997"/>
          </a:xfrm>
          <a:prstGeom prst="rect">
            <a:avLst/>
          </a:prstGeom>
          <a:noFill/>
        </p:spPr>
        <p:txBody>
          <a:bodyPr wrap="square" rtlCol="0">
            <a:spAutoFit/>
          </a:bodyPr>
          <a:lstStyle/>
          <a:p>
            <a:r>
              <a:rPr lang="en-US" sz="1600" dirty="0" err="1">
                <a:latin typeface="Arial" panose="020B0604020202020204" pitchFamily="34" charset="0"/>
                <a:cs typeface="Arial" panose="020B0604020202020204" pitchFamily="34" charset="0"/>
              </a:rPr>
              <a:t>Layshia</a:t>
            </a:r>
            <a:r>
              <a:rPr lang="en-US" sz="1600" dirty="0">
                <a:latin typeface="Arial" panose="020B0604020202020204" pitchFamily="34" charset="0"/>
                <a:cs typeface="Arial" panose="020B0604020202020204" pitchFamily="34" charset="0"/>
              </a:rPr>
              <a:t> Clarendon is a basketball player. </a:t>
            </a:r>
            <a:r>
              <a:rPr lang="en-US" sz="1600" dirty="0" err="1">
                <a:latin typeface="Arial" panose="020B0604020202020204" pitchFamily="34" charset="0"/>
                <a:cs typeface="Arial" panose="020B0604020202020204" pitchFamily="34" charset="0"/>
              </a:rPr>
              <a:t>Layshia</a:t>
            </a:r>
            <a:r>
              <a:rPr lang="en-US" sz="1600" dirty="0">
                <a:latin typeface="Arial" panose="020B0604020202020204" pitchFamily="34" charset="0"/>
                <a:cs typeface="Arial" panose="020B0604020202020204" pitchFamily="34" charset="0"/>
              </a:rPr>
              <a:t> is non-binary and lives with their wife and child.</a:t>
            </a:r>
            <a:endParaRPr lang="en-GB" sz="16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16F0495-EF84-4022-A978-66306C614856}"/>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sp>
        <p:nvSpPr>
          <p:cNvPr id="16" name="TextBox 15">
            <a:extLst>
              <a:ext uri="{FF2B5EF4-FFF2-40B4-BE49-F238E27FC236}">
                <a16:creationId xmlns:a16="http://schemas.microsoft.com/office/drawing/2014/main" id="{528DAC09-BF42-477D-B354-E5F5B505A4BC}"/>
              </a:ext>
            </a:extLst>
          </p:cNvPr>
          <p:cNvSpPr txBox="1"/>
          <p:nvPr/>
        </p:nvSpPr>
        <p:spPr>
          <a:xfrm>
            <a:off x="2711846" y="1887018"/>
            <a:ext cx="3081196" cy="2031325"/>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Beth Mead plays football for England. </a:t>
            </a:r>
            <a:r>
              <a:rPr lang="en-GB" sz="1800" dirty="0">
                <a:effectLst/>
                <a:latin typeface="Arial" panose="020B0604020202020204" pitchFamily="34" charset="0"/>
                <a:ea typeface="Calibri" panose="020F0502020204030204" pitchFamily="34" charset="0"/>
              </a:rPr>
              <a:t>As the top goal scorer during the 2022 European Championships, Beth was named player of the tournament. She’s also gay.</a:t>
            </a:r>
            <a:endParaRPr lang="en-GB" dirty="0">
              <a:latin typeface="Arial" panose="020B0604020202020204" pitchFamily="34" charset="0"/>
              <a:cs typeface="Arial" panose="020B0604020202020204" pitchFamily="34" charset="0"/>
            </a:endParaRPr>
          </a:p>
        </p:txBody>
      </p:sp>
      <p:pic>
        <p:nvPicPr>
          <p:cNvPr id="17" name="Picture 16" descr="A picture containing person, sport, athletic game, grass&#10;&#10;Description automatically generated">
            <a:extLst>
              <a:ext uri="{FF2B5EF4-FFF2-40B4-BE49-F238E27FC236}">
                <a16:creationId xmlns:a16="http://schemas.microsoft.com/office/drawing/2014/main" id="{6DE4815E-8B77-46A6-B20F-B48DC021095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53878" y="1925419"/>
            <a:ext cx="1841127" cy="1447200"/>
          </a:xfrm>
          <a:prstGeom prst="rect">
            <a:avLst/>
          </a:prstGeom>
        </p:spPr>
      </p:pic>
      <p:pic>
        <p:nvPicPr>
          <p:cNvPr id="18" name="Picture 17" descr="A picture containing person, grass, soccer, field&#10;&#10;Description automatically generated">
            <a:extLst>
              <a:ext uri="{FF2B5EF4-FFF2-40B4-BE49-F238E27FC236}">
                <a16:creationId xmlns:a16="http://schemas.microsoft.com/office/drawing/2014/main" id="{9642C3AB-14F6-4502-ABCE-7059AFAC9537}"/>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85471" y="4123250"/>
            <a:ext cx="1194988" cy="1447200"/>
          </a:xfrm>
          <a:prstGeom prst="rect">
            <a:avLst/>
          </a:prstGeom>
        </p:spPr>
      </p:pic>
      <p:pic>
        <p:nvPicPr>
          <p:cNvPr id="19" name="Picture 18" descr="A person holding a basketball&#10;&#10;Description automatically generated">
            <a:extLst>
              <a:ext uri="{FF2B5EF4-FFF2-40B4-BE49-F238E27FC236}">
                <a16:creationId xmlns:a16="http://schemas.microsoft.com/office/drawing/2014/main" id="{565B6D31-5247-4668-BDDF-2FD2710E4530}"/>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416935" y="4085718"/>
            <a:ext cx="1839600" cy="1447200"/>
          </a:xfrm>
          <a:prstGeom prst="rect">
            <a:avLst/>
          </a:prstGeom>
        </p:spPr>
      </p:pic>
    </p:spTree>
    <p:extLst>
      <p:ext uri="{BB962C8B-B14F-4D97-AF65-F5344CB8AC3E}">
        <p14:creationId xmlns:p14="http://schemas.microsoft.com/office/powerpoint/2010/main" val="229936137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90D3423D-20F6-4123-8252-DB2A16BCCC27}"/>
              </a:ext>
            </a:extLst>
          </p:cNvPr>
          <p:cNvSpPr txBox="1"/>
          <p:nvPr/>
        </p:nvSpPr>
        <p:spPr>
          <a:xfrm>
            <a:off x="2443462" y="1861908"/>
            <a:ext cx="3411428"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Stacey Frances-Bayman has played netball for England. Her wife is also a netball player.</a:t>
            </a:r>
            <a:endParaRPr lang="en-GB" dirty="0">
              <a:latin typeface="Arial" panose="020B0604020202020204" pitchFamily="34" charset="0"/>
              <a:cs typeface="Arial" panose="020B0604020202020204" pitchFamily="34" charset="0"/>
            </a:endParaRPr>
          </a:p>
        </p:txBody>
      </p:sp>
      <p:pic>
        <p:nvPicPr>
          <p:cNvPr id="17" name="Picture 16" descr="A picture containing clothing&#10;&#10;Description automatically generated">
            <a:extLst>
              <a:ext uri="{FF2B5EF4-FFF2-40B4-BE49-F238E27FC236}">
                <a16:creationId xmlns:a16="http://schemas.microsoft.com/office/drawing/2014/main" id="{C7D66139-44AA-403F-8242-F5FD2B5F9A1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2332" y="1943292"/>
            <a:ext cx="1841130" cy="1447200"/>
          </a:xfrm>
          <a:prstGeom prst="rect">
            <a:avLst/>
          </a:prstGeom>
        </p:spPr>
      </p:pic>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pic>
        <p:nvPicPr>
          <p:cNvPr id="7" name="Picture 6">
            <a:extLst>
              <a:ext uri="{FF2B5EF4-FFF2-40B4-BE49-F238E27FC236}">
                <a16:creationId xmlns:a16="http://schemas.microsoft.com/office/drawing/2014/main" id="{3B89F0C1-F8A2-43E8-BDE5-EA0A571265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03442" y="1944389"/>
            <a:ext cx="1841128" cy="1442217"/>
          </a:xfrm>
          <a:prstGeom prst="rect">
            <a:avLst/>
          </a:prstGeom>
        </p:spPr>
      </p:pic>
      <p:pic>
        <p:nvPicPr>
          <p:cNvPr id="8" name="Picture 7">
            <a:extLst>
              <a:ext uri="{FF2B5EF4-FFF2-40B4-BE49-F238E27FC236}">
                <a16:creationId xmlns:a16="http://schemas.microsoft.com/office/drawing/2014/main" id="{13F5D6F0-03F6-4038-A58C-3A3A036568AA}"/>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6617218" y="4256837"/>
            <a:ext cx="1841127" cy="1450957"/>
          </a:xfrm>
          <a:prstGeom prst="rect">
            <a:avLst/>
          </a:prstGeom>
        </p:spPr>
      </p:pic>
      <p:pic>
        <p:nvPicPr>
          <p:cNvPr id="9" name="Picture 8">
            <a:extLst>
              <a:ext uri="{FF2B5EF4-FFF2-40B4-BE49-F238E27FC236}">
                <a16:creationId xmlns:a16="http://schemas.microsoft.com/office/drawing/2014/main" id="{81C61ADF-18CD-4919-9805-DC18B3F8C6A0}"/>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02332" y="4172648"/>
            <a:ext cx="1841129" cy="1447763"/>
          </a:xfrm>
          <a:prstGeom prst="rect">
            <a:avLst/>
          </a:prstGeom>
        </p:spPr>
      </p:pic>
      <p:sp>
        <p:nvSpPr>
          <p:cNvPr id="12" name="TextBox 11">
            <a:extLst>
              <a:ext uri="{FF2B5EF4-FFF2-40B4-BE49-F238E27FC236}">
                <a16:creationId xmlns:a16="http://schemas.microsoft.com/office/drawing/2014/main" id="{E2F43D2C-E61A-4046-BFB0-E4FC399A0A9D}"/>
              </a:ext>
            </a:extLst>
          </p:cNvPr>
          <p:cNvSpPr txBox="1"/>
          <p:nvPr/>
        </p:nvSpPr>
        <p:spPr>
          <a:xfrm>
            <a:off x="8513654" y="4174425"/>
            <a:ext cx="3076014" cy="113877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Ryan Russell is an American Football player. When he came out as bi, he made international news.</a:t>
            </a:r>
            <a:endParaRPr lang="en-GB" sz="17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3F42FF2-5918-4AF7-B0C3-85B3254BAF54}"/>
              </a:ext>
            </a:extLst>
          </p:cNvPr>
          <p:cNvSpPr txBox="1"/>
          <p:nvPr/>
        </p:nvSpPr>
        <p:spPr>
          <a:xfrm>
            <a:off x="2443461" y="4172648"/>
            <a:ext cx="3542559" cy="113877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Pat Manuel is a professional boxer. He was the first trans person in the USA to become a professional boxer.</a:t>
            </a:r>
            <a:endParaRPr lang="en-GB" sz="17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3BD6F78-572A-4DD1-B07E-1050ABC27ECA}"/>
              </a:ext>
            </a:extLst>
          </p:cNvPr>
          <p:cNvSpPr txBox="1"/>
          <p:nvPr/>
        </p:nvSpPr>
        <p:spPr>
          <a:xfrm>
            <a:off x="8513653" y="1944389"/>
            <a:ext cx="3316986" cy="1400383"/>
          </a:xfrm>
          <a:prstGeom prst="rect">
            <a:avLst/>
          </a:prstGeom>
          <a:noFill/>
        </p:spPr>
        <p:txBody>
          <a:bodyPr wrap="square" rtlCol="0">
            <a:spAutoFit/>
          </a:bodyPr>
          <a:lstStyle/>
          <a:p>
            <a:r>
              <a:rPr lang="en-US" sz="1700" dirty="0" err="1">
                <a:latin typeface="Arial" panose="020B0604020202020204" pitchFamily="34" charset="0"/>
                <a:cs typeface="Arial" panose="020B0604020202020204" pitchFamily="34" charset="0"/>
              </a:rPr>
              <a:t>Duttee</a:t>
            </a:r>
            <a:r>
              <a:rPr lang="en-US" sz="1700" dirty="0">
                <a:latin typeface="Arial" panose="020B0604020202020204" pitchFamily="34" charset="0"/>
                <a:cs typeface="Arial" panose="020B0604020202020204" pitchFamily="34" charset="0"/>
              </a:rPr>
              <a:t> Chand is the Indian 100m women’s champion. She felt able to talk about her girlfriend once homosexuality was decriminalized in India.</a:t>
            </a:r>
            <a:endParaRPr lang="en-GB" sz="17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1A972FA4-3436-4597-8355-9EF4B11081CA}"/>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spTree>
    <p:extLst>
      <p:ext uri="{BB962C8B-B14F-4D97-AF65-F5344CB8AC3E}">
        <p14:creationId xmlns:p14="http://schemas.microsoft.com/office/powerpoint/2010/main" val="53498163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3BF1540-6B85-4A8B-9F1D-EB795E9B3AE4}"/>
              </a:ext>
            </a:extLst>
          </p:cNvPr>
          <p:cNvSpPr txBox="1"/>
          <p:nvPr/>
        </p:nvSpPr>
        <p:spPr>
          <a:xfrm>
            <a:off x="2443462" y="1861908"/>
            <a:ext cx="3411428"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Robyn </a:t>
            </a:r>
            <a:r>
              <a:rPr lang="en-US" dirty="0" err="1">
                <a:latin typeface="Arial" panose="020B0604020202020204" pitchFamily="34" charset="0"/>
                <a:cs typeface="Arial" panose="020B0604020202020204" pitchFamily="34" charset="0"/>
              </a:rPr>
              <a:t>Lambird</a:t>
            </a:r>
            <a:r>
              <a:rPr lang="en-US" dirty="0">
                <a:latin typeface="Arial" panose="020B0604020202020204" pitchFamily="34" charset="0"/>
                <a:cs typeface="Arial" panose="020B0604020202020204" pitchFamily="34" charset="0"/>
              </a:rPr>
              <a:t> is a wheelchair racer. Robyn is a former wheelchair rugby player and is also non-binary.</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8C744A9-6092-4FC6-8456-9329239B71F8}"/>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pic>
        <p:nvPicPr>
          <p:cNvPr id="15" name="Picture 14" descr="A person in a yellow shirt riding a bicycle&#10;&#10;Description automatically generated with low confidence">
            <a:extLst>
              <a:ext uri="{FF2B5EF4-FFF2-40B4-BE49-F238E27FC236}">
                <a16:creationId xmlns:a16="http://schemas.microsoft.com/office/drawing/2014/main" id="{DA84E6B7-DE9A-4B4F-900C-A44C69E8C15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1761" y="1941414"/>
            <a:ext cx="1162273" cy="1447200"/>
          </a:xfrm>
          <a:prstGeom prst="rect">
            <a:avLst/>
          </a:prstGeom>
        </p:spPr>
      </p:pic>
      <p:sp>
        <p:nvSpPr>
          <p:cNvPr id="18" name="TextBox 17">
            <a:extLst>
              <a:ext uri="{FF2B5EF4-FFF2-40B4-BE49-F238E27FC236}">
                <a16:creationId xmlns:a16="http://schemas.microsoft.com/office/drawing/2014/main" id="{8DA00F81-BCE8-49CC-AEF3-AF26B67EB1EC}"/>
              </a:ext>
            </a:extLst>
          </p:cNvPr>
          <p:cNvSpPr txBox="1"/>
          <p:nvPr/>
        </p:nvSpPr>
        <p:spPr>
          <a:xfrm>
            <a:off x="7906582" y="1863009"/>
            <a:ext cx="3442317"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Ruby Tui plays rugby for New Zealand. Her girlfriend, Dani, is a journalist.</a:t>
            </a:r>
            <a:endParaRPr lang="en-GB" dirty="0">
              <a:latin typeface="Arial" panose="020B0604020202020204" pitchFamily="34" charset="0"/>
              <a:cs typeface="Arial" panose="020B0604020202020204" pitchFamily="34" charset="0"/>
            </a:endParaRPr>
          </a:p>
        </p:txBody>
      </p:sp>
      <p:pic>
        <p:nvPicPr>
          <p:cNvPr id="19" name="Picture 18" descr="A picture containing person, grass, outdoor, player&#10;&#10;Description automatically generated">
            <a:extLst>
              <a:ext uri="{FF2B5EF4-FFF2-40B4-BE49-F238E27FC236}">
                <a16:creationId xmlns:a16="http://schemas.microsoft.com/office/drawing/2014/main" id="{04FB6651-E0A5-4F8F-818A-94873E33B6F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011674" y="1859045"/>
            <a:ext cx="1839600" cy="1442217"/>
          </a:xfrm>
          <a:prstGeom prst="rect">
            <a:avLst/>
          </a:prstGeom>
        </p:spPr>
      </p:pic>
    </p:spTree>
    <p:extLst>
      <p:ext uri="{BB962C8B-B14F-4D97-AF65-F5344CB8AC3E}">
        <p14:creationId xmlns:p14="http://schemas.microsoft.com/office/powerpoint/2010/main" val="16117835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9" name="TextBox 8">
            <a:extLst>
              <a:ext uri="{FF2B5EF4-FFF2-40B4-BE49-F238E27FC236}">
                <a16:creationId xmlns:a16="http://schemas.microsoft.com/office/drawing/2014/main" id="{018A148C-F0C7-4EF6-BEC5-757D2CFB78B3}"/>
              </a:ext>
            </a:extLst>
          </p:cNvPr>
          <p:cNvSpPr txBox="1"/>
          <p:nvPr/>
        </p:nvSpPr>
        <p:spPr>
          <a:xfrm>
            <a:off x="5000327" y="2588983"/>
            <a:ext cx="6242781"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What challenges can people face as a consequence of being LGBTQ+?</a:t>
            </a:r>
            <a:endParaRPr lang="en-GB" sz="2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752D764-CAC2-4854-BBF0-9D0FB9348F7B}"/>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pic>
        <p:nvPicPr>
          <p:cNvPr id="12" name="Picture 11">
            <a:extLst>
              <a:ext uri="{FF2B5EF4-FFF2-40B4-BE49-F238E27FC236}">
                <a16:creationId xmlns:a16="http://schemas.microsoft.com/office/drawing/2014/main" id="{9470A33B-187F-41AF-80D0-9077503139F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521245" y="3495330"/>
            <a:ext cx="1841129" cy="1447763"/>
          </a:xfrm>
          <a:prstGeom prst="rect">
            <a:avLst/>
          </a:prstGeom>
        </p:spPr>
      </p:pic>
      <p:pic>
        <p:nvPicPr>
          <p:cNvPr id="13" name="Picture 12" descr="A picture containing person, grass, soccer, field&#10;&#10;Description automatically generated">
            <a:extLst>
              <a:ext uri="{FF2B5EF4-FFF2-40B4-BE49-F238E27FC236}">
                <a16:creationId xmlns:a16="http://schemas.microsoft.com/office/drawing/2014/main" id="{E00E1903-28BD-4922-9EE3-5B6B3759F05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825117" y="1716575"/>
            <a:ext cx="1194988" cy="1447200"/>
          </a:xfrm>
          <a:prstGeom prst="rect">
            <a:avLst/>
          </a:prstGeom>
        </p:spPr>
      </p:pic>
      <p:pic>
        <p:nvPicPr>
          <p:cNvPr id="14" name="Picture 13" descr="A picture containing clothing&#10;&#10;Description automatically generated">
            <a:extLst>
              <a:ext uri="{FF2B5EF4-FFF2-40B4-BE49-F238E27FC236}">
                <a16:creationId xmlns:a16="http://schemas.microsoft.com/office/drawing/2014/main" id="{EDDBD835-8D16-48AF-9B07-D7CFF727984E}"/>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22506" y="3495893"/>
            <a:ext cx="1841130" cy="1447200"/>
          </a:xfrm>
          <a:prstGeom prst="rect">
            <a:avLst/>
          </a:prstGeom>
        </p:spPr>
      </p:pic>
    </p:spTree>
    <p:extLst>
      <p:ext uri="{BB962C8B-B14F-4D97-AF65-F5344CB8AC3E}">
        <p14:creationId xmlns:p14="http://schemas.microsoft.com/office/powerpoint/2010/main" val="157687939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AA2F4DB9-BC09-4E61-9A39-FC9FAD3EACBC}"/>
              </a:ext>
            </a:extLst>
          </p:cNvPr>
          <p:cNvSpPr txBox="1"/>
          <p:nvPr/>
        </p:nvSpPr>
        <p:spPr>
          <a:xfrm>
            <a:off x="4825627" y="2588983"/>
            <a:ext cx="6949791"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might homophobia, biphobia or transphobia make someone feel?</a:t>
            </a:r>
            <a:endParaRPr lang="en-GB" sz="24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A61D0B0-5DE5-4EBB-830F-8BD68C2443CD}"/>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pic>
        <p:nvPicPr>
          <p:cNvPr id="13" name="Picture 12">
            <a:extLst>
              <a:ext uri="{FF2B5EF4-FFF2-40B4-BE49-F238E27FC236}">
                <a16:creationId xmlns:a16="http://schemas.microsoft.com/office/drawing/2014/main" id="{E23E4424-48D5-4DC1-BAED-3EC0FCA20E1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74155" y="2327542"/>
            <a:ext cx="1841129" cy="1353877"/>
          </a:xfrm>
          <a:prstGeom prst="rect">
            <a:avLst/>
          </a:prstGeom>
        </p:spPr>
      </p:pic>
      <p:pic>
        <p:nvPicPr>
          <p:cNvPr id="14" name="Picture 13">
            <a:extLst>
              <a:ext uri="{FF2B5EF4-FFF2-40B4-BE49-F238E27FC236}">
                <a16:creationId xmlns:a16="http://schemas.microsoft.com/office/drawing/2014/main" id="{6258F109-507E-4A9C-AD98-78364A734DE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4155" y="3807219"/>
            <a:ext cx="1842779" cy="1443511"/>
          </a:xfrm>
          <a:prstGeom prst="rect">
            <a:avLst/>
          </a:prstGeom>
        </p:spPr>
      </p:pic>
      <p:pic>
        <p:nvPicPr>
          <p:cNvPr id="15" name="Picture 14">
            <a:extLst>
              <a:ext uri="{FF2B5EF4-FFF2-40B4-BE49-F238E27FC236}">
                <a16:creationId xmlns:a16="http://schemas.microsoft.com/office/drawing/2014/main" id="{A9F8E0D2-3B4D-47CA-86E2-944365B74981}"/>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2521247" y="3807219"/>
            <a:ext cx="1841127" cy="1450957"/>
          </a:xfrm>
          <a:prstGeom prst="rect">
            <a:avLst/>
          </a:prstGeom>
        </p:spPr>
      </p:pic>
      <p:pic>
        <p:nvPicPr>
          <p:cNvPr id="16" name="Picture 15" descr="A person holding a basketball&#10;&#10;Description automatically generated">
            <a:extLst>
              <a:ext uri="{FF2B5EF4-FFF2-40B4-BE49-F238E27FC236}">
                <a16:creationId xmlns:a16="http://schemas.microsoft.com/office/drawing/2014/main" id="{E423F4EE-45AE-4055-A6A1-6FB355108D8C}"/>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2522774" y="2321433"/>
            <a:ext cx="1839600" cy="1359986"/>
          </a:xfrm>
          <a:prstGeom prst="rect">
            <a:avLst/>
          </a:prstGeom>
        </p:spPr>
      </p:pic>
    </p:spTree>
    <p:extLst>
      <p:ext uri="{BB962C8B-B14F-4D97-AF65-F5344CB8AC3E}">
        <p14:creationId xmlns:p14="http://schemas.microsoft.com/office/powerpoint/2010/main" val="3249674338"/>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9673F0A2-27F6-4C52-A5FA-8A9C1EBC3B7F}"/>
              </a:ext>
            </a:extLst>
          </p:cNvPr>
          <p:cNvSpPr txBox="1"/>
          <p:nvPr/>
        </p:nvSpPr>
        <p:spPr>
          <a:xfrm>
            <a:off x="4362374" y="2588983"/>
            <a:ext cx="6642392"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might the feeling of being respected be different to the experience of facing prejudice? </a:t>
            </a:r>
            <a:endParaRPr lang="en-GB"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10C316C-A4E3-4D55-939D-0A617CD54EA8}"/>
              </a:ext>
            </a:extLst>
          </p:cNvPr>
          <p:cNvSpPr txBox="1"/>
          <p:nvPr/>
        </p:nvSpPr>
        <p:spPr>
          <a:xfrm>
            <a:off x="260921" y="369920"/>
            <a:ext cx="7337083" cy="707886"/>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be able to explain the importance of challenging prejudice</a:t>
            </a:r>
          </a:p>
        </p:txBody>
      </p:sp>
      <p:pic>
        <p:nvPicPr>
          <p:cNvPr id="10" name="Picture 9" descr="A picture containing person, sport, athletic game, grass&#10;&#10;Description automatically generated">
            <a:extLst>
              <a:ext uri="{FF2B5EF4-FFF2-40B4-BE49-F238E27FC236}">
                <a16:creationId xmlns:a16="http://schemas.microsoft.com/office/drawing/2014/main" id="{4AD2E928-3E80-49E2-8737-E96FFED1421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84946" y="1885198"/>
            <a:ext cx="3393820" cy="2667679"/>
          </a:xfrm>
          <a:prstGeom prst="rect">
            <a:avLst/>
          </a:prstGeom>
        </p:spPr>
      </p:pic>
    </p:spTree>
    <p:extLst>
      <p:ext uri="{BB962C8B-B14F-4D97-AF65-F5344CB8AC3E}">
        <p14:creationId xmlns:p14="http://schemas.microsoft.com/office/powerpoint/2010/main" val="2619367181"/>
      </p:ext>
    </p:extLst>
  </p:cSld>
  <p:clrMapOvr>
    <a:masterClrMapping/>
  </p:clrMapOvr>
  <p:transition spd="slow"/>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1228</Words>
  <Application>Microsoft Office PowerPoint</Application>
  <PresentationFormat>Widescreen</PresentationFormat>
  <Paragraphs>112</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2022-10-05T08:50:01Z</dcterms:modified>
</cp:coreProperties>
</file>