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17"/>
  </p:notesMasterIdLst>
  <p:handoutMasterIdLst>
    <p:handoutMasterId r:id="rId18"/>
  </p:handoutMasterIdLst>
  <p:sldIdLst>
    <p:sldId id="271" r:id="rId2"/>
    <p:sldId id="256" r:id="rId3"/>
    <p:sldId id="272" r:id="rId4"/>
    <p:sldId id="259" r:id="rId5"/>
    <p:sldId id="260" r:id="rId6"/>
    <p:sldId id="261" r:id="rId7"/>
    <p:sldId id="268" r:id="rId8"/>
    <p:sldId id="262" r:id="rId9"/>
    <p:sldId id="264" r:id="rId10"/>
    <p:sldId id="270" r:id="rId11"/>
    <p:sldId id="263" r:id="rId12"/>
    <p:sldId id="269" r:id="rId13"/>
    <p:sldId id="265" r:id="rId14"/>
    <p:sldId id="266" r:id="rId15"/>
    <p:sldId id="267"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6175"/>
    <a:srgbClr val="279989"/>
    <a:srgbClr val="0C0C0C"/>
    <a:srgbClr val="CD0920"/>
    <a:srgbClr val="2104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D012D3-88A7-4BAE-8270-73F49A7FE34A}" v="10" dt="2022-09-26T17:00:33.0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69" autoAdjust="0"/>
  </p:normalViewPr>
  <p:slideViewPr>
    <p:cSldViewPr snapToGrid="0" snapToObjects="1">
      <p:cViewPr varScale="1">
        <p:scale>
          <a:sx n="60" d="100"/>
          <a:sy n="60" d="100"/>
        </p:scale>
        <p:origin x="146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C0F6F06-5850-BA48-850E-FCFA4C54607A}" type="datetimeFigureOut">
              <a:rPr lang="en-US" smtClean="0"/>
              <a:t>9/26/2022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E7C9902-0054-9242-AD24-B46328C07A67}" type="slidenum">
              <a:rPr lang="en-US" smtClean="0"/>
              <a:t>‹#›</a:t>
            </a:fld>
            <a:endParaRPr lang="en-US"/>
          </a:p>
        </p:txBody>
      </p:sp>
    </p:spTree>
    <p:extLst>
      <p:ext uri="{BB962C8B-B14F-4D97-AF65-F5344CB8AC3E}">
        <p14:creationId xmlns:p14="http://schemas.microsoft.com/office/powerpoint/2010/main" val="28898045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97147A-08AE-544F-8CBA-320E4A0D5078}" type="datetimeFigureOut">
              <a:rPr lang="en-US" smtClean="0"/>
              <a:t>9/26/2022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ADB596-D218-9D43-A4EC-2B51BE929992}" type="slidenum">
              <a:rPr lang="en-US" smtClean="0"/>
              <a:t>‹#›</a:t>
            </a:fld>
            <a:endParaRPr lang="en-US"/>
          </a:p>
        </p:txBody>
      </p:sp>
    </p:spTree>
    <p:extLst>
      <p:ext uri="{BB962C8B-B14F-4D97-AF65-F5344CB8AC3E}">
        <p14:creationId xmlns:p14="http://schemas.microsoft.com/office/powerpoint/2010/main" val="242147548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a:spLocks noGrp="1" noRot="1" noChangeAspect="1"/>
          </p:cNvSpPr>
          <p:nvPr>
            <p:ph type="sldImg"/>
          </p:nvPr>
        </p:nvSpPr>
        <p:spPr>
          <a:xfrm>
            <a:off x="1143000" y="685800"/>
            <a:ext cx="4572000" cy="3429000"/>
          </a:xfrm>
          <a:prstGeom prst="rect">
            <a:avLst/>
          </a:prstGeom>
        </p:spPr>
        <p:txBody>
          <a:bodyPr/>
          <a:lstStyle/>
          <a:p>
            <a:endParaRPr/>
          </a:p>
        </p:txBody>
      </p:sp>
      <p:sp>
        <p:nvSpPr>
          <p:cNvPr id="127" name="Shape 127"/>
          <p:cNvSpPr>
            <a:spLocks noGrp="1"/>
          </p:cNvSpPr>
          <p:nvPr>
            <p:ph type="body" sz="quarter" idx="1"/>
          </p:nvPr>
        </p:nvSpPr>
        <p:spPr>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a:t>Visit </a:t>
            </a:r>
            <a:r>
              <a:rPr lang="en-US" dirty="0"/>
              <a:t>our website for the lesson plan to accompany this PowerPoint.</a:t>
            </a:r>
          </a:p>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Look at the photos of different families. Who is in each?</a:t>
            </a:r>
          </a:p>
          <a:p>
            <a:r>
              <a:rPr lang="en-US" sz="1200" b="0" i="0" u="none" strike="noStrike" kern="1200" baseline="0" dirty="0">
                <a:solidFill>
                  <a:schemeClr val="tx1"/>
                </a:solidFill>
                <a:latin typeface="+mn-lt"/>
                <a:ea typeface="+mn-ea"/>
                <a:cs typeface="+mn-cs"/>
              </a:rPr>
              <a:t>Students to respond to the questions or match key symbols relating to the families.</a:t>
            </a:r>
            <a:endParaRPr lang="en-US" dirty="0"/>
          </a:p>
        </p:txBody>
      </p:sp>
      <p:sp>
        <p:nvSpPr>
          <p:cNvPr id="4" name="Slide Number Placeholder 3"/>
          <p:cNvSpPr>
            <a:spLocks noGrp="1"/>
          </p:cNvSpPr>
          <p:nvPr>
            <p:ph type="sldNum" sz="quarter" idx="10"/>
          </p:nvPr>
        </p:nvSpPr>
        <p:spPr/>
        <p:txBody>
          <a:bodyPr/>
          <a:lstStyle/>
          <a:p>
            <a:fld id="{D1ADB596-D218-9D43-A4EC-2B51BE929992}" type="slidenum">
              <a:rPr lang="en-US" smtClean="0"/>
              <a:t>10</a:t>
            </a:fld>
            <a:endParaRPr lang="en-US"/>
          </a:p>
        </p:txBody>
      </p:sp>
    </p:spTree>
    <p:extLst>
      <p:ext uri="{BB962C8B-B14F-4D97-AF65-F5344CB8AC3E}">
        <p14:creationId xmlns:p14="http://schemas.microsoft.com/office/powerpoint/2010/main" val="455482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Look at the photos of different families. Who is in each?</a:t>
            </a:r>
          </a:p>
          <a:p>
            <a:r>
              <a:rPr lang="en-US" sz="1200" b="0" i="0" u="none" strike="noStrike" kern="1200" baseline="0" dirty="0">
                <a:solidFill>
                  <a:schemeClr val="tx1"/>
                </a:solidFill>
                <a:latin typeface="+mn-lt"/>
                <a:ea typeface="+mn-ea"/>
                <a:cs typeface="+mn-cs"/>
              </a:rPr>
              <a:t>Students to respond to the questions or match key symbols relating to the families.</a:t>
            </a:r>
            <a:endParaRPr lang="en-US" dirty="0"/>
          </a:p>
        </p:txBody>
      </p:sp>
      <p:sp>
        <p:nvSpPr>
          <p:cNvPr id="4" name="Slide Number Placeholder 3"/>
          <p:cNvSpPr>
            <a:spLocks noGrp="1"/>
          </p:cNvSpPr>
          <p:nvPr>
            <p:ph type="sldNum" sz="quarter" idx="10"/>
          </p:nvPr>
        </p:nvSpPr>
        <p:spPr/>
        <p:txBody>
          <a:bodyPr/>
          <a:lstStyle/>
          <a:p>
            <a:fld id="{D1ADB596-D218-9D43-A4EC-2B51BE929992}" type="slidenum">
              <a:rPr lang="en-US" smtClean="0"/>
              <a:t>11</a:t>
            </a:fld>
            <a:endParaRPr lang="en-US"/>
          </a:p>
        </p:txBody>
      </p:sp>
    </p:spTree>
    <p:extLst>
      <p:ext uri="{BB962C8B-B14F-4D97-AF65-F5344CB8AC3E}">
        <p14:creationId xmlns:p14="http://schemas.microsoft.com/office/powerpoint/2010/main" val="35676051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Look at the photos of different families. Who is in each?</a:t>
            </a:r>
          </a:p>
          <a:p>
            <a:r>
              <a:rPr lang="en-US" sz="1200" b="0" i="0" u="none" strike="noStrike" kern="1200" baseline="0" dirty="0">
                <a:solidFill>
                  <a:schemeClr val="tx1"/>
                </a:solidFill>
                <a:latin typeface="+mn-lt"/>
                <a:ea typeface="+mn-ea"/>
                <a:cs typeface="+mn-cs"/>
              </a:rPr>
              <a:t>Students to respond to the questions or match key symbols relating to the families.</a:t>
            </a:r>
            <a:endParaRPr lang="en-US" dirty="0"/>
          </a:p>
        </p:txBody>
      </p:sp>
      <p:sp>
        <p:nvSpPr>
          <p:cNvPr id="4" name="Slide Number Placeholder 3"/>
          <p:cNvSpPr>
            <a:spLocks noGrp="1"/>
          </p:cNvSpPr>
          <p:nvPr>
            <p:ph type="sldNum" sz="quarter" idx="10"/>
          </p:nvPr>
        </p:nvSpPr>
        <p:spPr/>
        <p:txBody>
          <a:bodyPr/>
          <a:lstStyle/>
          <a:p>
            <a:fld id="{D1ADB596-D218-9D43-A4EC-2B51BE929992}" type="slidenum">
              <a:rPr lang="en-US" smtClean="0"/>
              <a:t>12</a:t>
            </a:fld>
            <a:endParaRPr lang="en-US"/>
          </a:p>
        </p:txBody>
      </p:sp>
    </p:spTree>
    <p:extLst>
      <p:ext uri="{BB962C8B-B14F-4D97-AF65-F5344CB8AC3E}">
        <p14:creationId xmlns:p14="http://schemas.microsoft.com/office/powerpoint/2010/main" val="10376537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Ask: Who is in your family?</a:t>
            </a:r>
          </a:p>
          <a:p>
            <a:r>
              <a:rPr lang="en-US" sz="1200" b="0" i="0" u="none" strike="noStrike" kern="1200" baseline="0" dirty="0">
                <a:solidFill>
                  <a:schemeClr val="tx1"/>
                </a:solidFill>
                <a:latin typeface="+mn-lt"/>
                <a:ea typeface="+mn-ea"/>
                <a:cs typeface="+mn-cs"/>
              </a:rPr>
              <a:t>If possible, use family photos for each student to support</a:t>
            </a:r>
          </a:p>
          <a:p>
            <a:r>
              <a:rPr lang="en-US" sz="1200" b="0" i="0" u="none" strike="noStrike" kern="1200" baseline="0" dirty="0">
                <a:solidFill>
                  <a:schemeClr val="tx1"/>
                </a:solidFill>
                <a:latin typeface="+mn-lt"/>
                <a:ea typeface="+mn-ea"/>
                <a:cs typeface="+mn-cs"/>
              </a:rPr>
              <a:t>their understanding. Students to communicate about their family or match key symbols.</a:t>
            </a:r>
            <a:endParaRPr lang="en-US" dirty="0"/>
          </a:p>
        </p:txBody>
      </p:sp>
      <p:sp>
        <p:nvSpPr>
          <p:cNvPr id="4" name="Slide Number Placeholder 3"/>
          <p:cNvSpPr>
            <a:spLocks noGrp="1"/>
          </p:cNvSpPr>
          <p:nvPr>
            <p:ph type="sldNum" sz="quarter" idx="10"/>
          </p:nvPr>
        </p:nvSpPr>
        <p:spPr/>
        <p:txBody>
          <a:bodyPr/>
          <a:lstStyle/>
          <a:p>
            <a:fld id="{D1ADB596-D218-9D43-A4EC-2B51BE929992}" type="slidenum">
              <a:rPr lang="en-US" smtClean="0"/>
              <a:t>13</a:t>
            </a:fld>
            <a:endParaRPr lang="en-US"/>
          </a:p>
        </p:txBody>
      </p:sp>
    </p:spTree>
    <p:extLst>
      <p:ext uri="{BB962C8B-B14F-4D97-AF65-F5344CB8AC3E}">
        <p14:creationId xmlns:p14="http://schemas.microsoft.com/office/powerpoint/2010/main" val="24836509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Students create a family portrait and then label it – see the lesson plan for differentiated activity.</a:t>
            </a:r>
            <a:endParaRPr lang="en-US" dirty="0"/>
          </a:p>
        </p:txBody>
      </p:sp>
      <p:sp>
        <p:nvSpPr>
          <p:cNvPr id="4" name="Slide Number Placeholder 3"/>
          <p:cNvSpPr>
            <a:spLocks noGrp="1"/>
          </p:cNvSpPr>
          <p:nvPr>
            <p:ph type="sldNum" sz="quarter" idx="10"/>
          </p:nvPr>
        </p:nvSpPr>
        <p:spPr/>
        <p:txBody>
          <a:bodyPr/>
          <a:lstStyle/>
          <a:p>
            <a:fld id="{D1ADB596-D218-9D43-A4EC-2B51BE929992}" type="slidenum">
              <a:rPr lang="en-US" smtClean="0"/>
              <a:t>14</a:t>
            </a:fld>
            <a:endParaRPr lang="en-US"/>
          </a:p>
        </p:txBody>
      </p:sp>
    </p:spTree>
    <p:extLst>
      <p:ext uri="{BB962C8B-B14F-4D97-AF65-F5344CB8AC3E}">
        <p14:creationId xmlns:p14="http://schemas.microsoft.com/office/powerpoint/2010/main" val="25510068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Share the family portraits, talk about who is </a:t>
            </a:r>
            <a:r>
              <a:rPr lang="en-US" sz="1200" b="0" i="0" u="none" strike="noStrike" kern="1200" baseline="0">
                <a:solidFill>
                  <a:schemeClr val="tx1"/>
                </a:solidFill>
                <a:latin typeface="+mn-lt"/>
                <a:ea typeface="+mn-ea"/>
                <a:cs typeface="+mn-cs"/>
              </a:rPr>
              <a:t>in each </a:t>
            </a:r>
            <a:r>
              <a:rPr lang="en-GB" sz="1200" b="0" i="0" u="none" strike="noStrike" kern="1200" baseline="0">
                <a:solidFill>
                  <a:schemeClr val="tx1"/>
                </a:solidFill>
                <a:latin typeface="+mn-lt"/>
                <a:ea typeface="+mn-ea"/>
                <a:cs typeface="+mn-cs"/>
              </a:rPr>
              <a:t>person’s </a:t>
            </a:r>
            <a:r>
              <a:rPr lang="en-GB" sz="1200" b="0" i="0" u="none" strike="noStrike" kern="1200" baseline="0" dirty="0">
                <a:solidFill>
                  <a:schemeClr val="tx1"/>
                </a:solidFill>
                <a:latin typeface="+mn-lt"/>
                <a:ea typeface="+mn-ea"/>
                <a:cs typeface="+mn-cs"/>
              </a:rPr>
              <a:t>family. </a:t>
            </a:r>
            <a:r>
              <a:rPr lang="en-US" sz="1200" b="0" i="0" u="none" strike="noStrike" kern="1200" baseline="0" dirty="0">
                <a:solidFill>
                  <a:schemeClr val="tx1"/>
                </a:solidFill>
                <a:latin typeface="+mn-lt"/>
                <a:ea typeface="+mn-ea"/>
                <a:cs typeface="+mn-cs"/>
              </a:rPr>
              <a:t>How are our families different, how are they similar? Talk about the importance of being loving and kind to our </a:t>
            </a:r>
            <a:r>
              <a:rPr lang="en-GB" sz="1200" b="0" i="0" u="none" strike="noStrike" kern="1200" baseline="0" dirty="0">
                <a:solidFill>
                  <a:schemeClr val="tx1"/>
                </a:solidFill>
                <a:latin typeface="+mn-lt"/>
                <a:ea typeface="+mn-ea"/>
                <a:cs typeface="+mn-cs"/>
              </a:rPr>
              <a:t>families.</a:t>
            </a:r>
            <a:endParaRPr lang="en-US" dirty="0"/>
          </a:p>
        </p:txBody>
      </p:sp>
      <p:sp>
        <p:nvSpPr>
          <p:cNvPr id="4" name="Slide Number Placeholder 3"/>
          <p:cNvSpPr>
            <a:spLocks noGrp="1"/>
          </p:cNvSpPr>
          <p:nvPr>
            <p:ph type="sldNum" sz="quarter" idx="10"/>
          </p:nvPr>
        </p:nvSpPr>
        <p:spPr/>
        <p:txBody>
          <a:bodyPr/>
          <a:lstStyle/>
          <a:p>
            <a:fld id="{D1ADB596-D218-9D43-A4EC-2B51BE929992}" type="slidenum">
              <a:rPr lang="en-US" smtClean="0"/>
              <a:t>15</a:t>
            </a:fld>
            <a:endParaRPr lang="en-US"/>
          </a:p>
        </p:txBody>
      </p:sp>
    </p:spTree>
    <p:extLst>
      <p:ext uri="{BB962C8B-B14F-4D97-AF65-F5344CB8AC3E}">
        <p14:creationId xmlns:p14="http://schemas.microsoft.com/office/powerpoint/2010/main" val="1814860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ADB596-D218-9D43-A4EC-2B51BE929992}" type="slidenum">
              <a:rPr lang="en-US" smtClean="0"/>
              <a:t>2</a:t>
            </a:fld>
            <a:endParaRPr lang="en-US"/>
          </a:p>
        </p:txBody>
      </p:sp>
    </p:spTree>
    <p:extLst>
      <p:ext uri="{BB962C8B-B14F-4D97-AF65-F5344CB8AC3E}">
        <p14:creationId xmlns:p14="http://schemas.microsoft.com/office/powerpoint/2010/main" val="3225450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As a class, read Donovan’s Big Day. Use the sensory props to support understanding and engagement.</a:t>
            </a:r>
            <a:endParaRPr lang="en-US" dirty="0"/>
          </a:p>
        </p:txBody>
      </p:sp>
      <p:sp>
        <p:nvSpPr>
          <p:cNvPr id="4" name="Slide Number Placeholder 3"/>
          <p:cNvSpPr>
            <a:spLocks noGrp="1"/>
          </p:cNvSpPr>
          <p:nvPr>
            <p:ph type="sldNum" sz="quarter" idx="10"/>
          </p:nvPr>
        </p:nvSpPr>
        <p:spPr/>
        <p:txBody>
          <a:bodyPr/>
          <a:lstStyle/>
          <a:p>
            <a:fld id="{D1ADB596-D218-9D43-A4EC-2B51BE929992}" type="slidenum">
              <a:rPr lang="en-US" smtClean="0"/>
              <a:t>3</a:t>
            </a:fld>
            <a:endParaRPr lang="en-US"/>
          </a:p>
        </p:txBody>
      </p:sp>
    </p:spTree>
    <p:extLst>
      <p:ext uri="{BB962C8B-B14F-4D97-AF65-F5344CB8AC3E}">
        <p14:creationId xmlns:p14="http://schemas.microsoft.com/office/powerpoint/2010/main" val="3722690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What was the special occasion in the story? Students to answer if they are able to, or match key symbols</a:t>
            </a:r>
            <a:endParaRPr lang="en-US" dirty="0"/>
          </a:p>
        </p:txBody>
      </p:sp>
      <p:sp>
        <p:nvSpPr>
          <p:cNvPr id="4" name="Slide Number Placeholder 3"/>
          <p:cNvSpPr>
            <a:spLocks noGrp="1"/>
          </p:cNvSpPr>
          <p:nvPr>
            <p:ph type="sldNum" sz="quarter" idx="10"/>
          </p:nvPr>
        </p:nvSpPr>
        <p:spPr/>
        <p:txBody>
          <a:bodyPr/>
          <a:lstStyle/>
          <a:p>
            <a:fld id="{D1ADB596-D218-9D43-A4EC-2B51BE929992}" type="slidenum">
              <a:rPr lang="en-US" smtClean="0"/>
              <a:t>4</a:t>
            </a:fld>
            <a:endParaRPr lang="en-US"/>
          </a:p>
        </p:txBody>
      </p:sp>
    </p:spTree>
    <p:extLst>
      <p:ext uri="{BB962C8B-B14F-4D97-AF65-F5344CB8AC3E}">
        <p14:creationId xmlns:p14="http://schemas.microsoft.com/office/powerpoint/2010/main" val="876023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What was the special occasion in the story? Students to answer if they are able to, or match key symbols</a:t>
            </a:r>
            <a:endParaRPr lang="en-US" dirty="0"/>
          </a:p>
        </p:txBody>
      </p:sp>
      <p:sp>
        <p:nvSpPr>
          <p:cNvPr id="4" name="Slide Number Placeholder 3"/>
          <p:cNvSpPr>
            <a:spLocks noGrp="1"/>
          </p:cNvSpPr>
          <p:nvPr>
            <p:ph type="sldNum" sz="quarter" idx="10"/>
          </p:nvPr>
        </p:nvSpPr>
        <p:spPr/>
        <p:txBody>
          <a:bodyPr/>
          <a:lstStyle/>
          <a:p>
            <a:fld id="{D1ADB596-D218-9D43-A4EC-2B51BE929992}" type="slidenum">
              <a:rPr lang="en-US" smtClean="0"/>
              <a:t>5</a:t>
            </a:fld>
            <a:endParaRPr lang="en-US"/>
          </a:p>
        </p:txBody>
      </p:sp>
    </p:spTree>
    <p:extLst>
      <p:ext uri="{BB962C8B-B14F-4D97-AF65-F5344CB8AC3E}">
        <p14:creationId xmlns:p14="http://schemas.microsoft.com/office/powerpoint/2010/main" val="1164566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Look at the photos of different families. Who is in each?</a:t>
            </a:r>
          </a:p>
          <a:p>
            <a:r>
              <a:rPr lang="en-US" sz="1200" b="0" i="0" u="none" strike="noStrike" kern="1200" baseline="0" dirty="0">
                <a:solidFill>
                  <a:schemeClr val="tx1"/>
                </a:solidFill>
                <a:latin typeface="+mn-lt"/>
                <a:ea typeface="+mn-ea"/>
                <a:cs typeface="+mn-cs"/>
              </a:rPr>
              <a:t>Students to respond to the questions or match key symbols relating to the families.</a:t>
            </a:r>
            <a:endParaRPr lang="en-US" dirty="0"/>
          </a:p>
        </p:txBody>
      </p:sp>
      <p:sp>
        <p:nvSpPr>
          <p:cNvPr id="4" name="Slide Number Placeholder 3"/>
          <p:cNvSpPr>
            <a:spLocks noGrp="1"/>
          </p:cNvSpPr>
          <p:nvPr>
            <p:ph type="sldNum" sz="quarter" idx="10"/>
          </p:nvPr>
        </p:nvSpPr>
        <p:spPr/>
        <p:txBody>
          <a:bodyPr/>
          <a:lstStyle/>
          <a:p>
            <a:fld id="{D1ADB596-D218-9D43-A4EC-2B51BE929992}" type="slidenum">
              <a:rPr lang="en-US" smtClean="0"/>
              <a:t>6</a:t>
            </a:fld>
            <a:endParaRPr lang="en-US"/>
          </a:p>
        </p:txBody>
      </p:sp>
    </p:spTree>
    <p:extLst>
      <p:ext uri="{BB962C8B-B14F-4D97-AF65-F5344CB8AC3E}">
        <p14:creationId xmlns:p14="http://schemas.microsoft.com/office/powerpoint/2010/main" val="2407844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Look at the photos of different families. Who is in each?</a:t>
            </a:r>
          </a:p>
          <a:p>
            <a:r>
              <a:rPr lang="en-US" sz="1200" b="0" i="0" u="none" strike="noStrike" kern="1200" baseline="0" dirty="0">
                <a:solidFill>
                  <a:schemeClr val="tx1"/>
                </a:solidFill>
                <a:latin typeface="+mn-lt"/>
                <a:ea typeface="+mn-ea"/>
                <a:cs typeface="+mn-cs"/>
              </a:rPr>
              <a:t>Students to respond to the questions or match key symbols relating to the families.</a:t>
            </a:r>
            <a:endParaRPr lang="en-US" dirty="0"/>
          </a:p>
        </p:txBody>
      </p:sp>
      <p:sp>
        <p:nvSpPr>
          <p:cNvPr id="4" name="Slide Number Placeholder 3"/>
          <p:cNvSpPr>
            <a:spLocks noGrp="1"/>
          </p:cNvSpPr>
          <p:nvPr>
            <p:ph type="sldNum" sz="quarter" idx="10"/>
          </p:nvPr>
        </p:nvSpPr>
        <p:spPr/>
        <p:txBody>
          <a:bodyPr/>
          <a:lstStyle/>
          <a:p>
            <a:fld id="{D1ADB596-D218-9D43-A4EC-2B51BE929992}" type="slidenum">
              <a:rPr lang="en-US" smtClean="0"/>
              <a:t>7</a:t>
            </a:fld>
            <a:endParaRPr lang="en-US"/>
          </a:p>
        </p:txBody>
      </p:sp>
    </p:spTree>
    <p:extLst>
      <p:ext uri="{BB962C8B-B14F-4D97-AF65-F5344CB8AC3E}">
        <p14:creationId xmlns:p14="http://schemas.microsoft.com/office/powerpoint/2010/main" val="4240283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Look at the photos of different families. Who is in each?</a:t>
            </a:r>
          </a:p>
          <a:p>
            <a:r>
              <a:rPr lang="en-US" sz="1200" b="0" i="0" u="none" strike="noStrike" kern="1200" baseline="0" dirty="0">
                <a:solidFill>
                  <a:schemeClr val="tx1"/>
                </a:solidFill>
                <a:latin typeface="+mn-lt"/>
                <a:ea typeface="+mn-ea"/>
                <a:cs typeface="+mn-cs"/>
              </a:rPr>
              <a:t>Students to respond to the questions or match key symbols relating to the families.</a:t>
            </a:r>
            <a:endParaRPr lang="en-US" dirty="0"/>
          </a:p>
        </p:txBody>
      </p:sp>
      <p:sp>
        <p:nvSpPr>
          <p:cNvPr id="4" name="Slide Number Placeholder 3"/>
          <p:cNvSpPr>
            <a:spLocks noGrp="1"/>
          </p:cNvSpPr>
          <p:nvPr>
            <p:ph type="sldNum" sz="quarter" idx="10"/>
          </p:nvPr>
        </p:nvSpPr>
        <p:spPr/>
        <p:txBody>
          <a:bodyPr/>
          <a:lstStyle/>
          <a:p>
            <a:fld id="{D1ADB596-D218-9D43-A4EC-2B51BE929992}" type="slidenum">
              <a:rPr lang="en-US" smtClean="0"/>
              <a:t>8</a:t>
            </a:fld>
            <a:endParaRPr lang="en-US"/>
          </a:p>
        </p:txBody>
      </p:sp>
    </p:spTree>
    <p:extLst>
      <p:ext uri="{BB962C8B-B14F-4D97-AF65-F5344CB8AC3E}">
        <p14:creationId xmlns:p14="http://schemas.microsoft.com/office/powerpoint/2010/main" val="4766359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Look at the photos of different families. Who is in each?</a:t>
            </a:r>
          </a:p>
          <a:p>
            <a:r>
              <a:rPr lang="en-US" sz="1200" b="0" i="0" u="none" strike="noStrike" kern="1200" baseline="0" dirty="0">
                <a:solidFill>
                  <a:schemeClr val="tx1"/>
                </a:solidFill>
                <a:latin typeface="+mn-lt"/>
                <a:ea typeface="+mn-ea"/>
                <a:cs typeface="+mn-cs"/>
              </a:rPr>
              <a:t>Students to respond to the questions or match key symbols relating to the families.</a:t>
            </a:r>
            <a:endParaRPr lang="en-US" dirty="0"/>
          </a:p>
        </p:txBody>
      </p:sp>
      <p:sp>
        <p:nvSpPr>
          <p:cNvPr id="4" name="Slide Number Placeholder 3"/>
          <p:cNvSpPr>
            <a:spLocks noGrp="1"/>
          </p:cNvSpPr>
          <p:nvPr>
            <p:ph type="sldNum" sz="quarter" idx="10"/>
          </p:nvPr>
        </p:nvSpPr>
        <p:spPr/>
        <p:txBody>
          <a:bodyPr/>
          <a:lstStyle/>
          <a:p>
            <a:fld id="{D1ADB596-D218-9D43-A4EC-2B51BE929992}" type="slidenum">
              <a:rPr lang="en-US" smtClean="0"/>
              <a:t>9</a:t>
            </a:fld>
            <a:endParaRPr lang="en-US"/>
          </a:p>
        </p:txBody>
      </p:sp>
    </p:spTree>
    <p:extLst>
      <p:ext uri="{BB962C8B-B14F-4D97-AF65-F5344CB8AC3E}">
        <p14:creationId xmlns:p14="http://schemas.microsoft.com/office/powerpoint/2010/main" val="2580033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BDF3A28-B259-DC42-8C10-1F43EA05D7FC}" type="datetime1">
              <a:rPr lang="en-GB" smtClean="0"/>
              <a:t>26/09/2022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1345784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A729C6-720C-CD4A-80B4-454A0ED44C0B}" type="datetime1">
              <a:rPr lang="en-GB" smtClean="0"/>
              <a:t>26/09/2022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481328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781F29-62E0-D24B-95F3-AC826BB0C4B7}" type="datetime1">
              <a:rPr lang="en-GB" smtClean="0"/>
              <a:t>26/09/2022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558578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8E4B3A-F2EA-B846-BCE5-6613D2067B0F}" type="datetime1">
              <a:rPr lang="en-GB" smtClean="0"/>
              <a:t>26/09/2022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117791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415AF7-02B2-284E-982F-99996CD86E97}" type="datetime1">
              <a:rPr lang="en-GB" smtClean="0"/>
              <a:t>26/09/2022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881065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AD8DF7B-F1BE-F642-9184-3ABB55409E15}" type="datetime1">
              <a:rPr lang="en-GB" smtClean="0"/>
              <a:t>26/09/2022</a:t>
            </a:fld>
            <a:endParaRPr lang="en-US"/>
          </a:p>
        </p:txBody>
      </p:sp>
      <p:sp>
        <p:nvSpPr>
          <p:cNvPr id="6" name="Footer Placeholder 5"/>
          <p:cNvSpPr>
            <a:spLocks noGrp="1"/>
          </p:cNvSpPr>
          <p:nvPr>
            <p:ph type="ftr" sz="quarter" idx="11"/>
          </p:nvPr>
        </p:nvSpPr>
        <p:spPr/>
        <p:txBody>
          <a:bodyPr/>
          <a:lstStyle/>
          <a:p>
            <a:r>
              <a:rPr lang="en-US"/>
              <a:t>Presentation name here</a:t>
            </a:r>
          </a:p>
        </p:txBody>
      </p:sp>
      <p:sp>
        <p:nvSpPr>
          <p:cNvPr id="7" name="Slide Number Placeholder 6"/>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4155004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8F669F-901A-0545-8E2D-3061FF532DF1}" type="datetime1">
              <a:rPr lang="en-GB" smtClean="0"/>
              <a:t>26/09/2022</a:t>
            </a:fld>
            <a:endParaRPr lang="en-US"/>
          </a:p>
        </p:txBody>
      </p:sp>
      <p:sp>
        <p:nvSpPr>
          <p:cNvPr id="8" name="Footer Placeholder 7"/>
          <p:cNvSpPr>
            <a:spLocks noGrp="1"/>
          </p:cNvSpPr>
          <p:nvPr>
            <p:ph type="ftr" sz="quarter" idx="11"/>
          </p:nvPr>
        </p:nvSpPr>
        <p:spPr/>
        <p:txBody>
          <a:bodyPr/>
          <a:lstStyle/>
          <a:p>
            <a:r>
              <a:rPr lang="en-US"/>
              <a:t>Presentation name here</a:t>
            </a:r>
          </a:p>
        </p:txBody>
      </p:sp>
      <p:sp>
        <p:nvSpPr>
          <p:cNvPr id="9" name="Slide Number Placeholder 8"/>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800936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7D41A3-5C84-AE48-80D5-CECD255030C9}" type="datetime1">
              <a:rPr lang="en-GB" smtClean="0"/>
              <a:t>26/09/2022</a:t>
            </a:fld>
            <a:endParaRPr lang="en-US"/>
          </a:p>
        </p:txBody>
      </p:sp>
      <p:sp>
        <p:nvSpPr>
          <p:cNvPr id="4" name="Footer Placeholder 3"/>
          <p:cNvSpPr>
            <a:spLocks noGrp="1"/>
          </p:cNvSpPr>
          <p:nvPr>
            <p:ph type="ftr" sz="quarter" idx="11"/>
          </p:nvPr>
        </p:nvSpPr>
        <p:spPr/>
        <p:txBody>
          <a:bodyPr/>
          <a:lstStyle/>
          <a:p>
            <a:r>
              <a:rPr lang="en-US"/>
              <a:t>Presentation name here</a:t>
            </a:r>
          </a:p>
        </p:txBody>
      </p:sp>
      <p:sp>
        <p:nvSpPr>
          <p:cNvPr id="5" name="Slide Number Placeholder 4"/>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3571619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265686-31EB-BA46-AF93-7633D4C61FF4}" type="datetime1">
              <a:rPr lang="en-GB" smtClean="0"/>
              <a:t>26/09/2022</a:t>
            </a:fld>
            <a:endParaRPr lang="en-US"/>
          </a:p>
        </p:txBody>
      </p:sp>
      <p:sp>
        <p:nvSpPr>
          <p:cNvPr id="3" name="Footer Placeholder 2"/>
          <p:cNvSpPr>
            <a:spLocks noGrp="1"/>
          </p:cNvSpPr>
          <p:nvPr>
            <p:ph type="ftr" sz="quarter" idx="11"/>
          </p:nvPr>
        </p:nvSpPr>
        <p:spPr/>
        <p:txBody>
          <a:bodyPr/>
          <a:lstStyle/>
          <a:p>
            <a:r>
              <a:rPr lang="en-US"/>
              <a:t>Presentation name here</a:t>
            </a:r>
          </a:p>
        </p:txBody>
      </p:sp>
      <p:sp>
        <p:nvSpPr>
          <p:cNvPr id="4" name="Slide Number Placeholder 3"/>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4194621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458FB5-4CE1-7A43-B078-AB770DC5DE95}" type="datetime1">
              <a:rPr lang="en-GB" smtClean="0"/>
              <a:t>26/09/2022</a:t>
            </a:fld>
            <a:endParaRPr lang="en-US"/>
          </a:p>
        </p:txBody>
      </p:sp>
      <p:sp>
        <p:nvSpPr>
          <p:cNvPr id="6" name="Footer Placeholder 5"/>
          <p:cNvSpPr>
            <a:spLocks noGrp="1"/>
          </p:cNvSpPr>
          <p:nvPr>
            <p:ph type="ftr" sz="quarter" idx="11"/>
          </p:nvPr>
        </p:nvSpPr>
        <p:spPr/>
        <p:txBody>
          <a:bodyPr/>
          <a:lstStyle/>
          <a:p>
            <a:r>
              <a:rPr lang="en-US"/>
              <a:t>Presentation name here</a:t>
            </a:r>
          </a:p>
        </p:txBody>
      </p:sp>
      <p:sp>
        <p:nvSpPr>
          <p:cNvPr id="7" name="Slide Number Placeholder 6"/>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825688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C52335-70CD-774C-B910-55CAAA9A0365}" type="datetime1">
              <a:rPr lang="en-GB" smtClean="0"/>
              <a:t>26/09/2022</a:t>
            </a:fld>
            <a:endParaRPr lang="en-US"/>
          </a:p>
        </p:txBody>
      </p:sp>
      <p:sp>
        <p:nvSpPr>
          <p:cNvPr id="6" name="Footer Placeholder 5"/>
          <p:cNvSpPr>
            <a:spLocks noGrp="1"/>
          </p:cNvSpPr>
          <p:nvPr>
            <p:ph type="ftr" sz="quarter" idx="11"/>
          </p:nvPr>
        </p:nvSpPr>
        <p:spPr/>
        <p:txBody>
          <a:bodyPr/>
          <a:lstStyle/>
          <a:p>
            <a:r>
              <a:rPr lang="en-US"/>
              <a:t>Presentation name here</a:t>
            </a:r>
          </a:p>
        </p:txBody>
      </p:sp>
      <p:sp>
        <p:nvSpPr>
          <p:cNvPr id="7" name="Slide Number Placeholder 6"/>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461556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A5A77A-91C6-0946-A8E3-AA51554AE327}" type="datetime1">
              <a:rPr lang="en-GB" smtClean="0"/>
              <a:t>26/09/2022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Presentation name here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0CF922-CD15-2B46-8BE2-C98E4FA1F969}" type="slidenum">
              <a:rPr lang="en-US" smtClean="0"/>
              <a:t>‹#›</a:t>
            </a:fld>
            <a:endParaRPr lang="en-US"/>
          </a:p>
        </p:txBody>
      </p:sp>
    </p:spTree>
    <p:extLst>
      <p:ext uri="{BB962C8B-B14F-4D97-AF65-F5344CB8AC3E}">
        <p14:creationId xmlns:p14="http://schemas.microsoft.com/office/powerpoint/2010/main" val="32527497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16175"/>
        </a:solidFill>
        <a:effectLst/>
      </p:bgPr>
    </p:bg>
    <p:spTree>
      <p:nvGrpSpPr>
        <p:cNvPr id="1" name=""/>
        <p:cNvGrpSpPr/>
        <p:nvPr/>
      </p:nvGrpSpPr>
      <p:grpSpPr>
        <a:xfrm>
          <a:off x="0" y="0"/>
          <a:ext cx="0" cy="0"/>
          <a:chOff x="0" y="0"/>
          <a:chExt cx="0" cy="0"/>
        </a:xfrm>
      </p:grpSpPr>
      <p:sp>
        <p:nvSpPr>
          <p:cNvPr id="123" name="Shape 123"/>
          <p:cNvSpPr/>
          <p:nvPr/>
        </p:nvSpPr>
        <p:spPr>
          <a:xfrm>
            <a:off x="288991" y="940459"/>
            <a:ext cx="8566019" cy="5055230"/>
          </a:xfrm>
          <a:prstGeom prst="rect">
            <a:avLst/>
          </a:prstGeom>
          <a:ln w="12700">
            <a:miter lim="400000"/>
          </a:ln>
          <a:extLst>
            <a:ext uri="{C572A759-6A51-4108-AA02-DFA0A04FC94B}">
              <ma14:wrappingTextBoxFlag xmlns:ma14="http://schemas.microsoft.com/office/mac/drawingml/2011/main" xmlns="" val="1"/>
            </a:ext>
          </a:extLst>
        </p:spPr>
        <p:txBody>
          <a:bodyPr wrap="square" lIns="34289" rIns="34289">
            <a:spAutoFit/>
          </a:bodyPr>
          <a:lstStyle/>
          <a:p>
            <a:r>
              <a:rPr lang="en-GB" sz="2700" b="1" dirty="0">
                <a:solidFill>
                  <a:schemeClr val="bg1"/>
                </a:solidFill>
                <a:latin typeface="Arial" panose="020B0604020202020204" pitchFamily="34" charset="0"/>
                <a:cs typeface="Arial" panose="020B0604020202020204" pitchFamily="34" charset="0"/>
              </a:rPr>
              <a:t>PowerPoint template to accompany the My Family </a:t>
            </a:r>
            <a:r>
              <a:rPr lang="en-GB" sz="2700" b="1">
                <a:solidFill>
                  <a:schemeClr val="bg1"/>
                </a:solidFill>
                <a:latin typeface="Arial" panose="020B0604020202020204" pitchFamily="34" charset="0"/>
                <a:cs typeface="Arial" panose="020B0604020202020204" pitchFamily="34" charset="0"/>
              </a:rPr>
              <a:t>RSHE lesson </a:t>
            </a:r>
            <a:r>
              <a:rPr lang="en-GB" sz="2700" b="1" dirty="0">
                <a:solidFill>
                  <a:schemeClr val="bg1"/>
                </a:solidFill>
                <a:latin typeface="Arial" panose="020B0604020202020204" pitchFamily="34" charset="0"/>
                <a:cs typeface="Arial" panose="020B0604020202020204" pitchFamily="34" charset="0"/>
              </a:rPr>
              <a:t>pack for:</a:t>
            </a:r>
          </a:p>
          <a:p>
            <a:endParaRPr lang="en-GB" sz="1500" dirty="0">
              <a:solidFill>
                <a:schemeClr val="bg1"/>
              </a:solidFill>
              <a:latin typeface="Arial" panose="020B0604020202020204" pitchFamily="34" charset="0"/>
              <a:cs typeface="Arial" panose="020B0604020202020204" pitchFamily="34" charset="0"/>
            </a:endParaRPr>
          </a:p>
          <a:p>
            <a:pPr marL="257175" indent="-257175">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Primary aged children – version 1 SEND</a:t>
            </a:r>
          </a:p>
          <a:p>
            <a:endParaRPr lang="en-US" sz="1500" dirty="0">
              <a:solidFill>
                <a:schemeClr val="bg1"/>
              </a:solidFill>
              <a:latin typeface="Arial" panose="020B0604020202020204" pitchFamily="34" charset="0"/>
              <a:cs typeface="Arial" panose="020B0604020202020204" pitchFamily="34" charset="0"/>
            </a:endParaRPr>
          </a:p>
          <a:p>
            <a:r>
              <a:rPr lang="en-GB" sz="1050" dirty="0">
                <a:solidFill>
                  <a:schemeClr val="bg1"/>
                </a:solidFill>
                <a:latin typeface="Arial" panose="020B0604020202020204" pitchFamily="34" charset="0"/>
                <a:cs typeface="Arial" panose="020B0604020202020204" pitchFamily="34" charset="0"/>
              </a:rPr>
              <a:t>We know that good teaching is tailored to meet the needs of the children or young people in each individual class. </a:t>
            </a:r>
            <a:r>
              <a:rPr lang="en-US" sz="1050" dirty="0">
                <a:solidFill>
                  <a:schemeClr val="bg1"/>
                </a:solidFill>
                <a:latin typeface="Arial" panose="020B0604020202020204" pitchFamily="34" charset="0"/>
                <a:cs typeface="Arial" panose="020B0604020202020204" pitchFamily="34" charset="0"/>
              </a:rPr>
              <a:t>That’s why we’ve created this editable PowerPoint template – feel free to adapt it to suit your teaching context or to add your school or college slide template to the background.</a:t>
            </a:r>
          </a:p>
          <a:p>
            <a:endParaRPr lang="en-US" sz="1500" dirty="0">
              <a:solidFill>
                <a:schemeClr val="bg1"/>
              </a:solidFill>
              <a:latin typeface="Arial" panose="020B0604020202020204" pitchFamily="34" charset="0"/>
              <a:cs typeface="Arial" panose="020B0604020202020204" pitchFamily="34" charset="0"/>
            </a:endParaRPr>
          </a:p>
          <a:p>
            <a:r>
              <a:rPr lang="en-US" sz="1050" b="1" dirty="0">
                <a:solidFill>
                  <a:schemeClr val="bg1"/>
                </a:solidFill>
                <a:latin typeface="Arial" panose="020B0604020202020204" pitchFamily="34" charset="0"/>
                <a:cs typeface="Arial" panose="020B0604020202020204" pitchFamily="34" charset="0"/>
              </a:rPr>
              <a:t>Who are Stonewall?</a:t>
            </a:r>
          </a:p>
          <a:p>
            <a:r>
              <a:rPr lang="en-GB" sz="1050" dirty="0">
                <a:solidFill>
                  <a:schemeClr val="bg1"/>
                </a:solidFill>
                <a:latin typeface="Arial" panose="020B0604020202020204" pitchFamily="34" charset="0"/>
                <a:cs typeface="Arial" panose="020B0604020202020204" pitchFamily="34" charset="0"/>
              </a:rPr>
              <a:t>This resource is produced by Stonewall, a UK-based charity that stands for the freedom, equity and potential of all lesbian, gay, bi, trans, queer, questioning and ace (LGBTQ+) people. At Stonewall, we imagine a world where LGBTQ+ people everywhere can live our lives to the full. Founded in London in 1989, we now work in each nation of the UK and have established partnerships across the globe. Over the last three decades, we have created transformative change in the lives of LGBTQ+ people in the UK, helping win equal rights around marriage, having children and inclusive education.</a:t>
            </a:r>
          </a:p>
          <a:p>
            <a:endParaRPr lang="en-GB" sz="1050" dirty="0">
              <a:solidFill>
                <a:schemeClr val="bg1"/>
              </a:solidFill>
              <a:latin typeface="Arial" panose="020B0604020202020204" pitchFamily="34" charset="0"/>
              <a:cs typeface="Arial" panose="020B0604020202020204" pitchFamily="34" charset="0"/>
            </a:endParaRPr>
          </a:p>
          <a:p>
            <a:r>
              <a:rPr lang="en-GB" sz="1050" dirty="0">
                <a:solidFill>
                  <a:schemeClr val="bg1"/>
                </a:solidFill>
                <a:latin typeface="Arial" panose="020B0604020202020204" pitchFamily="34" charset="0"/>
                <a:cs typeface="Arial" panose="020B0604020202020204" pitchFamily="34" charset="0"/>
              </a:rPr>
              <a:t>Our campaigns drive positive change for our communities, and our sustained change and empowerment programmes ensure that LGBTQ+ people can thrive throughout our lives. We make sure that the world hears and learns from our communities, and our work is grounded in evidence and expertise.</a:t>
            </a:r>
          </a:p>
          <a:p>
            <a:endParaRPr lang="en-GB" sz="1050" dirty="0">
              <a:solidFill>
                <a:schemeClr val="bg1"/>
              </a:solidFill>
              <a:latin typeface="Arial" panose="020B0604020202020204" pitchFamily="34" charset="0"/>
              <a:cs typeface="Arial" panose="020B0604020202020204" pitchFamily="34" charset="0"/>
            </a:endParaRPr>
          </a:p>
          <a:p>
            <a:r>
              <a:rPr lang="en-GB" sz="1050" dirty="0">
                <a:solidFill>
                  <a:schemeClr val="bg1"/>
                </a:solidFill>
                <a:latin typeface="Arial" panose="020B0604020202020204" pitchFamily="34" charset="0"/>
                <a:cs typeface="Arial" panose="020B0604020202020204" pitchFamily="34" charset="0"/>
              </a:rPr>
              <a:t>Stonewall is proud to provide information, support and guidance on LGBTQ+ inclusion; working towards a world where we’re all free to be. This does not constitute legal advice, and is not intended to be a substitute for legal counsel on any subject matter. To find out more about our work, visit us at www.stonewall.org.uk.   </a:t>
            </a:r>
          </a:p>
          <a:p>
            <a:endParaRPr lang="en-GB" sz="1050" dirty="0">
              <a:solidFill>
                <a:schemeClr val="bg1"/>
              </a:solidFill>
              <a:latin typeface="Arial" panose="020B0604020202020204" pitchFamily="34" charset="0"/>
              <a:cs typeface="Arial" panose="020B0604020202020204" pitchFamily="34" charset="0"/>
            </a:endParaRPr>
          </a:p>
          <a:p>
            <a:r>
              <a:rPr lang="en-GB" sz="1050" dirty="0">
                <a:solidFill>
                  <a:schemeClr val="bg1"/>
                </a:solidFill>
                <a:latin typeface="Arial" panose="020B0604020202020204" pitchFamily="34" charset="0"/>
                <a:cs typeface="Arial" panose="020B0604020202020204" pitchFamily="34" charset="0"/>
              </a:rPr>
              <a:t>Registered Charity No 1101255 (England and Wales) and SC039681 (Scotland)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9E3227-2CC8-489F-BE29-68EE7C94A73B}"/>
              </a:ext>
            </a:extLst>
          </p:cNvPr>
          <p:cNvSpPr txBox="1"/>
          <p:nvPr/>
        </p:nvSpPr>
        <p:spPr>
          <a:xfrm>
            <a:off x="1196717" y="1216812"/>
            <a:ext cx="4519186" cy="646331"/>
          </a:xfrm>
          <a:prstGeom prst="rect">
            <a:avLst/>
          </a:prstGeom>
          <a:noFill/>
        </p:spPr>
        <p:txBody>
          <a:bodyPr wrap="none" rtlCol="0">
            <a:spAutoFit/>
          </a:bodyPr>
          <a:lstStyle/>
          <a:p>
            <a:r>
              <a:rPr lang="en-US" sz="3600" dirty="0">
                <a:latin typeface="Arial" panose="020B0604020202020204" pitchFamily="34" charset="0"/>
                <a:cs typeface="Arial" panose="020B0604020202020204" pitchFamily="34" charset="0"/>
              </a:rPr>
              <a:t>Who is in this family?</a:t>
            </a:r>
            <a:endParaRPr lang="en-GB" sz="36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C05227B2-145C-4D87-A1D5-F86DA54AAABF}"/>
              </a:ext>
            </a:extLst>
          </p:cNvPr>
          <p:cNvSpPr txBox="1"/>
          <p:nvPr/>
        </p:nvSpPr>
        <p:spPr>
          <a:xfrm>
            <a:off x="860566" y="4997596"/>
            <a:ext cx="4617226" cy="954107"/>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Mum			Dad			</a:t>
            </a:r>
            <a:r>
              <a:rPr lang="en-US" sz="2800" dirty="0" err="1">
                <a:latin typeface="Arial" panose="020B0604020202020204" pitchFamily="34" charset="0"/>
                <a:cs typeface="Arial" panose="020B0604020202020204" pitchFamily="34" charset="0"/>
              </a:rPr>
              <a:t>Priti</a:t>
            </a:r>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Grandma	Grandpa	Rom</a:t>
            </a:r>
            <a:endParaRPr lang="en-GB" sz="2800"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0E8C5F55-8C59-4D4E-B9AE-858A464F159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257247" y="2124753"/>
            <a:ext cx="3870176" cy="2682012"/>
          </a:xfrm>
          <a:prstGeom prst="rect">
            <a:avLst/>
          </a:prstGeom>
        </p:spPr>
      </p:pic>
    </p:spTree>
    <p:extLst>
      <p:ext uri="{BB962C8B-B14F-4D97-AF65-F5344CB8AC3E}">
        <p14:creationId xmlns:p14="http://schemas.microsoft.com/office/powerpoint/2010/main" val="3179171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9E3227-2CC8-489F-BE29-68EE7C94A73B}"/>
              </a:ext>
            </a:extLst>
          </p:cNvPr>
          <p:cNvSpPr txBox="1"/>
          <p:nvPr/>
        </p:nvSpPr>
        <p:spPr>
          <a:xfrm>
            <a:off x="1196717" y="1216812"/>
            <a:ext cx="4519186" cy="646331"/>
          </a:xfrm>
          <a:prstGeom prst="rect">
            <a:avLst/>
          </a:prstGeom>
          <a:noFill/>
        </p:spPr>
        <p:txBody>
          <a:bodyPr wrap="none" rtlCol="0">
            <a:spAutoFit/>
          </a:bodyPr>
          <a:lstStyle/>
          <a:p>
            <a:r>
              <a:rPr lang="en-US" sz="3600" dirty="0">
                <a:latin typeface="Arial" panose="020B0604020202020204" pitchFamily="34" charset="0"/>
                <a:cs typeface="Arial" panose="020B0604020202020204" pitchFamily="34" charset="0"/>
              </a:rPr>
              <a:t>Who is in this family?</a:t>
            </a:r>
            <a:endParaRPr lang="en-GB" sz="36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C05227B2-145C-4D87-A1D5-F86DA54AAABF}"/>
              </a:ext>
            </a:extLst>
          </p:cNvPr>
          <p:cNvSpPr txBox="1"/>
          <p:nvPr/>
        </p:nvSpPr>
        <p:spPr>
          <a:xfrm>
            <a:off x="483494" y="5124362"/>
            <a:ext cx="7447873"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Foster Dad			Foster Mum			Hannah</a:t>
            </a:r>
            <a:endParaRPr lang="en-GB" sz="280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BC399764-5C76-49F5-B9EC-8E4C69E7788C}"/>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3291609" y="1915046"/>
            <a:ext cx="2708505" cy="3027908"/>
          </a:xfrm>
          <a:prstGeom prst="rect">
            <a:avLst/>
          </a:prstGeom>
        </p:spPr>
      </p:pic>
    </p:spTree>
    <p:extLst>
      <p:ext uri="{BB962C8B-B14F-4D97-AF65-F5344CB8AC3E}">
        <p14:creationId xmlns:p14="http://schemas.microsoft.com/office/powerpoint/2010/main" val="1753551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9E3227-2CC8-489F-BE29-68EE7C94A73B}"/>
              </a:ext>
            </a:extLst>
          </p:cNvPr>
          <p:cNvSpPr txBox="1"/>
          <p:nvPr/>
        </p:nvSpPr>
        <p:spPr>
          <a:xfrm>
            <a:off x="1196717" y="1216812"/>
            <a:ext cx="4519186" cy="646331"/>
          </a:xfrm>
          <a:prstGeom prst="rect">
            <a:avLst/>
          </a:prstGeom>
          <a:noFill/>
        </p:spPr>
        <p:txBody>
          <a:bodyPr wrap="none" rtlCol="0">
            <a:spAutoFit/>
          </a:bodyPr>
          <a:lstStyle/>
          <a:p>
            <a:r>
              <a:rPr lang="en-US" sz="3600" dirty="0">
                <a:latin typeface="Arial" panose="020B0604020202020204" pitchFamily="34" charset="0"/>
                <a:cs typeface="Arial" panose="020B0604020202020204" pitchFamily="34" charset="0"/>
              </a:rPr>
              <a:t>Who is in this family?</a:t>
            </a:r>
            <a:endParaRPr lang="en-GB" sz="36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C05227B2-145C-4D87-A1D5-F86DA54AAABF}"/>
              </a:ext>
            </a:extLst>
          </p:cNvPr>
          <p:cNvSpPr txBox="1"/>
          <p:nvPr/>
        </p:nvSpPr>
        <p:spPr>
          <a:xfrm>
            <a:off x="860566" y="5272322"/>
            <a:ext cx="5961888"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Grandma	Grandpa	Tess		Alex</a:t>
            </a:r>
            <a:endParaRPr lang="en-GB" sz="28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3E3F880F-C758-4FED-8150-50EA7491884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509872" y="2049176"/>
            <a:ext cx="3992954" cy="2914440"/>
          </a:xfrm>
          <a:prstGeom prst="rect">
            <a:avLst/>
          </a:prstGeom>
        </p:spPr>
      </p:pic>
    </p:spTree>
    <p:extLst>
      <p:ext uri="{BB962C8B-B14F-4D97-AF65-F5344CB8AC3E}">
        <p14:creationId xmlns:p14="http://schemas.microsoft.com/office/powerpoint/2010/main" val="1064765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9E3227-2CC8-489F-BE29-68EE7C94A73B}"/>
              </a:ext>
            </a:extLst>
          </p:cNvPr>
          <p:cNvSpPr txBox="1"/>
          <p:nvPr/>
        </p:nvSpPr>
        <p:spPr>
          <a:xfrm>
            <a:off x="1196717" y="1216812"/>
            <a:ext cx="4698722" cy="646331"/>
          </a:xfrm>
          <a:prstGeom prst="rect">
            <a:avLst/>
          </a:prstGeom>
          <a:noFill/>
        </p:spPr>
        <p:txBody>
          <a:bodyPr wrap="none" rtlCol="0">
            <a:spAutoFit/>
          </a:bodyPr>
          <a:lstStyle/>
          <a:p>
            <a:r>
              <a:rPr lang="en-US" sz="3600" dirty="0">
                <a:latin typeface="Arial" panose="020B0604020202020204" pitchFamily="34" charset="0"/>
                <a:cs typeface="Arial" panose="020B0604020202020204" pitchFamily="34" charset="0"/>
              </a:rPr>
              <a:t>Who is in your family?</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7785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9E3227-2CC8-489F-BE29-68EE7C94A73B}"/>
              </a:ext>
            </a:extLst>
          </p:cNvPr>
          <p:cNvSpPr txBox="1"/>
          <p:nvPr/>
        </p:nvSpPr>
        <p:spPr>
          <a:xfrm>
            <a:off x="1196717" y="1216812"/>
            <a:ext cx="3108543" cy="646331"/>
          </a:xfrm>
          <a:prstGeom prst="rect">
            <a:avLst/>
          </a:prstGeom>
          <a:noFill/>
        </p:spPr>
        <p:txBody>
          <a:bodyPr wrap="none" rtlCol="0">
            <a:spAutoFit/>
          </a:bodyPr>
          <a:lstStyle/>
          <a:p>
            <a:r>
              <a:rPr lang="en-US" sz="3600" dirty="0">
                <a:latin typeface="Arial" panose="020B0604020202020204" pitchFamily="34" charset="0"/>
                <a:cs typeface="Arial" panose="020B0604020202020204" pitchFamily="34" charset="0"/>
              </a:rPr>
              <a:t>Family portrait</a:t>
            </a:r>
            <a:endParaRPr lang="en-GB" sz="36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D4D46FAD-C63E-49ED-8A6D-7712A39945FB}"/>
              </a:ext>
            </a:extLst>
          </p:cNvPr>
          <p:cNvSpPr txBox="1"/>
          <p:nvPr/>
        </p:nvSpPr>
        <p:spPr>
          <a:xfrm>
            <a:off x="1196717" y="2425389"/>
            <a:ext cx="5621026" cy="3108543"/>
          </a:xfrm>
          <a:prstGeom prst="rect">
            <a:avLst/>
          </a:prstGeom>
          <a:noFill/>
        </p:spPr>
        <p:txBody>
          <a:bodyPr wrap="none" rtlCol="0">
            <a:spAutoFit/>
          </a:bodyPr>
          <a:lstStyle/>
          <a:p>
            <a:pPr marL="342900" indent="-342900">
              <a:buAutoNum type="arabicPeriod"/>
            </a:pPr>
            <a:r>
              <a:rPr lang="en-US" sz="2800" dirty="0">
                <a:latin typeface="Arial" panose="020B0604020202020204" pitchFamily="34" charset="0"/>
                <a:cs typeface="Arial" panose="020B0604020202020204" pitchFamily="34" charset="0"/>
              </a:rPr>
              <a:t>Look at the photo of your family.</a:t>
            </a:r>
          </a:p>
          <a:p>
            <a:pPr marL="342900" indent="-342900">
              <a:buAutoNum type="arabicPeriod"/>
            </a:pPr>
            <a:endParaRPr lang="en-US" sz="2800" dirty="0">
              <a:latin typeface="Arial" panose="020B0604020202020204" pitchFamily="34" charset="0"/>
              <a:cs typeface="Arial" panose="020B0604020202020204" pitchFamily="34" charset="0"/>
            </a:endParaRPr>
          </a:p>
          <a:p>
            <a:pPr marL="342900" indent="-342900">
              <a:buAutoNum type="arabicPeriod"/>
            </a:pPr>
            <a:endParaRPr lang="en-US" sz="2800" dirty="0">
              <a:latin typeface="Arial" panose="020B0604020202020204" pitchFamily="34" charset="0"/>
              <a:cs typeface="Arial" panose="020B0604020202020204" pitchFamily="34" charset="0"/>
            </a:endParaRPr>
          </a:p>
          <a:p>
            <a:pPr marL="342900" indent="-342900">
              <a:buAutoNum type="arabicPeriod"/>
            </a:pPr>
            <a:r>
              <a:rPr lang="en-US" sz="2800" dirty="0">
                <a:latin typeface="Arial" panose="020B0604020202020204" pitchFamily="34" charset="0"/>
                <a:cs typeface="Arial" panose="020B0604020202020204" pitchFamily="34" charset="0"/>
              </a:rPr>
              <a:t>Draw your family</a:t>
            </a:r>
            <a:r>
              <a:rPr lang="en-GB" sz="2800" dirty="0">
                <a:latin typeface="Arial" panose="020B0604020202020204" pitchFamily="34" charset="0"/>
                <a:cs typeface="Arial" panose="020B0604020202020204" pitchFamily="34" charset="0"/>
              </a:rPr>
              <a:t>.</a:t>
            </a:r>
          </a:p>
          <a:p>
            <a:pPr marL="342900" indent="-342900">
              <a:buAutoNum type="arabicPeriod"/>
            </a:pPr>
            <a:endParaRPr lang="en-GB" sz="2800" dirty="0">
              <a:latin typeface="Arial" panose="020B0604020202020204" pitchFamily="34" charset="0"/>
              <a:cs typeface="Arial" panose="020B0604020202020204" pitchFamily="34" charset="0"/>
            </a:endParaRPr>
          </a:p>
          <a:p>
            <a:pPr marL="342900" indent="-342900">
              <a:buAutoNum type="arabicPeriod"/>
            </a:pPr>
            <a:endParaRPr lang="en-GB" sz="2800" dirty="0">
              <a:latin typeface="Arial" panose="020B0604020202020204" pitchFamily="34" charset="0"/>
              <a:cs typeface="Arial" panose="020B0604020202020204" pitchFamily="34" charset="0"/>
            </a:endParaRPr>
          </a:p>
          <a:p>
            <a:pPr marL="342900" indent="-342900">
              <a:buAutoNum type="arabicPeriod"/>
            </a:pPr>
            <a:r>
              <a:rPr lang="en-GB" sz="2800" dirty="0">
                <a:latin typeface="Arial" panose="020B0604020202020204" pitchFamily="34" charset="0"/>
                <a:cs typeface="Arial" panose="020B0604020202020204" pitchFamily="34" charset="0"/>
              </a:rPr>
              <a:t>Label your family portrait.</a:t>
            </a:r>
            <a:endParaRPr lang="en-US" sz="2800" dirty="0">
              <a:latin typeface="Arial" panose="020B0604020202020204" pitchFamily="34" charset="0"/>
              <a:cs typeface="Arial" panose="020B0604020202020204" pitchFamily="34" charset="0"/>
            </a:endParaRPr>
          </a:p>
        </p:txBody>
      </p:sp>
      <p:pic>
        <p:nvPicPr>
          <p:cNvPr id="8" name="Graphic 7" descr="Eyes">
            <a:extLst>
              <a:ext uri="{FF2B5EF4-FFF2-40B4-BE49-F238E27FC236}">
                <a16:creationId xmlns:a16="http://schemas.microsoft.com/office/drawing/2014/main" id="{93BE2E46-2A71-49EB-9DC8-810951E04BF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2317" y="2245937"/>
            <a:ext cx="914400" cy="914400"/>
          </a:xfrm>
          <a:prstGeom prst="rect">
            <a:avLst/>
          </a:prstGeom>
        </p:spPr>
      </p:pic>
      <p:pic>
        <p:nvPicPr>
          <p:cNvPr id="10" name="Graphic 9" descr="Group of men">
            <a:extLst>
              <a:ext uri="{FF2B5EF4-FFF2-40B4-BE49-F238E27FC236}">
                <a16:creationId xmlns:a16="http://schemas.microsoft.com/office/drawing/2014/main" id="{BDE67DC6-5C63-407E-A41D-9744DCD8F17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82317" y="3522461"/>
            <a:ext cx="914400" cy="914400"/>
          </a:xfrm>
          <a:prstGeom prst="rect">
            <a:avLst/>
          </a:prstGeom>
        </p:spPr>
      </p:pic>
      <p:pic>
        <p:nvPicPr>
          <p:cNvPr id="14" name="Graphic 13" descr="Pencil">
            <a:extLst>
              <a:ext uri="{FF2B5EF4-FFF2-40B4-BE49-F238E27FC236}">
                <a16:creationId xmlns:a16="http://schemas.microsoft.com/office/drawing/2014/main" id="{798AC1E0-C15F-4DE9-A1D1-97B744D9090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57980" y="4970859"/>
            <a:ext cx="563073" cy="563073"/>
          </a:xfrm>
          <a:prstGeom prst="rect">
            <a:avLst/>
          </a:prstGeom>
        </p:spPr>
      </p:pic>
    </p:spTree>
    <p:extLst>
      <p:ext uri="{BB962C8B-B14F-4D97-AF65-F5344CB8AC3E}">
        <p14:creationId xmlns:p14="http://schemas.microsoft.com/office/powerpoint/2010/main" val="2749776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9E3227-2CC8-489F-BE29-68EE7C94A73B}"/>
              </a:ext>
            </a:extLst>
          </p:cNvPr>
          <p:cNvSpPr txBox="1"/>
          <p:nvPr/>
        </p:nvSpPr>
        <p:spPr>
          <a:xfrm>
            <a:off x="1196717" y="1216812"/>
            <a:ext cx="4698722" cy="646331"/>
          </a:xfrm>
          <a:prstGeom prst="rect">
            <a:avLst/>
          </a:prstGeom>
          <a:noFill/>
        </p:spPr>
        <p:txBody>
          <a:bodyPr wrap="none" rtlCol="0">
            <a:spAutoFit/>
          </a:bodyPr>
          <a:lstStyle/>
          <a:p>
            <a:r>
              <a:rPr lang="en-US" sz="3600" dirty="0">
                <a:latin typeface="Arial" panose="020B0604020202020204" pitchFamily="34" charset="0"/>
                <a:cs typeface="Arial" panose="020B0604020202020204" pitchFamily="34" charset="0"/>
              </a:rPr>
              <a:t>Who is in your family?</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579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EEFDCD1-76AB-40B1-85B1-0AEF5BA34777}"/>
              </a:ext>
            </a:extLst>
          </p:cNvPr>
          <p:cNvSpPr txBox="1"/>
          <p:nvPr/>
        </p:nvSpPr>
        <p:spPr>
          <a:xfrm>
            <a:off x="287079" y="818707"/>
            <a:ext cx="8256316" cy="2677656"/>
          </a:xfrm>
          <a:prstGeom prst="rect">
            <a:avLst/>
          </a:prstGeom>
          <a:noFill/>
        </p:spPr>
        <p:txBody>
          <a:bodyPr wrap="square">
            <a:spAutoFit/>
          </a:bodyPr>
          <a:lstStyle/>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To take part in a sensory story AND To communicate about a picture of my family</a:t>
            </a:r>
            <a:endParaRPr lang="en-GB"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To answer questions about a story AND To answer questions about my family</a:t>
            </a:r>
            <a:endParaRPr lang="en-GB"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To talk about events in a story and link them to my own experiences AND To say how we should behave towards </a:t>
            </a:r>
            <a:r>
              <a:rPr lang="en-GB" sz="2400" dirty="0">
                <a:latin typeface="Arial" panose="020B0604020202020204" pitchFamily="34" charset="0"/>
                <a:cs typeface="Arial" panose="020B0604020202020204" pitchFamily="34" charset="0"/>
              </a:rPr>
              <a:t>family members</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8099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9E3227-2CC8-489F-BE29-68EE7C94A73B}"/>
              </a:ext>
            </a:extLst>
          </p:cNvPr>
          <p:cNvSpPr txBox="1"/>
          <p:nvPr/>
        </p:nvSpPr>
        <p:spPr>
          <a:xfrm>
            <a:off x="2585879" y="1651536"/>
            <a:ext cx="3972241" cy="646331"/>
          </a:xfrm>
          <a:prstGeom prst="rect">
            <a:avLst/>
          </a:prstGeom>
          <a:noFill/>
        </p:spPr>
        <p:txBody>
          <a:bodyPr wrap="none" rtlCol="0">
            <a:spAutoFit/>
          </a:bodyPr>
          <a:lstStyle/>
          <a:p>
            <a:r>
              <a:rPr lang="en-US" sz="3600" dirty="0">
                <a:latin typeface="Arial" panose="020B0604020202020204" pitchFamily="34" charset="0"/>
                <a:cs typeface="Arial" panose="020B0604020202020204" pitchFamily="34" charset="0"/>
              </a:rPr>
              <a:t>Donovan’s big day</a:t>
            </a:r>
            <a:endParaRPr lang="en-GB" sz="36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E3728D74-B875-460B-B7AB-3F2994DD8805}"/>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3132102" y="2305022"/>
            <a:ext cx="2919906" cy="3407000"/>
          </a:xfrm>
          <a:prstGeom prst="rect">
            <a:avLst/>
          </a:prstGeom>
        </p:spPr>
      </p:pic>
    </p:spTree>
    <p:extLst>
      <p:ext uri="{BB962C8B-B14F-4D97-AF65-F5344CB8AC3E}">
        <p14:creationId xmlns:p14="http://schemas.microsoft.com/office/powerpoint/2010/main" val="2791240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9E3227-2CC8-489F-BE29-68EE7C94A73B}"/>
              </a:ext>
            </a:extLst>
          </p:cNvPr>
          <p:cNvSpPr txBox="1"/>
          <p:nvPr/>
        </p:nvSpPr>
        <p:spPr>
          <a:xfrm>
            <a:off x="1196717" y="1088826"/>
            <a:ext cx="6750566" cy="646331"/>
          </a:xfrm>
          <a:prstGeom prst="rect">
            <a:avLst/>
          </a:prstGeom>
          <a:noFill/>
        </p:spPr>
        <p:txBody>
          <a:bodyPr wrap="none" rtlCol="0">
            <a:spAutoFit/>
          </a:bodyPr>
          <a:lstStyle/>
          <a:p>
            <a:r>
              <a:rPr lang="en-US" sz="3600" dirty="0">
                <a:latin typeface="Arial" panose="020B0604020202020204" pitchFamily="34" charset="0"/>
                <a:cs typeface="Arial" panose="020B0604020202020204" pitchFamily="34" charset="0"/>
              </a:rPr>
              <a:t>What was the special occasion?</a:t>
            </a:r>
            <a:endParaRPr lang="en-GB" sz="36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4C56CF96-FD21-478C-B0E6-EEB2B4A48544}"/>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587657" y="1933120"/>
            <a:ext cx="3968685" cy="2649308"/>
          </a:xfrm>
          <a:prstGeom prst="rect">
            <a:avLst/>
          </a:prstGeom>
        </p:spPr>
      </p:pic>
      <p:sp>
        <p:nvSpPr>
          <p:cNvPr id="9" name="TextBox 8">
            <a:extLst>
              <a:ext uri="{FF2B5EF4-FFF2-40B4-BE49-F238E27FC236}">
                <a16:creationId xmlns:a16="http://schemas.microsoft.com/office/drawing/2014/main" id="{C05227B2-145C-4D87-A1D5-F86DA54AAABF}"/>
              </a:ext>
            </a:extLst>
          </p:cNvPr>
          <p:cNvSpPr txBox="1"/>
          <p:nvPr/>
        </p:nvSpPr>
        <p:spPr>
          <a:xfrm>
            <a:off x="2587657" y="5413614"/>
            <a:ext cx="1844800"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A wedding</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1187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9E3227-2CC8-489F-BE29-68EE7C94A73B}"/>
              </a:ext>
            </a:extLst>
          </p:cNvPr>
          <p:cNvSpPr txBox="1"/>
          <p:nvPr/>
        </p:nvSpPr>
        <p:spPr>
          <a:xfrm>
            <a:off x="1233106" y="1088826"/>
            <a:ext cx="5972789" cy="646331"/>
          </a:xfrm>
          <a:prstGeom prst="rect">
            <a:avLst/>
          </a:prstGeom>
          <a:noFill/>
        </p:spPr>
        <p:txBody>
          <a:bodyPr wrap="none" rtlCol="0">
            <a:spAutoFit/>
          </a:bodyPr>
          <a:lstStyle/>
          <a:p>
            <a:r>
              <a:rPr lang="en-US" sz="3600" dirty="0">
                <a:latin typeface="Arial" panose="020B0604020202020204" pitchFamily="34" charset="0"/>
                <a:cs typeface="Arial" panose="020B0604020202020204" pitchFamily="34" charset="0"/>
              </a:rPr>
              <a:t>Who is in Donovan’s family?</a:t>
            </a:r>
            <a:endParaRPr lang="en-GB" sz="36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C05227B2-145C-4D87-A1D5-F86DA54AAABF}"/>
              </a:ext>
            </a:extLst>
          </p:cNvPr>
          <p:cNvSpPr txBox="1"/>
          <p:nvPr/>
        </p:nvSpPr>
        <p:spPr>
          <a:xfrm>
            <a:off x="860566" y="5527134"/>
            <a:ext cx="4857420"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Mum			Mum		Donovan</a:t>
            </a:r>
            <a:endParaRPr lang="en-GB" sz="28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40E3B721-A8BF-49AE-940A-B1D53E47C1F1}"/>
              </a:ext>
            </a:extLst>
          </p:cNvPr>
          <p:cNvPicPr>
            <a:picLocks noChangeAspect="1"/>
          </p:cNvPicPr>
          <p:nvPr/>
        </p:nvPicPr>
        <p:blipFill>
          <a:blip r:embed="rId3"/>
          <a:stretch>
            <a:fillRect/>
          </a:stretch>
        </p:blipFill>
        <p:spPr>
          <a:xfrm>
            <a:off x="2858810" y="2003706"/>
            <a:ext cx="3499157" cy="2335522"/>
          </a:xfrm>
          <a:prstGeom prst="rect">
            <a:avLst/>
          </a:prstGeom>
        </p:spPr>
      </p:pic>
    </p:spTree>
    <p:extLst>
      <p:ext uri="{BB962C8B-B14F-4D97-AF65-F5344CB8AC3E}">
        <p14:creationId xmlns:p14="http://schemas.microsoft.com/office/powerpoint/2010/main" val="2639930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9E3227-2CC8-489F-BE29-68EE7C94A73B}"/>
              </a:ext>
            </a:extLst>
          </p:cNvPr>
          <p:cNvSpPr txBox="1"/>
          <p:nvPr/>
        </p:nvSpPr>
        <p:spPr>
          <a:xfrm>
            <a:off x="1196717" y="1216812"/>
            <a:ext cx="4519186" cy="646331"/>
          </a:xfrm>
          <a:prstGeom prst="rect">
            <a:avLst/>
          </a:prstGeom>
          <a:noFill/>
        </p:spPr>
        <p:txBody>
          <a:bodyPr wrap="none" rtlCol="0">
            <a:spAutoFit/>
          </a:bodyPr>
          <a:lstStyle/>
          <a:p>
            <a:r>
              <a:rPr lang="en-US" sz="3600" dirty="0">
                <a:latin typeface="Arial" panose="020B0604020202020204" pitchFamily="34" charset="0"/>
                <a:cs typeface="Arial" panose="020B0604020202020204" pitchFamily="34" charset="0"/>
              </a:rPr>
              <a:t>Who is in this family?</a:t>
            </a:r>
            <a:endParaRPr lang="en-GB" sz="36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C05227B2-145C-4D87-A1D5-F86DA54AAABF}"/>
              </a:ext>
            </a:extLst>
          </p:cNvPr>
          <p:cNvSpPr txBox="1"/>
          <p:nvPr/>
        </p:nvSpPr>
        <p:spPr>
          <a:xfrm>
            <a:off x="860566" y="5272322"/>
            <a:ext cx="5981125"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Dad			Dad		Sister		Brother</a:t>
            </a:r>
            <a:endParaRPr lang="en-GB" sz="280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F119BB85-FB78-44BB-90D0-594A24E2BE6B}"/>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2858810" y="1949166"/>
            <a:ext cx="3491036" cy="2443725"/>
          </a:xfrm>
          <a:prstGeom prst="rect">
            <a:avLst/>
          </a:prstGeom>
        </p:spPr>
      </p:pic>
    </p:spTree>
    <p:extLst>
      <p:ext uri="{BB962C8B-B14F-4D97-AF65-F5344CB8AC3E}">
        <p14:creationId xmlns:p14="http://schemas.microsoft.com/office/powerpoint/2010/main" val="2615320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9E3227-2CC8-489F-BE29-68EE7C94A73B}"/>
              </a:ext>
            </a:extLst>
          </p:cNvPr>
          <p:cNvSpPr txBox="1"/>
          <p:nvPr/>
        </p:nvSpPr>
        <p:spPr>
          <a:xfrm>
            <a:off x="1196717" y="1216812"/>
            <a:ext cx="4519186" cy="646331"/>
          </a:xfrm>
          <a:prstGeom prst="rect">
            <a:avLst/>
          </a:prstGeom>
          <a:noFill/>
        </p:spPr>
        <p:txBody>
          <a:bodyPr wrap="none" rtlCol="0">
            <a:spAutoFit/>
          </a:bodyPr>
          <a:lstStyle/>
          <a:p>
            <a:r>
              <a:rPr lang="en-US" sz="3600" dirty="0">
                <a:latin typeface="Arial" panose="020B0604020202020204" pitchFamily="34" charset="0"/>
                <a:cs typeface="Arial" panose="020B0604020202020204" pitchFamily="34" charset="0"/>
              </a:rPr>
              <a:t>Who is in this family?</a:t>
            </a:r>
            <a:endParaRPr lang="en-GB" sz="36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C05227B2-145C-4D87-A1D5-F86DA54AAABF}"/>
              </a:ext>
            </a:extLst>
          </p:cNvPr>
          <p:cNvSpPr txBox="1"/>
          <p:nvPr/>
        </p:nvSpPr>
        <p:spPr>
          <a:xfrm>
            <a:off x="1011394" y="5533932"/>
            <a:ext cx="3895618"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Mum		Dad		</a:t>
            </a:r>
            <a:r>
              <a:rPr lang="en-US" sz="2800" dirty="0" err="1">
                <a:latin typeface="Arial" panose="020B0604020202020204" pitchFamily="34" charset="0"/>
                <a:cs typeface="Arial" panose="020B0604020202020204" pitchFamily="34" charset="0"/>
              </a:rPr>
              <a:t>Ronie</a:t>
            </a:r>
            <a:endParaRPr lang="en-GB" sz="2800"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F0315543-ABC6-4B39-990F-D3979C64FA19}"/>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3282026" y="1863143"/>
            <a:ext cx="2628580" cy="3273841"/>
          </a:xfrm>
          <a:prstGeom prst="rect">
            <a:avLst/>
          </a:prstGeom>
        </p:spPr>
      </p:pic>
    </p:spTree>
    <p:extLst>
      <p:ext uri="{BB962C8B-B14F-4D97-AF65-F5344CB8AC3E}">
        <p14:creationId xmlns:p14="http://schemas.microsoft.com/office/powerpoint/2010/main" val="1750589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9E3227-2CC8-489F-BE29-68EE7C94A73B}"/>
              </a:ext>
            </a:extLst>
          </p:cNvPr>
          <p:cNvSpPr txBox="1"/>
          <p:nvPr/>
        </p:nvSpPr>
        <p:spPr>
          <a:xfrm>
            <a:off x="1196717" y="1216812"/>
            <a:ext cx="4519186" cy="646331"/>
          </a:xfrm>
          <a:prstGeom prst="rect">
            <a:avLst/>
          </a:prstGeom>
          <a:noFill/>
        </p:spPr>
        <p:txBody>
          <a:bodyPr wrap="none" rtlCol="0">
            <a:spAutoFit/>
          </a:bodyPr>
          <a:lstStyle/>
          <a:p>
            <a:r>
              <a:rPr lang="en-US" sz="3600" dirty="0">
                <a:latin typeface="Arial" panose="020B0604020202020204" pitchFamily="34" charset="0"/>
                <a:cs typeface="Arial" panose="020B0604020202020204" pitchFamily="34" charset="0"/>
              </a:rPr>
              <a:t>Who is in this family?</a:t>
            </a:r>
            <a:endParaRPr lang="en-GB" sz="36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C05227B2-145C-4D87-A1D5-F86DA54AAABF}"/>
              </a:ext>
            </a:extLst>
          </p:cNvPr>
          <p:cNvSpPr txBox="1"/>
          <p:nvPr/>
        </p:nvSpPr>
        <p:spPr>
          <a:xfrm>
            <a:off x="860566" y="5272322"/>
            <a:ext cx="2629246"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Dad			Asif</a:t>
            </a:r>
            <a:endParaRPr lang="en-GB" sz="2800"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24E1F151-8CA6-4598-8A30-B15F447292F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3021975" y="1953930"/>
            <a:ext cx="2898057" cy="3094228"/>
          </a:xfrm>
          <a:prstGeom prst="rect">
            <a:avLst/>
          </a:prstGeom>
        </p:spPr>
      </p:pic>
    </p:spTree>
    <p:extLst>
      <p:ext uri="{BB962C8B-B14F-4D97-AF65-F5344CB8AC3E}">
        <p14:creationId xmlns:p14="http://schemas.microsoft.com/office/powerpoint/2010/main" val="2630118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9E3227-2CC8-489F-BE29-68EE7C94A73B}"/>
              </a:ext>
            </a:extLst>
          </p:cNvPr>
          <p:cNvSpPr txBox="1"/>
          <p:nvPr/>
        </p:nvSpPr>
        <p:spPr>
          <a:xfrm>
            <a:off x="1196717" y="1216812"/>
            <a:ext cx="4519186" cy="646331"/>
          </a:xfrm>
          <a:prstGeom prst="rect">
            <a:avLst/>
          </a:prstGeom>
          <a:noFill/>
        </p:spPr>
        <p:txBody>
          <a:bodyPr wrap="none" rtlCol="0">
            <a:spAutoFit/>
          </a:bodyPr>
          <a:lstStyle/>
          <a:p>
            <a:r>
              <a:rPr lang="en-US" sz="3600" dirty="0">
                <a:latin typeface="Arial" panose="020B0604020202020204" pitchFamily="34" charset="0"/>
                <a:cs typeface="Arial" panose="020B0604020202020204" pitchFamily="34" charset="0"/>
              </a:rPr>
              <a:t>Who is in this family?</a:t>
            </a:r>
            <a:endParaRPr lang="en-GB" sz="36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C05227B2-145C-4D87-A1D5-F86DA54AAABF}"/>
              </a:ext>
            </a:extLst>
          </p:cNvPr>
          <p:cNvSpPr txBox="1"/>
          <p:nvPr/>
        </p:nvSpPr>
        <p:spPr>
          <a:xfrm>
            <a:off x="860566" y="5272322"/>
            <a:ext cx="5961888"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Grandma	Grandpa	Tess		Alex</a:t>
            </a:r>
            <a:endParaRPr lang="en-GB" sz="280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50FB88E4-0543-4DD7-BC8B-47B765AD9612}"/>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427359" y="1940687"/>
            <a:ext cx="4289281" cy="2859520"/>
          </a:xfrm>
          <a:prstGeom prst="rect">
            <a:avLst/>
          </a:prstGeom>
        </p:spPr>
      </p:pic>
    </p:spTree>
    <p:extLst>
      <p:ext uri="{BB962C8B-B14F-4D97-AF65-F5344CB8AC3E}">
        <p14:creationId xmlns:p14="http://schemas.microsoft.com/office/powerpoint/2010/main" val="255895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tonewall_PP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Stonewall_PP_Template.potx</Template>
  <TotalTime>0</TotalTime>
  <Words>915</Words>
  <Application>Microsoft Office PowerPoint</Application>
  <PresentationFormat>On-screen Show (4:3)</PresentationFormat>
  <Paragraphs>84</Paragraphs>
  <Slides>15</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Stonewall_PP_Template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2022-09-26T17:00:33Z</dcterms:created>
  <dcterms:modified xsi:type="dcterms:W3CDTF">2022-09-26T20:40:56Z</dcterms:modified>
</cp:coreProperties>
</file>