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8"/>
  </p:notesMasterIdLst>
  <p:handoutMasterIdLst>
    <p:handoutMasterId r:id="rId9"/>
  </p:handoutMasterIdLst>
  <p:sldIdLst>
    <p:sldId id="256" r:id="rId2"/>
    <p:sldId id="263"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193D13-A9E2-4409-9A29-2EA957F6C030}" v="9" dt="2022-09-26T16:56:44.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read </a:t>
            </a:r>
            <a:r>
              <a:rPr lang="en-GB" sz="1200" i="1" kern="1200" dirty="0">
                <a:solidFill>
                  <a:schemeClr val="tx1"/>
                </a:solidFill>
                <a:effectLst/>
                <a:latin typeface="+mn-lt"/>
                <a:ea typeface="+mn-ea"/>
                <a:cs typeface="+mn-cs"/>
              </a:rPr>
              <a:t>The Family Book</a:t>
            </a:r>
            <a:r>
              <a:rPr lang="en-GB" sz="1200" kern="1200" dirty="0">
                <a:solidFill>
                  <a:schemeClr val="tx1"/>
                </a:solidFill>
                <a:effectLst/>
                <a:latin typeface="+mn-lt"/>
                <a:ea typeface="+mn-ea"/>
                <a:cs typeface="+mn-cs"/>
              </a:rPr>
              <a:t> by Todd Parr. Discuss the different types of family, including families with </a:t>
            </a:r>
            <a:r>
              <a:rPr lang="en-GB" sz="1200" kern="1200">
                <a:solidFill>
                  <a:schemeClr val="tx1"/>
                </a:solidFill>
                <a:effectLst/>
                <a:latin typeface="+mn-lt"/>
                <a:ea typeface="+mn-ea"/>
                <a:cs typeface="+mn-cs"/>
              </a:rPr>
              <a:t>same gender </a:t>
            </a:r>
            <a:r>
              <a:rPr lang="en-GB" sz="1200" kern="1200" dirty="0">
                <a:solidFill>
                  <a:schemeClr val="tx1"/>
                </a:solidFill>
                <a:effectLst/>
                <a:latin typeface="+mn-lt"/>
                <a:ea typeface="+mn-ea"/>
                <a:cs typeface="+mn-cs"/>
              </a:rPr>
              <a:t>parents, foster families and adoptive families</a:t>
            </a: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242953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Who are the people in these different families?</a:t>
            </a: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Use the book and the Family Portraits PowerPoint as a stimulus for children to discuss their families with a partner and then as a class.</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320035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children: What does family mean to you? Children use play dough to create a 3D family portrait. They should make their family members out of play dough.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Children can write the names of their family members on slips of paper in order to label the family portrait.</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3185528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look around the class gallery of 3D family portraits, give children the opportunity to share about their families – make sure that a diverse range of families are discussed.</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2930672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My Family RSHE lesson pack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Reception – England and Wales</a:t>
            </a:r>
          </a:p>
          <a:p>
            <a:pPr marL="257175" indent="-257175">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P1 -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1BF95B-8DC5-4206-AA20-914521AEDE97}"/>
              </a:ext>
            </a:extLst>
          </p:cNvPr>
          <p:cNvSpPr txBox="1"/>
          <p:nvPr/>
        </p:nvSpPr>
        <p:spPr>
          <a:xfrm>
            <a:off x="939710" y="1602373"/>
            <a:ext cx="7896521" cy="646331"/>
          </a:xfrm>
          <a:prstGeom prst="rect">
            <a:avLst/>
          </a:prstGeom>
          <a:noFill/>
        </p:spPr>
        <p:txBody>
          <a:bodyPr wrap="none" rtlCol="0">
            <a:spAutoFit/>
          </a:bodyPr>
          <a:lstStyle/>
          <a:p>
            <a:r>
              <a:rPr lang="en-US" sz="3600" u="sng" dirty="0">
                <a:latin typeface="Arial" panose="020B0604020202020204" pitchFamily="34" charset="0"/>
                <a:cs typeface="Arial" panose="020B0604020202020204" pitchFamily="34" charset="0"/>
              </a:rPr>
              <a:t>LO: To be able to talk about my family</a:t>
            </a:r>
          </a:p>
        </p:txBody>
      </p:sp>
      <p:pic>
        <p:nvPicPr>
          <p:cNvPr id="8" name="Picture 7">
            <a:extLst>
              <a:ext uri="{FF2B5EF4-FFF2-40B4-BE49-F238E27FC236}">
                <a16:creationId xmlns:a16="http://schemas.microsoft.com/office/drawing/2014/main" id="{F24921BA-287A-4F20-AF08-0E53F4808486}"/>
              </a:ext>
            </a:extLst>
          </p:cNvPr>
          <p:cNvPicPr>
            <a:picLocks noChangeAspect="1"/>
          </p:cNvPicPr>
          <p:nvPr/>
        </p:nvPicPr>
        <p:blipFill>
          <a:blip r:embed="rId3"/>
          <a:stretch>
            <a:fillRect/>
          </a:stretch>
        </p:blipFill>
        <p:spPr>
          <a:xfrm>
            <a:off x="2921334" y="2397505"/>
            <a:ext cx="3096005" cy="3465968"/>
          </a:xfrm>
          <a:prstGeom prst="rect">
            <a:avLst/>
          </a:prstGeom>
        </p:spPr>
      </p:pic>
    </p:spTree>
    <p:extLst>
      <p:ext uri="{BB962C8B-B14F-4D97-AF65-F5344CB8AC3E}">
        <p14:creationId xmlns:p14="http://schemas.microsoft.com/office/powerpoint/2010/main" val="123121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295A79C-6155-4A15-A7D9-3926266C2E95}"/>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
        <p:nvSpPr>
          <p:cNvPr id="13" name="TextBox 12">
            <a:extLst>
              <a:ext uri="{FF2B5EF4-FFF2-40B4-BE49-F238E27FC236}">
                <a16:creationId xmlns:a16="http://schemas.microsoft.com/office/drawing/2014/main" id="{E616E134-66A1-4372-8109-FCBC72A43E33}"/>
              </a:ext>
            </a:extLst>
          </p:cNvPr>
          <p:cNvSpPr txBox="1"/>
          <p:nvPr/>
        </p:nvSpPr>
        <p:spPr>
          <a:xfrm>
            <a:off x="305441" y="848141"/>
            <a:ext cx="416171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Who is in these families?</a:t>
            </a:r>
            <a:endParaRPr lang="en-GB" sz="28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6DB2A893-5A1E-4874-AF93-7D1FC16541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88883" y="1596689"/>
            <a:ext cx="2180388" cy="1750383"/>
          </a:xfrm>
          <a:prstGeom prst="rect">
            <a:avLst/>
          </a:prstGeom>
        </p:spPr>
      </p:pic>
      <p:pic>
        <p:nvPicPr>
          <p:cNvPr id="18" name="Picture 17">
            <a:extLst>
              <a:ext uri="{FF2B5EF4-FFF2-40B4-BE49-F238E27FC236}">
                <a16:creationId xmlns:a16="http://schemas.microsoft.com/office/drawing/2014/main" id="{08160520-9F0E-4AAE-ADD4-CE6EE653BE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99633" y="3503845"/>
            <a:ext cx="1837135" cy="1961491"/>
          </a:xfrm>
          <a:prstGeom prst="rect">
            <a:avLst/>
          </a:prstGeom>
        </p:spPr>
      </p:pic>
      <p:pic>
        <p:nvPicPr>
          <p:cNvPr id="19" name="Picture 18">
            <a:extLst>
              <a:ext uri="{FF2B5EF4-FFF2-40B4-BE49-F238E27FC236}">
                <a16:creationId xmlns:a16="http://schemas.microsoft.com/office/drawing/2014/main" id="{B86892D9-2AA5-4F1E-962A-6BEC8FD1C71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8141" y="1603773"/>
            <a:ext cx="2012655" cy="1750383"/>
          </a:xfrm>
          <a:prstGeom prst="rect">
            <a:avLst/>
          </a:prstGeom>
        </p:spPr>
      </p:pic>
      <p:pic>
        <p:nvPicPr>
          <p:cNvPr id="20" name="Picture 19">
            <a:extLst>
              <a:ext uri="{FF2B5EF4-FFF2-40B4-BE49-F238E27FC236}">
                <a16:creationId xmlns:a16="http://schemas.microsoft.com/office/drawing/2014/main" id="{31A1804F-3BEE-45AF-87AA-5B69D289B0C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25702" y="1596690"/>
            <a:ext cx="2398126" cy="1750382"/>
          </a:xfrm>
          <a:prstGeom prst="rect">
            <a:avLst/>
          </a:prstGeom>
        </p:spPr>
      </p:pic>
      <p:pic>
        <p:nvPicPr>
          <p:cNvPr id="21" name="Picture 20">
            <a:extLst>
              <a:ext uri="{FF2B5EF4-FFF2-40B4-BE49-F238E27FC236}">
                <a16:creationId xmlns:a16="http://schemas.microsoft.com/office/drawing/2014/main" id="{0D3FBFBC-D96C-4E70-844D-E8C6FF06725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201744" y="3503845"/>
            <a:ext cx="1808956" cy="2022279"/>
          </a:xfrm>
          <a:prstGeom prst="rect">
            <a:avLst/>
          </a:prstGeom>
        </p:spPr>
      </p:pic>
      <p:pic>
        <p:nvPicPr>
          <p:cNvPr id="22" name="Picture 21">
            <a:extLst>
              <a:ext uri="{FF2B5EF4-FFF2-40B4-BE49-F238E27FC236}">
                <a16:creationId xmlns:a16="http://schemas.microsoft.com/office/drawing/2014/main" id="{44CF20BD-93CB-4CDF-856A-E728EF678E9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6042" y="3510929"/>
            <a:ext cx="1839271" cy="2022278"/>
          </a:xfrm>
          <a:prstGeom prst="rect">
            <a:avLst/>
          </a:prstGeom>
        </p:spPr>
      </p:pic>
      <p:pic>
        <p:nvPicPr>
          <p:cNvPr id="23" name="Picture 22">
            <a:extLst>
              <a:ext uri="{FF2B5EF4-FFF2-40B4-BE49-F238E27FC236}">
                <a16:creationId xmlns:a16="http://schemas.microsoft.com/office/drawing/2014/main" id="{76935CAA-EAA6-4228-9DE6-69312057F64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06041" y="1610859"/>
            <a:ext cx="1394013" cy="1736214"/>
          </a:xfrm>
          <a:prstGeom prst="rect">
            <a:avLst/>
          </a:prstGeom>
        </p:spPr>
      </p:pic>
      <p:pic>
        <p:nvPicPr>
          <p:cNvPr id="24" name="Picture 23">
            <a:extLst>
              <a:ext uri="{FF2B5EF4-FFF2-40B4-BE49-F238E27FC236}">
                <a16:creationId xmlns:a16="http://schemas.microsoft.com/office/drawing/2014/main" id="{04B1FB58-DA50-42F5-94FC-75B3D9741E5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225702" y="3510929"/>
            <a:ext cx="2398126" cy="1661889"/>
          </a:xfrm>
          <a:prstGeom prst="rect">
            <a:avLst/>
          </a:prstGeom>
        </p:spPr>
      </p:pic>
    </p:spTree>
    <p:extLst>
      <p:ext uri="{BB962C8B-B14F-4D97-AF65-F5344CB8AC3E}">
        <p14:creationId xmlns:p14="http://schemas.microsoft.com/office/powerpoint/2010/main" val="3399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2721173" y="3471628"/>
            <a:ext cx="370165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Who is in your family?</a:t>
            </a:r>
            <a:endParaRPr lang="en-GB" sz="28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2BB90C2-DC26-4ECF-9ED5-48DBBA38F02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958750" y="1125466"/>
            <a:ext cx="3226500" cy="2258550"/>
          </a:xfrm>
          <a:prstGeom prst="rect">
            <a:avLst/>
          </a:prstGeom>
        </p:spPr>
      </p:pic>
      <p:sp>
        <p:nvSpPr>
          <p:cNvPr id="11" name="TextBox 10">
            <a:extLst>
              <a:ext uri="{FF2B5EF4-FFF2-40B4-BE49-F238E27FC236}">
                <a16:creationId xmlns:a16="http://schemas.microsoft.com/office/drawing/2014/main" id="{7788B489-891A-4A1D-9639-ED2D03CEE371}"/>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372239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67DCE-5367-4610-8F88-38B9083063BF}"/>
              </a:ext>
            </a:extLst>
          </p:cNvPr>
          <p:cNvSpPr txBox="1"/>
          <p:nvPr/>
        </p:nvSpPr>
        <p:spPr>
          <a:xfrm>
            <a:off x="2326758" y="3561438"/>
            <a:ext cx="3623108"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Make a family portrait</a:t>
            </a:r>
          </a:p>
        </p:txBody>
      </p:sp>
      <p:sp>
        <p:nvSpPr>
          <p:cNvPr id="3" name="TextBox 2">
            <a:extLst>
              <a:ext uri="{FF2B5EF4-FFF2-40B4-BE49-F238E27FC236}">
                <a16:creationId xmlns:a16="http://schemas.microsoft.com/office/drawing/2014/main" id="{5434E1D8-8EC2-4D8D-9D83-DA47CD922687}"/>
              </a:ext>
            </a:extLst>
          </p:cNvPr>
          <p:cNvSpPr txBox="1"/>
          <p:nvPr/>
        </p:nvSpPr>
        <p:spPr>
          <a:xfrm>
            <a:off x="735290" y="4384637"/>
            <a:ext cx="6720301" cy="1323439"/>
          </a:xfrm>
          <a:prstGeom prst="rect">
            <a:avLst/>
          </a:prstGeom>
          <a:noFill/>
        </p:spPr>
        <p:txBody>
          <a:bodyPr wrap="none" rtlCol="0">
            <a:spAutoFit/>
          </a:bodyPr>
          <a:lstStyle/>
          <a:p>
            <a:pPr marL="457200" indent="-457200">
              <a:buAutoNum type="arabicPeriod"/>
            </a:pPr>
            <a:r>
              <a:rPr lang="en-US" sz="2000" dirty="0">
                <a:latin typeface="Arial" panose="020B0604020202020204" pitchFamily="34" charset="0"/>
                <a:cs typeface="Arial" panose="020B0604020202020204" pitchFamily="34" charset="0"/>
              </a:rPr>
              <a:t>Make your family out of play dough</a:t>
            </a:r>
          </a:p>
          <a:p>
            <a:pPr marL="457200" indent="-457200">
              <a:buAutoNum type="arabicPeriod"/>
            </a:pPr>
            <a:r>
              <a:rPr lang="en-US" sz="2000" dirty="0">
                <a:latin typeface="Arial" panose="020B0604020202020204" pitchFamily="34" charset="0"/>
                <a:cs typeface="Arial" panose="020B0604020202020204" pitchFamily="34" charset="0"/>
              </a:rPr>
              <a:t>Write the names of the people in your family on paper</a:t>
            </a:r>
          </a:p>
          <a:p>
            <a:pPr marL="457200" indent="-457200">
              <a:buAutoNum type="arabicPeriod"/>
            </a:pPr>
            <a:r>
              <a:rPr lang="en-US" sz="2000" dirty="0">
                <a:latin typeface="Arial" panose="020B0604020202020204" pitchFamily="34" charset="0"/>
                <a:cs typeface="Arial" panose="020B0604020202020204" pitchFamily="34" charset="0"/>
              </a:rPr>
              <a:t>Put the names next to your play dough people</a:t>
            </a:r>
          </a:p>
          <a:p>
            <a:pPr marL="457200" indent="-457200">
              <a:buAutoNum type="arabicPeriod"/>
            </a:pPr>
            <a:r>
              <a:rPr lang="en-US" sz="2000" dirty="0">
                <a:latin typeface="Arial" panose="020B0604020202020204" pitchFamily="34" charset="0"/>
                <a:cs typeface="Arial" panose="020B0604020202020204" pitchFamily="34" charset="0"/>
              </a:rPr>
              <a:t>Take a photo of your family portrait</a:t>
            </a:r>
          </a:p>
        </p:txBody>
      </p:sp>
      <p:pic>
        <p:nvPicPr>
          <p:cNvPr id="11" name="Picture 10">
            <a:extLst>
              <a:ext uri="{FF2B5EF4-FFF2-40B4-BE49-F238E27FC236}">
                <a16:creationId xmlns:a16="http://schemas.microsoft.com/office/drawing/2014/main" id="{00113459-AEAC-4788-9763-00FA7710E88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029849" y="916987"/>
            <a:ext cx="2216927" cy="2437511"/>
          </a:xfrm>
          <a:prstGeom prst="rect">
            <a:avLst/>
          </a:prstGeom>
        </p:spPr>
      </p:pic>
      <p:sp>
        <p:nvSpPr>
          <p:cNvPr id="12" name="TextBox 11">
            <a:extLst>
              <a:ext uri="{FF2B5EF4-FFF2-40B4-BE49-F238E27FC236}">
                <a16:creationId xmlns:a16="http://schemas.microsoft.com/office/drawing/2014/main" id="{56C1781B-BDF3-4F90-B026-7A4D46B3C9BA}"/>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207535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3C2273-D302-4225-96C7-785EC98C85D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73173" y="857626"/>
            <a:ext cx="2180388" cy="2437512"/>
          </a:xfrm>
          <a:prstGeom prst="rect">
            <a:avLst/>
          </a:prstGeom>
        </p:spPr>
      </p:pic>
      <p:sp>
        <p:nvSpPr>
          <p:cNvPr id="11" name="TextBox 10">
            <a:extLst>
              <a:ext uri="{FF2B5EF4-FFF2-40B4-BE49-F238E27FC236}">
                <a16:creationId xmlns:a16="http://schemas.microsoft.com/office/drawing/2014/main" id="{6E1A678D-B3FF-4705-B02B-81C45EF5FCA1}"/>
              </a:ext>
            </a:extLst>
          </p:cNvPr>
          <p:cNvSpPr txBox="1"/>
          <p:nvPr/>
        </p:nvSpPr>
        <p:spPr>
          <a:xfrm>
            <a:off x="2462045" y="3449182"/>
            <a:ext cx="380264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Who is in our families?</a:t>
            </a:r>
            <a:endParaRPr lang="en-GB"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B8CFBFA-20C0-4156-AC49-7B4CF39A5030}"/>
              </a:ext>
            </a:extLst>
          </p:cNvPr>
          <p:cNvSpPr txBox="1"/>
          <p:nvPr/>
        </p:nvSpPr>
        <p:spPr>
          <a:xfrm>
            <a:off x="1514686" y="369920"/>
            <a:ext cx="4463722" cy="400110"/>
          </a:xfrm>
          <a:prstGeom prst="rect">
            <a:avLst/>
          </a:prstGeom>
          <a:noFill/>
        </p:spPr>
        <p:txBody>
          <a:bodyPr wrap="none" rtlCol="0">
            <a:spAutoFit/>
          </a:bodyPr>
          <a:lstStyle/>
          <a:p>
            <a:r>
              <a:rPr lang="en-US" sz="2000" u="sng" dirty="0">
                <a:latin typeface="Arial" panose="020B0604020202020204" pitchFamily="34" charset="0"/>
                <a:cs typeface="Arial" panose="020B0604020202020204" pitchFamily="34" charset="0"/>
              </a:rPr>
              <a:t>LO: To be able to talk about my family</a:t>
            </a:r>
          </a:p>
        </p:txBody>
      </p:sp>
    </p:spTree>
    <p:extLst>
      <p:ext uri="{BB962C8B-B14F-4D97-AF65-F5344CB8AC3E}">
        <p14:creationId xmlns:p14="http://schemas.microsoft.com/office/powerpoint/2010/main" val="2635013792"/>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605</Words>
  <Application>Microsoft Office PowerPoint</Application>
  <PresentationFormat>On-screen Show (4:3)</PresentationFormat>
  <Paragraphs>41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2022-09-26T16:56:44Z</dcterms:created>
  <dcterms:modified xsi:type="dcterms:W3CDTF">2022-09-26T20:40:05Z</dcterms:modified>
</cp:coreProperties>
</file>