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85" r:id="rId2"/>
    <p:sldId id="260" r:id="rId3"/>
    <p:sldId id="280" r:id="rId4"/>
    <p:sldId id="297" r:id="rId5"/>
    <p:sldId id="298" r:id="rId6"/>
    <p:sldId id="299" r:id="rId7"/>
    <p:sldId id="296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6175"/>
    <a:srgbClr val="0C0C0C"/>
    <a:srgbClr val="CD0920"/>
    <a:srgbClr val="210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DBE0F9-18EB-4822-BCDB-1C9D007D01CC}" v="15" dt="2019-12-12T12:12:43.6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69000" autoAdjust="0"/>
  </p:normalViewPr>
  <p:slideViewPr>
    <p:cSldViewPr snapToGrid="0" snapToObjects="1">
      <p:cViewPr varScale="1">
        <p:scale>
          <a:sx n="44" d="100"/>
          <a:sy n="44" d="100"/>
        </p:scale>
        <p:origin x="1196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F6F06-5850-BA48-850E-FCFA4C54607A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7C9902-0054-9242-AD24-B46328C07A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80458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7147A-08AE-544F-8CBA-320E4A0D5078}" type="datetimeFigureOut">
              <a:rPr lang="en-US" smtClean="0"/>
              <a:t>11/10/2022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ADB596-D218-9D43-A4EC-2B51BE9299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47548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cordite.org.au/poetry/transqueer/love-transposed/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00581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29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y-GB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Y disgyblion i weithio mewn parau i danlinellu'r trosiadau yn y gerdd </a:t>
            </a:r>
            <a:r>
              <a:rPr lang="cy-GB" sz="1200" b="0" i="1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Love Transposed</a:t>
            </a:r>
            <a:r>
              <a:rPr lang="cy-GB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 gan Ian Iqbal Rashid. Mae'r gerdd ar gael yma: </a:t>
            </a:r>
            <a:r>
              <a:rPr lang="cy-GB" sz="12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Calibri"/>
                <a:hlinkClick r:id="rId3" history="0"/>
              </a:rPr>
              <a:t>http://cordite.org.au/poetry/transqueer/love-transposed/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16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y-GB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Edrychwch ar fywgraffiad Ian Iqbal Rashid ar y bwrdd. Gan eich bod chi erbyn hyn yn gwybod ei fod e'n hoyw, ei fod wedi bod yn geisiwr lloches, ei fod yn dod o dras Indiaidd, ei fod wedi treulio ei fywyd cynnar yn Tanzania, ydy hynny'n newid eich dealltwriaeth o'r gerdd o gwbl?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95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cy-GB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Edrychwch ar fywgraffiad Ian Iqbal Rashid ar y bwrdd. Gan eich bod chi nawr yn gwybod ei fod e'n hoyw, ei fod wedi bod yn geisiwr lloches, ei fod yn dod o dras Indiaidd, ei fod wedi treulio ei fywyd cynnar yn Tanzania, ydy hynny'n newid eich dealltwriaeth o'r gerdd o gwbl? </a:t>
            </a:r>
          </a:p>
          <a:p>
            <a:endParaRPr lang="en-GB" sz="120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3878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b="0" i="0" u="none" strike="noStrike" cap="none" baseline="0" dirty="0">
                <a:solidFill>
                  <a:srgbClr val="000000"/>
                </a:solidFill>
                <a:effectLst/>
                <a:uFillTx/>
                <a:latin typeface="Calibri"/>
              </a:rPr>
              <a:t>Gofynnwch i'r disgyblion nodi'r trosiadau maen nhw wedi'u canfod. Fel dosbarth, dadansoddwch y gwahanol drosiadau. Trafodwch y gwahanol agweddau ar gariad yn y gerdd – cynnes a golau, ond hefyd rhywbeth mwdlyd sy'n gallu bod yn faich.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y-GB" sz="1200" b="0" i="0" u="none" strike="noStrike" cap="none" baseline="0" dirty="0">
                <a:solidFill>
                  <a:srgbClr val="000000"/>
                </a:solidFill>
                <a:effectLst/>
                <a:uFillTx/>
                <a:latin typeface="Calibri"/>
              </a:rPr>
              <a:t>Edrychwch ar fywgraffiad Ian Iqbal Rashid ar y bwrdd. Gan eich bod chi erbyn hyn yn gwybod ei fod e'n hoyw, ei fod wedi bod yn geisiwr lloches, ei fod yn dod o dras Indiaidd, ei fod wedi treulio ei fywyd cynnar yn Tanzania, ydy hynny'n newid eich dealltwriaeth o'r gerdd o gwbl?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y-GB" sz="1200" b="0" i="0" u="none" strike="noStrike" cap="none" baseline="0" dirty="0">
                <a:solidFill>
                  <a:srgbClr val="000000"/>
                </a:solidFill>
                <a:effectLst/>
                <a:uFillTx/>
                <a:latin typeface="Calibri"/>
              </a:rPr>
              <a:t>Sut gall perthynas un rhywedd fod yn anoddach na pherthynas rhywedd cymysg? Sut gallai hyn fod yn wahanol eto i berson croenliw?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y-GB" sz="1200" b="0" i="0" u="none" strike="noStrike" cap="none" baseline="0" dirty="0">
                <a:solidFill>
                  <a:srgbClr val="000000"/>
                </a:solidFill>
                <a:effectLst/>
                <a:uFillTx/>
                <a:latin typeface="Calibri"/>
              </a:rPr>
              <a:t>Er enghraifft, gall bod mewn perthynas un rhywedd fod yn anoddach oherwydd sut mae eraill yn eich trin mewn cymdeithas – mae pobl LHDT yn dal i wynebu gwahaniaethu mewn llawer o wledydd ledled y byd, gan gynnwys yng ngwledydd Prydain. Mae bod yn berson croenliw yn anodd oherwydd hiliaeth – mae llawer o bobl groenliw yn dal i brofi hiliaeth a gwahaniaethu ledled y byd. Mae bod yn berson hoyw a chroenliw yn gallu bod yn anodd oherwydd hiliaeth y tu mewn a'r tu allan i'r gymuned LHDT, ac oherwydd agweddau homoffobaidd mewn cymdeithas.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y-GB" sz="1200" b="0" i="1" u="none" strike="noStrike" cap="none" baseline="0" dirty="0">
                <a:solidFill>
                  <a:srgbClr val="000000"/>
                </a:solidFill>
                <a:effectLst/>
                <a:uFillTx/>
                <a:latin typeface="Calibri"/>
              </a:rPr>
              <a:t>Noder: Mae'n bwysig osgoi ystrydebau o ran hil a chrefydd yn ystod y drafodaeth yma. Dylech herio unrhyw ragdybiaethau a chyffredinoli gan y disgyblion o ran eu hagweddau tuag at bobl LHDT mewn cymunedau pobl dduon a lleiafrifoedd ethnig a/neu grefyddol.</a:t>
            </a:r>
          </a:p>
          <a:p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89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y-GB" sz="1200" b="0" i="0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Y disgyblion i ateb y cwestiwn: Sut mae Ian Iqbal Rashid yn defnyddio trosiad i ddisgrifio cariad yn </a:t>
            </a:r>
            <a:r>
              <a:rPr lang="cy-GB" sz="1200" b="0" i="1" u="none" strike="noStrike" cap="none" baseline="0">
                <a:solidFill>
                  <a:srgbClr val="000000"/>
                </a:solidFill>
                <a:effectLst/>
                <a:uFillTx/>
                <a:latin typeface="Calibri"/>
              </a:rPr>
              <a:t>Love Transposed?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ADB596-D218-9D43-A4EC-2B51BE92999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794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F3A28-B259-DC42-8C10-1F43EA05D7FC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7842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729C6-720C-CD4A-80B4-454A0ED44C0B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2839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1F29-62E0-D24B-95F3-AC826BB0C4B7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57884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E4B3A-F2EA-B846-BCE5-6613D2067B0F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129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15AF7-02B2-284E-982F-99996CD86E97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06587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8DF7B-F1BE-F642-9184-3ABB55409E15}" type="datetime1">
              <a:rPr lang="en-GB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00441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F669F-901A-0545-8E2D-3061FF532DF1}" type="datetime1">
              <a:rPr lang="en-GB" smtClean="0"/>
              <a:t>10/11/2022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936778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D41A3-5C84-AE48-80D5-CECD255030C9}" type="datetime1">
              <a:rPr lang="en-GB" smtClean="0"/>
              <a:t>10/11/2022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61953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65686-31EB-BA46-AF93-7633D4C61FF4}" type="datetime1">
              <a:rPr lang="en-GB" smtClean="0"/>
              <a:t>10/11/2022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21109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58FB5-4CE1-7A43-B078-AB770DC5DE95}" type="datetime1">
              <a:rPr lang="en-GB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8849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52335-70CD-774C-B910-55CAAA9A0365}" type="datetime1">
              <a:rPr lang="en-GB" smtClean="0"/>
              <a:t>10/11/2022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name here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55679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5A77A-91C6-0946-A8E3-AA51554AE327}" type="datetime1">
              <a:rPr lang="en-GB" smtClean="0"/>
              <a:t>10/11/2022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name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CF922-CD15-2B46-8BE2-C98E4FA1F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749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161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/>
          <p:nvPr/>
        </p:nvSpPr>
        <p:spPr>
          <a:xfrm>
            <a:off x="288991" y="520511"/>
            <a:ext cx="8566019" cy="5816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/>
          <a:p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Templad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PowerPoint i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cyd-fynd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a’r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pecyn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gwers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Mis Hanes LHDT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27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gyfer</a:t>
            </a:r>
            <a:r>
              <a:rPr lang="en-GB" sz="27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GB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endParaRPr lang="cy-GB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57175" indent="-257175">
              <a:buFont typeface="Arial" panose="020B0604020202020204" pitchFamily="34" charset="0"/>
              <a:buChar char="•"/>
            </a:pPr>
            <a:r>
              <a:rPr lang="en-GB" alt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Cyfnod</a:t>
            </a:r>
            <a:r>
              <a:rPr lang="en-GB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alt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Allweddol</a:t>
            </a:r>
            <a:r>
              <a:rPr lang="en-GB" altLang="en-US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– Cymru a </a:t>
            </a:r>
            <a:r>
              <a:rPr lang="en-GB" altLang="en-US" sz="16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Lloegr</a:t>
            </a:r>
            <a:endParaRPr lang="en-GB" altLang="en-US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anwybyddus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gorau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diwgydd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gwersi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wedi’i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addasu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anghenion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unigryw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plant neu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ifanc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mhob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dosbarth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Dyna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PowerPoint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gallwch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olygu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Rydych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addasu’r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siwtio’ch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lleoliad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addysgu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neu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templad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eich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ysgol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neu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coleg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cefnidr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sz="15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Stonewall</a:t>
            </a:r>
            <a:endParaRPr lang="en-US" sz="1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Mae’r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adnodd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yma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gynhyrchu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Stonewall,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elusen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leoli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DU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sy’n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sefyll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rhyddid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ecwiti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person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lesbiaidd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deurhywiol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traws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cwîar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cwestiynu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ace (LHDT+).</a:t>
            </a:r>
          </a:p>
          <a:p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Stonewall,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dychmygwn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all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LHDTC+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mhobman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bywydau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llawn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Cawsom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sefydlu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Llundain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1989,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awr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gweithio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mhob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wlad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DU 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sefydlu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partneriaethau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draws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tair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degawd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diwethaf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newidiadau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trawsffurfiedig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mywydau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LHDTC+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y DU,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helpu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ennill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hawliau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hafal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ran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priodas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cael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plant,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addysg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cynwysiedig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ymgyrchoedd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newidiadau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i’n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cymunedau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rhaglenni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newid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cynaliadwy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grymusrwydd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sicrhau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pobl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LHDTC+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gallu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ffynnu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trwy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gydol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bywydau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ni’n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sicrhau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bod y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clywed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dysgu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o’n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cymunedau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 bod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gwaith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seilio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tystiolaeth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arbenigedd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Mae Stonewall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falch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ddarparu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wybodaeth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cefnogaeth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cyngor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cynwysedd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LHDTC+;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gweithio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tuag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ydym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rhydd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gyfystirio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cyngor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gyfreithiol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ac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ydy’n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bwriadu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cymryd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lle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cyngor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gyfreithiol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unrhyw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pwnc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GB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Rhif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Elusen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Gofrestredig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1101255 (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Lloegr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Cymru) a SC039681 (</a:t>
            </a:r>
            <a:r>
              <a:rPr lang="en-GB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Yr</a:t>
            </a:r>
            <a:r>
              <a:rPr lang="en-GB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Alban)</a:t>
            </a:r>
          </a:p>
        </p:txBody>
      </p:sp>
    </p:spTree>
    <p:extLst>
      <p:ext uri="{BB962C8B-B14F-4D97-AF65-F5344CB8AC3E}">
        <p14:creationId xmlns:p14="http://schemas.microsoft.com/office/powerpoint/2010/main" val="203295153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8A1D69-FBED-475C-AB7B-1D560E391A79}"/>
              </a:ext>
            </a:extLst>
          </p:cNvPr>
          <p:cNvSpPr txBox="1"/>
          <p:nvPr/>
        </p:nvSpPr>
        <p:spPr>
          <a:xfrm>
            <a:off x="1075594" y="2062546"/>
            <a:ext cx="7391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800" b="0" i="0" u="sng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</a:t>
            </a:r>
            <a:r>
              <a:rPr lang="cy-GB" sz="2800" b="0" i="0" strike="noStrike" cap="none" baseline="0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 </a:t>
            </a:r>
            <a:r>
              <a:rPr lang="cy-GB" sz="2800" b="0" i="0" u="none" strike="noStrike" cap="none" baseline="0" dirty="0">
                <a:solidFill>
                  <a:srgbClr val="000000"/>
                </a:solidFill>
                <a:effectLst/>
                <a:uFillTx/>
                <a:latin typeface="Arial"/>
              </a:rPr>
              <a:t>Gallu nodi'r defnydd o drosiad</a:t>
            </a:r>
          </a:p>
        </p:txBody>
      </p:sp>
    </p:spTree>
    <p:extLst>
      <p:ext uri="{BB962C8B-B14F-4D97-AF65-F5344CB8AC3E}">
        <p14:creationId xmlns:p14="http://schemas.microsoft.com/office/powerpoint/2010/main" val="155281863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49018C-CE53-4718-8045-7CBF94F85FC6}"/>
              </a:ext>
            </a:extLst>
          </p:cNvPr>
          <p:cNvSpPr txBox="1"/>
          <p:nvPr/>
        </p:nvSpPr>
        <p:spPr>
          <a:xfrm>
            <a:off x="84609" y="398197"/>
            <a:ext cx="6295886" cy="45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4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 Gallu nodi'r defnydd o drosiad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0A1CE6-F6E1-4120-931A-3DB0F04BF6BB}"/>
              </a:ext>
            </a:extLst>
          </p:cNvPr>
          <p:cNvSpPr txBox="1"/>
          <p:nvPr/>
        </p:nvSpPr>
        <p:spPr>
          <a:xfrm>
            <a:off x="4814372" y="1811855"/>
            <a:ext cx="3903327" cy="2227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Love Transposed – </a:t>
            </a:r>
          </a:p>
          <a:p>
            <a:r>
              <a:rPr lang="cy-GB" sz="28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cerdd gan Ian Iqbal Rashid</a:t>
            </a:r>
          </a:p>
          <a:p>
            <a:endParaRPr lang="en-GB" sz="2800" b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y-GB" sz="2800" b="0" i="0" u="none" strike="noStrike" cap="none" baseline="0">
                <a:solidFill>
                  <a:srgbClr val="FF0000"/>
                </a:solidFill>
                <a:effectLst/>
                <a:uFillTx/>
                <a:latin typeface="Arial"/>
              </a:rPr>
              <a:t>Nodwch y trosiadau.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5" y="1314948"/>
            <a:ext cx="32385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914660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49018C-CE53-4718-8045-7CBF94F85FC6}"/>
              </a:ext>
            </a:extLst>
          </p:cNvPr>
          <p:cNvSpPr txBox="1"/>
          <p:nvPr/>
        </p:nvSpPr>
        <p:spPr>
          <a:xfrm>
            <a:off x="84609" y="398197"/>
            <a:ext cx="6295886" cy="45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4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 Gallu nodi'r defnydd o drosiad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0A1CE6-F6E1-4120-931A-3DB0F04BF6BB}"/>
              </a:ext>
            </a:extLst>
          </p:cNvPr>
          <p:cNvSpPr txBox="1"/>
          <p:nvPr/>
        </p:nvSpPr>
        <p:spPr>
          <a:xfrm>
            <a:off x="4210376" y="1811855"/>
            <a:ext cx="4507929" cy="3935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1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Ian Iqbal Rashid</a:t>
            </a:r>
          </a:p>
          <a:p>
            <a:endParaRPr lang="en-GB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y-GB" sz="28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Cafodd ei eni yn Tanzania ym 1971, ond cafodd ei deulu eu gorfodi i adael yn ystod ei blentyndod cynnar. Cafodd ei deulu loches yng Nghanada, a dyna lle magwyd Ian Iqbal Rashid.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5" y="1314948"/>
            <a:ext cx="32385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4919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49018C-CE53-4718-8045-7CBF94F85FC6}"/>
              </a:ext>
            </a:extLst>
          </p:cNvPr>
          <p:cNvSpPr txBox="1"/>
          <p:nvPr/>
        </p:nvSpPr>
        <p:spPr>
          <a:xfrm>
            <a:off x="84609" y="398197"/>
            <a:ext cx="6295886" cy="45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4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 Gallu nodi'r defnydd o drosiad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0A1CE6-F6E1-4120-931A-3DB0F04BF6BB}"/>
              </a:ext>
            </a:extLst>
          </p:cNvPr>
          <p:cNvSpPr txBox="1"/>
          <p:nvPr/>
        </p:nvSpPr>
        <p:spPr>
          <a:xfrm>
            <a:off x="4210376" y="1811855"/>
            <a:ext cx="4507929" cy="30815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Erbyn hyn, mae Ian Iqbal Rashid yn byw yn Llundain gyda'i bartner Peter. Ynghyd â bod yn fardd, mae'n adnabyddus am ei waith ysgrifennu i ffilmiau, y teledu a'r radio.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5" y="1314948"/>
            <a:ext cx="32385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826169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49018C-CE53-4718-8045-7CBF94F85FC6}"/>
              </a:ext>
            </a:extLst>
          </p:cNvPr>
          <p:cNvSpPr txBox="1"/>
          <p:nvPr/>
        </p:nvSpPr>
        <p:spPr>
          <a:xfrm>
            <a:off x="84609" y="398197"/>
            <a:ext cx="6295886" cy="45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4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 Gallu nodi'r defnydd o drosiad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0A1CE6-F6E1-4120-931A-3DB0F04BF6BB}"/>
              </a:ext>
            </a:extLst>
          </p:cNvPr>
          <p:cNvSpPr txBox="1"/>
          <p:nvPr/>
        </p:nvSpPr>
        <p:spPr>
          <a:xfrm>
            <a:off x="4210376" y="1811855"/>
            <a:ext cx="4507929" cy="18001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Sut gallai'r profiad o wahaniaethu neu ragfarn fod wedi effeithio ar waith Ian Iqbal Rashid?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575" y="1314948"/>
            <a:ext cx="3238500" cy="4467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412658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349018C-CE53-4718-8045-7CBF94F85FC6}"/>
              </a:ext>
            </a:extLst>
          </p:cNvPr>
          <p:cNvSpPr txBox="1"/>
          <p:nvPr/>
        </p:nvSpPr>
        <p:spPr>
          <a:xfrm>
            <a:off x="84609" y="398197"/>
            <a:ext cx="6295886" cy="457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y-GB" sz="2400" b="0" i="0" u="sng" strike="noStrike" cap="none" baseline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Arial"/>
              </a:rPr>
              <a:t>Amcan Dysgu: Gallu nodi'r defnydd o drosiad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50A1CE6-F6E1-4120-931A-3DB0F04BF6BB}"/>
              </a:ext>
            </a:extLst>
          </p:cNvPr>
          <p:cNvSpPr txBox="1"/>
          <p:nvPr/>
        </p:nvSpPr>
        <p:spPr>
          <a:xfrm>
            <a:off x="3009900" y="1913486"/>
            <a:ext cx="6140235" cy="1372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y-GB" sz="2800" b="0" i="0" u="none" strike="noStrike" cap="none" baseline="0">
                <a:solidFill>
                  <a:srgbClr val="000000"/>
                </a:solidFill>
                <a:effectLst/>
                <a:uFillTx/>
                <a:latin typeface="Arial"/>
              </a:rPr>
              <a:t>Sut mae Ian Iqbal Rashid yn defnyddio trosiad i ddisgrifio cariad yn Love Transposed?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8B3F26A-CB5D-437D-949C-786F8AFD5E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920" y="1108007"/>
            <a:ext cx="2861980" cy="2860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13921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OS" val="Microsoft Windows NT 10.0"/>
  <p:tag name="AS_RELEASE_DATE" val="2017.10.31"/>
  <p:tag name="AS_TITLE" val="Aspose.Slides for Java"/>
  <p:tag name="AS_VERSION" val="17.10"/>
</p:tagLst>
</file>

<file path=ppt/theme/theme1.xml><?xml version="1.0" encoding="utf-8"?>
<a:theme xmlns:a="http://schemas.openxmlformats.org/drawingml/2006/main" name="Stonewall_PP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Stonewall_PP_Template.potx</Template>
  <TotalTime>0</TotalTime>
  <Words>960</Words>
  <Application>Microsoft Office PowerPoint</Application>
  <PresentationFormat>On-screen Show (4:3)</PresentationFormat>
  <Paragraphs>51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Stonewall_PP_Template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2022-11-10T09:42:16Z</dcterms:created>
  <dcterms:modified xsi:type="dcterms:W3CDTF">2022-11-10T09:52:51Z</dcterms:modified>
</cp:coreProperties>
</file>