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9"/>
  </p:notesMasterIdLst>
  <p:handoutMasterIdLst>
    <p:handoutMasterId r:id="rId10"/>
  </p:handoutMasterIdLst>
  <p:sldIdLst>
    <p:sldId id="256" r:id="rId2"/>
    <p:sldId id="260" r:id="rId3"/>
    <p:sldId id="280" r:id="rId4"/>
    <p:sldId id="281" r:id="rId5"/>
    <p:sldId id="282" r:id="rId6"/>
    <p:sldId id="270" r:id="rId7"/>
    <p:sldId id="28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F83889-7452-40A5-96D8-DE9B4D549149}" v="7" dt="2022-09-27T10:23:44.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9286" autoAdjust="0"/>
  </p:normalViewPr>
  <p:slideViewPr>
    <p:cSldViewPr snapToGrid="0" snapToObjects="1">
      <p:cViewPr varScale="1">
        <p:scale>
          <a:sx n="44" d="100"/>
          <a:sy n="44" d="100"/>
        </p:scale>
        <p:origin x="1196"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9/27/2022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scottishpoetrylibrary.org.uk/poem/grandpas-soup/"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Read Grandpa’s Soup by Jackie Kay to the children. You can find the poem here: </a:t>
            </a:r>
            <a:r>
              <a:rPr lang="en-GB" sz="1200" u="sng" kern="1200" dirty="0">
                <a:solidFill>
                  <a:schemeClr val="tx1"/>
                </a:solidFill>
                <a:effectLst/>
                <a:latin typeface="+mn-lt"/>
                <a:ea typeface="+mn-ea"/>
                <a:cs typeface="+mn-cs"/>
                <a:hlinkClick r:id="rId3"/>
              </a:rPr>
              <a:t>https://www.scottishpoetrylibrary.org.uk/poem/grandpas-soup/</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children if they can remember what was in the soup.</a:t>
            </a:r>
          </a:p>
          <a:p>
            <a:r>
              <a:rPr lang="en-GB" sz="1200" kern="1200" dirty="0">
                <a:solidFill>
                  <a:schemeClr val="tx1"/>
                </a:solidFill>
                <a:effectLst/>
                <a:latin typeface="+mn-lt"/>
                <a:ea typeface="+mn-ea"/>
                <a:cs typeface="+mn-cs"/>
              </a:rPr>
              <a:t>When they remember an ingredient, invite a child to the front up to add it to the pan. Explain that </a:t>
            </a:r>
            <a:r>
              <a:rPr lang="en-GB" sz="1200" kern="1200" dirty="0" err="1">
                <a:solidFill>
                  <a:schemeClr val="tx1"/>
                </a:solidFill>
                <a:effectLst/>
                <a:latin typeface="+mn-lt"/>
                <a:ea typeface="+mn-ea"/>
                <a:cs typeface="+mn-cs"/>
              </a:rPr>
              <a:t>hough</a:t>
            </a:r>
            <a:r>
              <a:rPr lang="en-GB" sz="1200" kern="1200" dirty="0">
                <a:solidFill>
                  <a:schemeClr val="tx1"/>
                </a:solidFill>
                <a:effectLst/>
                <a:latin typeface="+mn-lt"/>
                <a:ea typeface="+mn-ea"/>
                <a:cs typeface="+mn-cs"/>
              </a:rPr>
              <a:t> is a type of beef.</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Why did Jackie like Grandpa’s soup so much? Discuss that it might have been more than just that it was tasty, it might be that because it is something that Grandpa made for her.</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26851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Show children a photo of Jackie Kay and talk about her family. Jackie was adopted when she was a baby and she grew up with her mum, dad and siblings. She now lives with her partner Denise. Jackie has two children, so Denise is their step-mum.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933927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children: Who is in your family?</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Children should tell a partner. Choose some children to tell the class who is in their family - make sure that a diverse range of families are discussed.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children: Are any foods special to you and your family? Why are the foods special to you?</a:t>
            </a:r>
          </a:p>
          <a:p>
            <a:r>
              <a:rPr lang="en-GB" sz="1200" kern="1200" dirty="0">
                <a:solidFill>
                  <a:schemeClr val="tx1"/>
                </a:solidFill>
                <a:effectLst/>
                <a:latin typeface="+mn-lt"/>
                <a:ea typeface="+mn-ea"/>
                <a:cs typeface="+mn-cs"/>
              </a:rPr>
              <a:t>Talking partners and then share as a class.</a:t>
            </a:r>
          </a:p>
          <a:p>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Note: Be aware that children with a trans parent might use a different name for their parent instead of mum or dad.</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2764975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Children use the Grandpa’s soup recipe to help them make a collage of Grandpa’s soup, sticking the ‘ingredients’ onto the Grandpa’s soup bowl template. If they are able to, children can write the name of someone from their family that they want to share the soup with.</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Pair children up with someone that had been working at a different table. They should show each other their soup collages and tell their partner who they would share their soup with.</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790317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Children use the Grandpa’s soup recipe to help them make a collage of Grandpa’s soup, sticking the ‘ingredients’ onto the Grandpa’s soup bowl template. If they are able to, children can write the name of someone from their family that they want to share the soup with.</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Pair children up with someone that had been working at a different table. They should show each other their soup collages and tell their partner who they would share their soup with.</a:t>
            </a: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1069938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27/09/2022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27/09/2022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27/09/2022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27/09/2022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LGBT+ History Month 2019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Reception – England and Wales</a:t>
            </a: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P1 – Scotland </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1075594" y="2062546"/>
            <a:ext cx="6992812" cy="954107"/>
          </a:xfrm>
          <a:prstGeom prst="rect">
            <a:avLst/>
          </a:prstGeom>
          <a:noFill/>
        </p:spPr>
        <p:txBody>
          <a:bodyPr wrap="none" rtlCol="0">
            <a:spAutoFit/>
          </a:bodyPr>
          <a:lstStyle/>
          <a:p>
            <a:r>
              <a:rPr lang="en-US" sz="2800" u="sng" dirty="0">
                <a:latin typeface="Arial" panose="020B0604020202020204" pitchFamily="34" charset="0"/>
                <a:cs typeface="Arial" panose="020B0604020202020204" pitchFamily="34" charset="0"/>
              </a:rPr>
              <a:t>LO: </a:t>
            </a:r>
            <a:r>
              <a:rPr lang="en-US" sz="2800" dirty="0">
                <a:latin typeface="Arial" panose="020B0604020202020204" pitchFamily="34" charset="0"/>
                <a:cs typeface="Arial" panose="020B0604020202020204" pitchFamily="34" charset="0"/>
              </a:rPr>
              <a:t>To be able to talk about my family and </a:t>
            </a:r>
          </a:p>
          <a:p>
            <a:r>
              <a:rPr lang="en-US" sz="2800" dirty="0">
                <a:latin typeface="Arial" panose="020B0604020202020204" pitchFamily="34" charset="0"/>
                <a:cs typeface="Arial" panose="020B0604020202020204" pitchFamily="34" charset="0"/>
              </a:rPr>
              <a:t>To be able to respond to a poem</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pic>
        <p:nvPicPr>
          <p:cNvPr id="1028" name="Picture 4" descr="Image result for jackie kay">
            <a:extLst>
              <a:ext uri="{FF2B5EF4-FFF2-40B4-BE49-F238E27FC236}">
                <a16:creationId xmlns:a16="http://schemas.microsoft.com/office/drawing/2014/main" id="{F9CF9781-4D0F-40E7-9A10-110D59A246DC}"/>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989013" y="1683200"/>
            <a:ext cx="3395159" cy="385064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50A1CE6-F6E1-4120-931A-3DB0F04BF6BB}"/>
              </a:ext>
            </a:extLst>
          </p:cNvPr>
          <p:cNvSpPr txBox="1"/>
          <p:nvPr/>
        </p:nvSpPr>
        <p:spPr>
          <a:xfrm>
            <a:off x="4814372" y="2813627"/>
            <a:ext cx="3899428" cy="954107"/>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Grandpa’s Soup – </a:t>
            </a:r>
            <a:r>
              <a:rPr lang="en-GB" sz="2800" dirty="0">
                <a:latin typeface="Arial" panose="020B0604020202020204" pitchFamily="34" charset="0"/>
                <a:cs typeface="Arial" panose="020B0604020202020204" pitchFamily="34" charset="0"/>
              </a:rPr>
              <a:t>a poem by Jackie Kay</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14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5455920" y="1547299"/>
            <a:ext cx="3268040" cy="4093428"/>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This is Jackie Kay</a:t>
            </a:r>
          </a:p>
          <a:p>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is a poet.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grew up in Scotland.</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was adopted when she was a baby.</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lives with her partner, Denise.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has two children.</a:t>
            </a:r>
          </a:p>
        </p:txBody>
      </p:sp>
      <p:pic>
        <p:nvPicPr>
          <p:cNvPr id="2050" name="Picture 2" descr="Image result for jackie kay">
            <a:extLst>
              <a:ext uri="{FF2B5EF4-FFF2-40B4-BE49-F238E27FC236}">
                <a16:creationId xmlns:a16="http://schemas.microsoft.com/office/drawing/2014/main" id="{0F6B569B-A7EA-4B9D-936D-BEC9E04088C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20040" y="1885863"/>
            <a:ext cx="4842840" cy="341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0210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pic>
        <p:nvPicPr>
          <p:cNvPr id="3074" name="Picture 2" descr="Image result for family">
            <a:extLst>
              <a:ext uri="{FF2B5EF4-FFF2-40B4-BE49-F238E27FC236}">
                <a16:creationId xmlns:a16="http://schemas.microsoft.com/office/drawing/2014/main" id="{286F2760-2829-434E-A446-E5F0B594E01E}"/>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939338" y="1529333"/>
            <a:ext cx="5265323" cy="351021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7EE1615-9ED7-425D-BEE7-35741C893FAF}"/>
              </a:ext>
            </a:extLst>
          </p:cNvPr>
          <p:cNvSpPr txBox="1"/>
          <p:nvPr/>
        </p:nvSpPr>
        <p:spPr>
          <a:xfrm>
            <a:off x="934720" y="5209164"/>
            <a:ext cx="91440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Who is in your family? What foods are special to your family?</a:t>
            </a:r>
          </a:p>
        </p:txBody>
      </p:sp>
    </p:spTree>
    <p:extLst>
      <p:ext uri="{BB962C8B-B14F-4D97-AF65-F5344CB8AC3E}">
        <p14:creationId xmlns:p14="http://schemas.microsoft.com/office/powerpoint/2010/main" val="1220234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B3F26A-CB5D-437D-949C-786F8AFD5E7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7920" y="1108006"/>
            <a:ext cx="4590930" cy="4588729"/>
          </a:xfrm>
          <a:prstGeom prst="rect">
            <a:avLst/>
          </a:prstGeom>
        </p:spPr>
      </p:pic>
      <p:sp>
        <p:nvSpPr>
          <p:cNvPr id="8" name="TextBox 7">
            <a:extLst>
              <a:ext uri="{FF2B5EF4-FFF2-40B4-BE49-F238E27FC236}">
                <a16:creationId xmlns:a16="http://schemas.microsoft.com/office/drawing/2014/main" id="{D2FCFFAC-BBCE-48ED-98EE-E2593E7C58A4}"/>
              </a:ext>
            </a:extLst>
          </p:cNvPr>
          <p:cNvSpPr txBox="1"/>
          <p:nvPr/>
        </p:nvSpPr>
        <p:spPr>
          <a:xfrm>
            <a:off x="5085283" y="1835811"/>
            <a:ext cx="377138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Making our own soup!</a:t>
            </a:r>
          </a:p>
        </p:txBody>
      </p:sp>
      <p:sp>
        <p:nvSpPr>
          <p:cNvPr id="9" name="TextBox 8">
            <a:extLst>
              <a:ext uri="{FF2B5EF4-FFF2-40B4-BE49-F238E27FC236}">
                <a16:creationId xmlns:a16="http://schemas.microsoft.com/office/drawing/2014/main" id="{132A9997-41CE-4865-A87F-00D386077FEC}"/>
              </a:ext>
            </a:extLst>
          </p:cNvPr>
          <p:cNvSpPr txBox="1"/>
          <p:nvPr/>
        </p:nvSpPr>
        <p:spPr>
          <a:xfrm>
            <a:off x="165889" y="407669"/>
            <a:ext cx="7791300" cy="1200329"/>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a:p>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7489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B3F26A-CB5D-437D-949C-786F8AFD5E7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7920" y="1108006"/>
            <a:ext cx="4590930" cy="4588729"/>
          </a:xfrm>
          <a:prstGeom prst="rect">
            <a:avLst/>
          </a:prstGeom>
        </p:spPr>
      </p:pic>
      <p:sp>
        <p:nvSpPr>
          <p:cNvPr id="8" name="TextBox 7">
            <a:extLst>
              <a:ext uri="{FF2B5EF4-FFF2-40B4-BE49-F238E27FC236}">
                <a16:creationId xmlns:a16="http://schemas.microsoft.com/office/drawing/2014/main" id="{D2FCFFAC-BBCE-48ED-98EE-E2593E7C58A4}"/>
              </a:ext>
            </a:extLst>
          </p:cNvPr>
          <p:cNvSpPr txBox="1"/>
          <p:nvPr/>
        </p:nvSpPr>
        <p:spPr>
          <a:xfrm>
            <a:off x="5085283" y="1835811"/>
            <a:ext cx="3771380" cy="1815882"/>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What was in your soup?</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Would it be tasty?</a:t>
            </a:r>
          </a:p>
        </p:txBody>
      </p:sp>
      <p:sp>
        <p:nvSpPr>
          <p:cNvPr id="9" name="TextBox 8">
            <a:extLst>
              <a:ext uri="{FF2B5EF4-FFF2-40B4-BE49-F238E27FC236}">
                <a16:creationId xmlns:a16="http://schemas.microsoft.com/office/drawing/2014/main" id="{132A9997-41CE-4865-A87F-00D386077FEC}"/>
              </a:ext>
            </a:extLst>
          </p:cNvPr>
          <p:cNvSpPr txBox="1"/>
          <p:nvPr/>
        </p:nvSpPr>
        <p:spPr>
          <a:xfrm>
            <a:off x="165889" y="407669"/>
            <a:ext cx="7791300" cy="1200329"/>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a:p>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7380772"/>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969</Words>
  <Application>Microsoft Office PowerPoint</Application>
  <PresentationFormat>On-screen Show (4:3)</PresentationFormat>
  <Paragraphs>72</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2022-09-27T10:23:44Z</dcterms:created>
  <dcterms:modified xsi:type="dcterms:W3CDTF">2022-09-27T10:23:51Z</dcterms:modified>
</cp:coreProperties>
</file>