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8"/>
  </p:notesMasterIdLst>
  <p:handoutMasterIdLst>
    <p:handoutMasterId r:id="rId9"/>
  </p:handoutMasterIdLst>
  <p:sldIdLst>
    <p:sldId id="256" r:id="rId2"/>
    <p:sldId id="260" r:id="rId3"/>
    <p:sldId id="280" r:id="rId4"/>
    <p:sldId id="298" r:id="rId5"/>
    <p:sldId id="297" r:id="rId6"/>
    <p:sldId id="296"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885A15-4DE3-448B-85C3-341A65F09621}" v="7" dt="2022-09-27T09:16:12.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9000" autoAdjust="0"/>
  </p:normalViewPr>
  <p:slideViewPr>
    <p:cSldViewPr snapToGrid="0" snapToObjects="1">
      <p:cViewPr varScale="1">
        <p:scale>
          <a:sx n="44" d="100"/>
          <a:sy n="44" d="100"/>
        </p:scale>
        <p:origin x="119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dIbbpPtRNL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RadicalSoftnessPoetry/photos/a.387640601614184/389808438064067/?type=3&amp;theater"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tonewall.org.uk/help-advice/glossary-terms#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stonewall.org.uk/system/files/lgbt_in_britain_-_trans_report_final.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190122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Give the students some context for the two poems that they are going to be comparing. They are both written by trans people. It is essential to note that both poets use they/them pronouns, and that students should ensure that they use the correct pronouns when referring to the two poets.</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2268516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Students work in pairs to read and then compare the poems</a:t>
            </a:r>
            <a:r>
              <a:rPr lang="en-GB" sz="1200" i="1" kern="1200" dirty="0">
                <a:solidFill>
                  <a:schemeClr val="tx1"/>
                </a:solidFill>
                <a:effectLst/>
                <a:latin typeface="+mn-lt"/>
                <a:ea typeface="+mn-ea"/>
                <a:cs typeface="+mn-cs"/>
              </a:rPr>
              <a:t> In the bath </a:t>
            </a:r>
            <a:r>
              <a:rPr lang="en-GB" sz="1200" kern="1200" dirty="0">
                <a:solidFill>
                  <a:schemeClr val="tx1"/>
                </a:solidFill>
                <a:effectLst/>
                <a:latin typeface="+mn-lt"/>
                <a:ea typeface="+mn-ea"/>
                <a:cs typeface="+mn-cs"/>
              </a:rPr>
              <a:t> by </a:t>
            </a:r>
            <a:r>
              <a:rPr lang="en-GB" sz="1200" kern="1200" dirty="0" err="1">
                <a:solidFill>
                  <a:schemeClr val="tx1"/>
                </a:solidFill>
                <a:effectLst/>
                <a:latin typeface="+mn-lt"/>
                <a:ea typeface="+mn-ea"/>
                <a:cs typeface="+mn-cs"/>
              </a:rPr>
              <a:t>Soofiya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Andry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Sing it to my body </a:t>
            </a:r>
            <a:r>
              <a:rPr lang="en-GB" sz="1200" kern="1200" dirty="0">
                <a:solidFill>
                  <a:schemeClr val="tx1"/>
                </a:solidFill>
                <a:effectLst/>
                <a:latin typeface="+mn-lt"/>
                <a:ea typeface="+mn-ea"/>
                <a:cs typeface="+mn-cs"/>
              </a:rPr>
              <a:t>by Travis </a:t>
            </a:r>
            <a:r>
              <a:rPr lang="en-GB" sz="1200" kern="1200" dirty="0" err="1">
                <a:solidFill>
                  <a:schemeClr val="tx1"/>
                </a:solidFill>
                <a:effectLst/>
                <a:latin typeface="+mn-lt"/>
                <a:ea typeface="+mn-ea"/>
                <a:cs typeface="+mn-cs"/>
              </a:rPr>
              <a:t>Alabanza</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 can find the poems here:</a:t>
            </a:r>
          </a:p>
          <a:p>
            <a:r>
              <a:rPr lang="en-GB" sz="1200" u="sng" kern="1200" dirty="0">
                <a:solidFill>
                  <a:schemeClr val="tx1"/>
                </a:solidFill>
                <a:effectLst/>
                <a:latin typeface="+mn-lt"/>
                <a:ea typeface="+mn-ea"/>
                <a:cs typeface="+mn-cs"/>
                <a:hlinkClick r:id="rId3"/>
              </a:rPr>
              <a:t>https://www.youtube.com/watch?v=dIbbpPtRNLs</a:t>
            </a:r>
            <a:r>
              <a:rPr lang="en-GB" sz="1200" kern="1200" dirty="0">
                <a:solidFill>
                  <a:schemeClr val="tx1"/>
                </a:solidFill>
                <a:effectLst/>
                <a:latin typeface="+mn-lt"/>
                <a:ea typeface="+mn-ea"/>
                <a:cs typeface="+mn-cs"/>
              </a:rPr>
              <a:t> from 0:38</a:t>
            </a:r>
          </a:p>
          <a:p>
            <a:r>
              <a:rPr lang="en-GB" sz="1200" u="sng" kern="1200" dirty="0">
                <a:solidFill>
                  <a:schemeClr val="tx1"/>
                </a:solidFill>
                <a:effectLst/>
                <a:latin typeface="+mn-lt"/>
                <a:ea typeface="+mn-ea"/>
                <a:cs typeface="+mn-cs"/>
                <a:hlinkClick r:id="rId4"/>
              </a:rPr>
              <a:t>https://www.facebook.com/RadicalSoftnessPoetry/photos/a.387640601614184/389808438064067/?type=3&amp;theater</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They should identify:</a:t>
            </a:r>
          </a:p>
          <a:p>
            <a:pPr lvl="0"/>
            <a:r>
              <a:rPr lang="en-GB" sz="1200" kern="1200" dirty="0">
                <a:solidFill>
                  <a:schemeClr val="tx1"/>
                </a:solidFill>
                <a:effectLst/>
                <a:latin typeface="+mn-lt"/>
                <a:ea typeface="+mn-ea"/>
                <a:cs typeface="+mn-cs"/>
              </a:rPr>
              <a:t>What the poems tell you about each poet’s relationship to their body.</a:t>
            </a:r>
          </a:p>
          <a:p>
            <a:pPr lvl="0"/>
            <a:r>
              <a:rPr lang="en-GB" sz="1200" kern="1200" dirty="0">
                <a:solidFill>
                  <a:schemeClr val="tx1"/>
                </a:solidFill>
                <a:effectLst/>
                <a:latin typeface="+mn-lt"/>
                <a:ea typeface="+mn-ea"/>
                <a:cs typeface="+mn-cs"/>
              </a:rPr>
              <a:t>What the poems tell you about society’s relationship to their body.</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159080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share their initial thoughts on the two poems.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Discuss that </a:t>
            </a:r>
            <a:r>
              <a:rPr lang="en-US" sz="1200" kern="1200" dirty="0" err="1">
                <a:solidFill>
                  <a:schemeClr val="tx1"/>
                </a:solidFill>
                <a:effectLst/>
                <a:latin typeface="+mn-lt"/>
                <a:ea typeface="+mn-ea"/>
                <a:cs typeface="+mn-cs"/>
              </a:rPr>
              <a:t>Soofiya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Andry’s</a:t>
            </a:r>
            <a:r>
              <a:rPr lang="en-US" sz="1200" kern="1200" dirty="0">
                <a:solidFill>
                  <a:schemeClr val="tx1"/>
                </a:solidFill>
                <a:effectLst/>
                <a:latin typeface="+mn-lt"/>
                <a:ea typeface="+mn-ea"/>
                <a:cs typeface="+mn-cs"/>
              </a:rPr>
              <a:t> poem is mainly focused on their own relationship to their body – discuss what their relationship might be? Wholly negative? Wholly positive? Discuss that lots of trans people have a difficult relationship with their body, which often involves very mixed feelings. It is essential to note that not all trans people hate their body, but also important to acknowledge the impact that </a:t>
            </a:r>
            <a:r>
              <a:rPr lang="en-US" sz="1200" u="sng" kern="1200" dirty="0">
                <a:solidFill>
                  <a:schemeClr val="tx1"/>
                </a:solidFill>
                <a:effectLst/>
                <a:latin typeface="+mn-lt"/>
                <a:ea typeface="+mn-ea"/>
                <a:cs typeface="+mn-cs"/>
                <a:hlinkClick r:id="rId3"/>
              </a:rPr>
              <a:t>gender dysphoria</a:t>
            </a:r>
            <a:r>
              <a:rPr lang="en-US" sz="1200" kern="1200" dirty="0">
                <a:solidFill>
                  <a:schemeClr val="tx1"/>
                </a:solidFill>
                <a:effectLst/>
                <a:latin typeface="+mn-lt"/>
                <a:ea typeface="+mn-ea"/>
                <a:cs typeface="+mn-cs"/>
              </a:rPr>
              <a:t> can have on a trans person.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is Travis </a:t>
            </a:r>
            <a:r>
              <a:rPr lang="en-US" sz="1200" kern="1200" dirty="0" err="1">
                <a:solidFill>
                  <a:schemeClr val="tx1"/>
                </a:solidFill>
                <a:effectLst/>
                <a:latin typeface="+mn-lt"/>
                <a:ea typeface="+mn-ea"/>
                <a:cs typeface="+mn-cs"/>
              </a:rPr>
              <a:t>Alabanza’s</a:t>
            </a:r>
            <a:r>
              <a:rPr lang="en-US" sz="1200" kern="1200" dirty="0">
                <a:solidFill>
                  <a:schemeClr val="tx1"/>
                </a:solidFill>
                <a:effectLst/>
                <a:latin typeface="+mn-lt"/>
                <a:ea typeface="+mn-ea"/>
                <a:cs typeface="+mn-cs"/>
              </a:rPr>
              <a:t> poem different in style and in focus? Discuss that Travis’ poem focusses on society’s relationship to – and rejection of – their body. Discuss the impact of transphobia, you could refer to statistics from the </a:t>
            </a:r>
            <a:r>
              <a:rPr lang="en-US" sz="1200" u="sng" kern="1200" dirty="0">
                <a:solidFill>
                  <a:schemeClr val="tx1"/>
                </a:solidFill>
                <a:effectLst/>
                <a:latin typeface="+mn-lt"/>
                <a:ea typeface="+mn-ea"/>
                <a:cs typeface="+mn-cs"/>
                <a:hlinkClick r:id="rId4"/>
              </a:rPr>
              <a:t>LGBT in Britain: Trans Report</a:t>
            </a:r>
            <a:r>
              <a:rPr lang="en-US" sz="1200" kern="1200" dirty="0">
                <a:solidFill>
                  <a:schemeClr val="tx1"/>
                </a:solidFill>
                <a:effectLst/>
                <a:latin typeface="+mn-lt"/>
                <a:ea typeface="+mn-ea"/>
                <a:cs typeface="+mn-cs"/>
              </a:rPr>
              <a:t>. For example, more than two in five trans people (44 per cent) avoid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certain streets altogether because they don’t feel safe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as an LGBT person. Highlight that trans feminine people of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are at disproportionate risk of transphobic violence. As a trans femme of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how does Travis portray their fear of that?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Note: When referring to two or more people who use they/them pronouns, it is useful to say that ‘they both’ or ‘they all’ so that students are clear that you are referring to both/all of the people you are talking </a:t>
            </a:r>
            <a:r>
              <a:rPr lang="en-US" sz="1200" i="1" u="sng" kern="1200" dirty="0">
                <a:solidFill>
                  <a:schemeClr val="tx1"/>
                </a:solidFill>
                <a:effectLst/>
                <a:latin typeface="+mn-lt"/>
                <a:ea typeface="+mn-ea"/>
                <a:cs typeface="+mn-cs"/>
              </a:rPr>
              <a:t>about</a:t>
            </a:r>
            <a:r>
              <a:rPr lang="en-GB"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411086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Students answer the question: How do the poems </a:t>
            </a:r>
            <a:r>
              <a:rPr lang="en-GB" sz="1200" i="1" kern="1200" dirty="0">
                <a:solidFill>
                  <a:schemeClr val="tx1"/>
                </a:solidFill>
                <a:effectLst/>
                <a:latin typeface="+mn-lt"/>
                <a:ea typeface="+mn-ea"/>
                <a:cs typeface="+mn-cs"/>
              </a:rPr>
              <a:t>In the bath</a:t>
            </a:r>
            <a:r>
              <a:rPr lang="en-GB" sz="1200" kern="1200" dirty="0">
                <a:solidFill>
                  <a:schemeClr val="tx1"/>
                </a:solidFill>
                <a:effectLst/>
                <a:latin typeface="+mn-lt"/>
                <a:ea typeface="+mn-ea"/>
                <a:cs typeface="+mn-cs"/>
              </a:rPr>
              <a:t> by </a:t>
            </a:r>
            <a:r>
              <a:rPr lang="en-GB" sz="1200" kern="1200" dirty="0" err="1">
                <a:solidFill>
                  <a:schemeClr val="tx1"/>
                </a:solidFill>
                <a:effectLst/>
                <a:latin typeface="+mn-lt"/>
                <a:ea typeface="+mn-ea"/>
                <a:cs typeface="+mn-cs"/>
              </a:rPr>
              <a:t>Soofiya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Andry</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Sing it to my body </a:t>
            </a:r>
            <a:r>
              <a:rPr lang="en-GB" sz="1200" kern="1200" dirty="0">
                <a:solidFill>
                  <a:schemeClr val="tx1"/>
                </a:solidFill>
                <a:effectLst/>
                <a:latin typeface="+mn-lt"/>
                <a:ea typeface="+mn-ea"/>
                <a:cs typeface="+mn-cs"/>
              </a:rPr>
              <a:t>by Travis </a:t>
            </a:r>
            <a:r>
              <a:rPr lang="en-GB" sz="1200" kern="1200" dirty="0" err="1">
                <a:solidFill>
                  <a:schemeClr val="tx1"/>
                </a:solidFill>
                <a:effectLst/>
                <a:latin typeface="+mn-lt"/>
                <a:ea typeface="+mn-ea"/>
                <a:cs typeface="+mn-cs"/>
              </a:rPr>
              <a:t>Alabanza</a:t>
            </a:r>
            <a:r>
              <a:rPr lang="en-GB" sz="1200" kern="1200" dirty="0">
                <a:solidFill>
                  <a:schemeClr val="tx1"/>
                </a:solidFill>
                <a:effectLst/>
                <a:latin typeface="+mn-lt"/>
                <a:ea typeface="+mn-ea"/>
                <a:cs typeface="+mn-cs"/>
              </a:rPr>
              <a:t> communicate trans’ people’s lived experiences with the reader?</a:t>
            </a: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55779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27/09/2022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27/09/2022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27/09/2022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27/09/2022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27/09/2022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27/09/2022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27/09/2022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27/09/2022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27/09/2022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27/09/2022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27/09/2022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27/09/2022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LGBT+ History Month 2019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Post-16 learners</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8A1D69-FBED-475C-AB7B-1D560E391A79}"/>
              </a:ext>
            </a:extLst>
          </p:cNvPr>
          <p:cNvSpPr txBox="1"/>
          <p:nvPr/>
        </p:nvSpPr>
        <p:spPr>
          <a:xfrm>
            <a:off x="1075595" y="2062546"/>
            <a:ext cx="6747606" cy="954107"/>
          </a:xfrm>
          <a:prstGeom prst="rect">
            <a:avLst/>
          </a:prstGeom>
          <a:noFill/>
        </p:spPr>
        <p:txBody>
          <a:bodyPr wrap="square" rtlCol="0">
            <a:spAutoFit/>
          </a:bodyPr>
          <a:lstStyle/>
          <a:p>
            <a:r>
              <a:rPr lang="en-US" sz="2800" u="sng" dirty="0">
                <a:latin typeface="Arial" panose="020B0604020202020204" pitchFamily="34" charset="0"/>
                <a:cs typeface="Arial" panose="020B0604020202020204" pitchFamily="34" charset="0"/>
              </a:rPr>
              <a:t>LO: </a:t>
            </a:r>
            <a:r>
              <a:rPr lang="en-GB" sz="2800" dirty="0">
                <a:latin typeface="Arial" panose="020B0604020202020204" pitchFamily="34" charset="0"/>
                <a:cs typeface="Arial" panose="020B0604020202020204" pitchFamily="34" charset="0"/>
              </a:rPr>
              <a:t>To be able to explain how the context influences the meaning of a poem</a:t>
            </a:r>
            <a:endParaRPr lang="en-GB" sz="2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281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482600" y="398197"/>
            <a:ext cx="7112000" cy="830997"/>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be able to explain how the context influences the meaning of a poem</a:t>
            </a:r>
          </a:p>
        </p:txBody>
      </p:sp>
      <p:sp>
        <p:nvSpPr>
          <p:cNvPr id="2" name="TextBox 1">
            <a:extLst>
              <a:ext uri="{FF2B5EF4-FFF2-40B4-BE49-F238E27FC236}">
                <a16:creationId xmlns:a16="http://schemas.microsoft.com/office/drawing/2014/main" id="{750A1CE6-F6E1-4120-931A-3DB0F04BF6BB}"/>
              </a:ext>
            </a:extLst>
          </p:cNvPr>
          <p:cNvSpPr txBox="1"/>
          <p:nvPr/>
        </p:nvSpPr>
        <p:spPr>
          <a:xfrm>
            <a:off x="254000" y="3496999"/>
            <a:ext cx="8459800" cy="2677656"/>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In the bath – </a:t>
            </a:r>
          </a:p>
          <a:p>
            <a:r>
              <a:rPr lang="en-GB" sz="2800" dirty="0">
                <a:latin typeface="Arial" panose="020B0604020202020204" pitchFamily="34" charset="0"/>
                <a:cs typeface="Arial" panose="020B0604020202020204" pitchFamily="34" charset="0"/>
              </a:rPr>
              <a:t>a poem by </a:t>
            </a:r>
            <a:r>
              <a:rPr lang="en-GB" sz="2800" dirty="0" err="1">
                <a:latin typeface="Arial" panose="020B0604020202020204" pitchFamily="34" charset="0"/>
                <a:cs typeface="Arial" panose="020B0604020202020204" pitchFamily="34" charset="0"/>
              </a:rPr>
              <a:t>Soofiya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Andry</a:t>
            </a:r>
            <a:r>
              <a:rPr lang="en-GB" sz="2800" dirty="0">
                <a:latin typeface="Arial" panose="020B0604020202020204" pitchFamily="34" charset="0"/>
                <a:cs typeface="Arial" panose="020B0604020202020204" pitchFamily="34" charset="0"/>
              </a:rPr>
              <a:t> (they/them)</a:t>
            </a:r>
          </a:p>
          <a:p>
            <a:endParaRPr lang="en-GB" sz="2800" b="1"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Sing it to my body – </a:t>
            </a:r>
          </a:p>
          <a:p>
            <a:r>
              <a:rPr lang="en-GB" sz="2800" dirty="0">
                <a:latin typeface="Arial" panose="020B0604020202020204" pitchFamily="34" charset="0"/>
                <a:cs typeface="Arial" panose="020B0604020202020204" pitchFamily="34" charset="0"/>
              </a:rPr>
              <a:t>a poem by Travis </a:t>
            </a:r>
            <a:r>
              <a:rPr lang="en-GB" sz="2800" dirty="0" err="1">
                <a:latin typeface="Arial" panose="020B0604020202020204" pitchFamily="34" charset="0"/>
                <a:cs typeface="Arial" panose="020B0604020202020204" pitchFamily="34" charset="0"/>
              </a:rPr>
              <a:t>Alabanza</a:t>
            </a:r>
            <a:r>
              <a:rPr lang="en-GB" sz="2800" dirty="0">
                <a:latin typeface="Arial" panose="020B0604020202020204" pitchFamily="34" charset="0"/>
                <a:cs typeface="Arial" panose="020B0604020202020204" pitchFamily="34" charset="0"/>
              </a:rPr>
              <a:t> (they/them)</a:t>
            </a:r>
          </a:p>
          <a:p>
            <a:endParaRPr lang="en-GB" sz="28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3284609" y="1295362"/>
            <a:ext cx="4159500" cy="2188937"/>
          </a:xfrm>
          <a:prstGeom prst="rect">
            <a:avLst/>
          </a:prstGeom>
        </p:spPr>
      </p:pic>
      <p:pic>
        <p:nvPicPr>
          <p:cNvPr id="5" name="Picture 4"/>
          <p:cNvPicPr>
            <a:picLocks noChangeAspect="1"/>
          </p:cNvPicPr>
          <p:nvPr/>
        </p:nvPicPr>
        <p:blipFill rotWithShape="1">
          <a:blip r:embed="rId4"/>
          <a:srcRect b="20667"/>
          <a:stretch/>
        </p:blipFill>
        <p:spPr>
          <a:xfrm>
            <a:off x="1127125" y="1308099"/>
            <a:ext cx="1971675" cy="2189866"/>
          </a:xfrm>
          <a:prstGeom prst="rect">
            <a:avLst/>
          </a:prstGeom>
        </p:spPr>
      </p:pic>
    </p:spTree>
    <p:extLst>
      <p:ext uri="{BB962C8B-B14F-4D97-AF65-F5344CB8AC3E}">
        <p14:creationId xmlns:p14="http://schemas.microsoft.com/office/powerpoint/2010/main" val="3629146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482600" y="398197"/>
            <a:ext cx="7112000" cy="830997"/>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be able to explain how the context influences the meaning of a poem</a:t>
            </a:r>
          </a:p>
        </p:txBody>
      </p:sp>
      <p:sp>
        <p:nvSpPr>
          <p:cNvPr id="2" name="TextBox 1">
            <a:extLst>
              <a:ext uri="{FF2B5EF4-FFF2-40B4-BE49-F238E27FC236}">
                <a16:creationId xmlns:a16="http://schemas.microsoft.com/office/drawing/2014/main" id="{750A1CE6-F6E1-4120-931A-3DB0F04BF6BB}"/>
              </a:ext>
            </a:extLst>
          </p:cNvPr>
          <p:cNvSpPr txBox="1"/>
          <p:nvPr/>
        </p:nvSpPr>
        <p:spPr>
          <a:xfrm>
            <a:off x="482600" y="1879085"/>
            <a:ext cx="5753100" cy="3108543"/>
          </a:xfrm>
          <a:prstGeom prst="rect">
            <a:avLst/>
          </a:prstGeom>
          <a:noFill/>
        </p:spPr>
        <p:txBody>
          <a:bodyPr wrap="square" rtlCol="0">
            <a:spAutoFit/>
          </a:bodyPr>
          <a:lstStyle/>
          <a:p>
            <a:r>
              <a:rPr lang="en-GB" sz="2800" dirty="0">
                <a:solidFill>
                  <a:srgbClr val="FF0000"/>
                </a:solidFill>
                <a:latin typeface="Arial" panose="020B0604020202020204" pitchFamily="34" charset="0"/>
                <a:cs typeface="Arial" panose="020B0604020202020204" pitchFamily="34" charset="0"/>
              </a:rPr>
              <a:t>Identify:</a:t>
            </a:r>
          </a:p>
          <a:p>
            <a:r>
              <a:rPr lang="en-GB" sz="2800" dirty="0">
                <a:solidFill>
                  <a:srgbClr val="FF0000"/>
                </a:solidFill>
                <a:latin typeface="Arial" panose="020B0604020202020204" pitchFamily="34" charset="0"/>
                <a:cs typeface="Arial" panose="020B0604020202020204" pitchFamily="34" charset="0"/>
              </a:rPr>
              <a:t>•	What the poems tell you about each poet’s relationship to their body.</a:t>
            </a:r>
          </a:p>
          <a:p>
            <a:r>
              <a:rPr lang="en-GB" sz="2800" dirty="0">
                <a:solidFill>
                  <a:srgbClr val="FF0000"/>
                </a:solidFill>
                <a:latin typeface="Arial" panose="020B0604020202020204" pitchFamily="34" charset="0"/>
                <a:cs typeface="Arial" panose="020B0604020202020204" pitchFamily="34" charset="0"/>
              </a:rPr>
              <a:t>•	What the poems tell you about society’s relationship to the poet’s body.</a:t>
            </a:r>
          </a:p>
        </p:txBody>
      </p:sp>
      <p:pic>
        <p:nvPicPr>
          <p:cNvPr id="8" name="Picture 7"/>
          <p:cNvPicPr/>
          <p:nvPr/>
        </p:nvPicPr>
        <p:blipFill>
          <a:blip r:embed="rId3" cstate="print">
            <a:extLst>
              <a:ext uri="{28A0092B-C50C-407E-A947-70E740481C1C}">
                <a14:useLocalDpi xmlns:a14="http://schemas.microsoft.com/office/drawing/2010/main"/>
              </a:ext>
            </a:extLst>
          </a:blip>
          <a:srcRect/>
          <a:stretch>
            <a:fillRect/>
          </a:stretch>
        </p:blipFill>
        <p:spPr bwMode="auto">
          <a:xfrm>
            <a:off x="6397400" y="1858182"/>
            <a:ext cx="1993595" cy="2987393"/>
          </a:xfrm>
          <a:prstGeom prst="rect">
            <a:avLst/>
          </a:prstGeom>
          <a:noFill/>
          <a:ln>
            <a:noFill/>
          </a:ln>
        </p:spPr>
      </p:pic>
    </p:spTree>
    <p:extLst>
      <p:ext uri="{BB962C8B-B14F-4D97-AF65-F5344CB8AC3E}">
        <p14:creationId xmlns:p14="http://schemas.microsoft.com/office/powerpoint/2010/main" val="104133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0A1CE6-F6E1-4120-931A-3DB0F04BF6BB}"/>
              </a:ext>
            </a:extLst>
          </p:cNvPr>
          <p:cNvSpPr txBox="1"/>
          <p:nvPr/>
        </p:nvSpPr>
        <p:spPr>
          <a:xfrm>
            <a:off x="482600" y="3767655"/>
            <a:ext cx="7393309" cy="1384995"/>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What were the similarities and differences?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How does context influence the meaning?</a:t>
            </a:r>
            <a:endParaRPr lang="en-GB" sz="2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349018C-CE53-4718-8045-7CBF94F85FC6}"/>
              </a:ext>
            </a:extLst>
          </p:cNvPr>
          <p:cNvSpPr txBox="1"/>
          <p:nvPr/>
        </p:nvSpPr>
        <p:spPr>
          <a:xfrm>
            <a:off x="482600" y="398197"/>
            <a:ext cx="7112000" cy="830997"/>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be able to explain how the context influences the meaning of a poem</a:t>
            </a:r>
          </a:p>
        </p:txBody>
      </p:sp>
      <p:pic>
        <p:nvPicPr>
          <p:cNvPr id="11" name="Picture 10"/>
          <p:cNvPicPr>
            <a:picLocks noChangeAspect="1"/>
          </p:cNvPicPr>
          <p:nvPr/>
        </p:nvPicPr>
        <p:blipFill>
          <a:blip r:embed="rId3"/>
          <a:stretch>
            <a:fillRect/>
          </a:stretch>
        </p:blipFill>
        <p:spPr>
          <a:xfrm>
            <a:off x="3284609" y="1295362"/>
            <a:ext cx="4159500" cy="2188937"/>
          </a:xfrm>
          <a:prstGeom prst="rect">
            <a:avLst/>
          </a:prstGeom>
        </p:spPr>
      </p:pic>
      <p:pic>
        <p:nvPicPr>
          <p:cNvPr id="13" name="Picture 12"/>
          <p:cNvPicPr>
            <a:picLocks noChangeAspect="1"/>
          </p:cNvPicPr>
          <p:nvPr/>
        </p:nvPicPr>
        <p:blipFill rotWithShape="1">
          <a:blip r:embed="rId4"/>
          <a:srcRect b="20667"/>
          <a:stretch/>
        </p:blipFill>
        <p:spPr>
          <a:xfrm>
            <a:off x="1127125" y="1308099"/>
            <a:ext cx="1971675" cy="2189866"/>
          </a:xfrm>
          <a:prstGeom prst="rect">
            <a:avLst/>
          </a:prstGeom>
        </p:spPr>
      </p:pic>
    </p:spTree>
    <p:extLst>
      <p:ext uri="{BB962C8B-B14F-4D97-AF65-F5344CB8AC3E}">
        <p14:creationId xmlns:p14="http://schemas.microsoft.com/office/powerpoint/2010/main" val="2219516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0A1CE6-F6E1-4120-931A-3DB0F04BF6BB}"/>
              </a:ext>
            </a:extLst>
          </p:cNvPr>
          <p:cNvSpPr txBox="1"/>
          <p:nvPr/>
        </p:nvSpPr>
        <p:spPr>
          <a:xfrm>
            <a:off x="3009900" y="1913486"/>
            <a:ext cx="5846762" cy="2246769"/>
          </a:xfrm>
          <a:prstGeom prst="rect">
            <a:avLst/>
          </a:prstGeom>
          <a:noFill/>
        </p:spPr>
        <p:txBody>
          <a:bodyPr wrap="square" rtlCol="0">
            <a:spAutoFit/>
          </a:bodyPr>
          <a:lstStyle/>
          <a:p>
            <a:r>
              <a:rPr lang="en-GB" sz="2800" dirty="0"/>
              <a:t>How do the poems </a:t>
            </a:r>
            <a:r>
              <a:rPr lang="en-GB" sz="2800" i="1" dirty="0"/>
              <a:t>In the bath</a:t>
            </a:r>
            <a:r>
              <a:rPr lang="en-GB" sz="2800" dirty="0"/>
              <a:t> by </a:t>
            </a:r>
            <a:r>
              <a:rPr lang="en-GB" sz="2800" dirty="0" err="1"/>
              <a:t>Soofiya</a:t>
            </a:r>
            <a:r>
              <a:rPr lang="en-GB" sz="2800" dirty="0"/>
              <a:t> </a:t>
            </a:r>
            <a:r>
              <a:rPr lang="en-GB" sz="2800" dirty="0" err="1"/>
              <a:t>Andry</a:t>
            </a:r>
            <a:r>
              <a:rPr lang="en-GB" sz="2800" dirty="0"/>
              <a:t> and </a:t>
            </a:r>
            <a:r>
              <a:rPr lang="en-GB" sz="2800" i="1" dirty="0"/>
              <a:t>Sing it to my body </a:t>
            </a:r>
            <a:r>
              <a:rPr lang="en-GB" sz="2800" dirty="0"/>
              <a:t>by Travis </a:t>
            </a:r>
            <a:r>
              <a:rPr lang="en-GB" sz="2800" dirty="0" err="1"/>
              <a:t>Alabanza</a:t>
            </a:r>
            <a:r>
              <a:rPr lang="en-GB" sz="2800" dirty="0"/>
              <a:t> communicate the poets’ lived experiences with the reader?</a:t>
            </a:r>
          </a:p>
        </p:txBody>
      </p:sp>
      <p:pic>
        <p:nvPicPr>
          <p:cNvPr id="11" name="Picture 10">
            <a:extLst>
              <a:ext uri="{FF2B5EF4-FFF2-40B4-BE49-F238E27FC236}">
                <a16:creationId xmlns:a16="http://schemas.microsoft.com/office/drawing/2014/main" id="{D8B3F26A-CB5D-437D-949C-786F8AFD5E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920" y="1108007"/>
            <a:ext cx="2861980" cy="2860608"/>
          </a:xfrm>
          <a:prstGeom prst="rect">
            <a:avLst/>
          </a:prstGeom>
        </p:spPr>
      </p:pic>
      <p:sp>
        <p:nvSpPr>
          <p:cNvPr id="9" name="TextBox 8">
            <a:extLst>
              <a:ext uri="{FF2B5EF4-FFF2-40B4-BE49-F238E27FC236}">
                <a16:creationId xmlns:a16="http://schemas.microsoft.com/office/drawing/2014/main" id="{3349018C-CE53-4718-8045-7CBF94F85FC6}"/>
              </a:ext>
            </a:extLst>
          </p:cNvPr>
          <p:cNvSpPr txBox="1"/>
          <p:nvPr/>
        </p:nvSpPr>
        <p:spPr>
          <a:xfrm>
            <a:off x="482600" y="398197"/>
            <a:ext cx="7112000" cy="830997"/>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LO: </a:t>
            </a:r>
            <a:r>
              <a:rPr lang="en-GB" sz="2400" u="sng" dirty="0">
                <a:latin typeface="Arial" panose="020B0604020202020204" pitchFamily="34" charset="0"/>
                <a:cs typeface="Arial" panose="020B0604020202020204" pitchFamily="34" charset="0"/>
              </a:rPr>
              <a:t>To be able to explain how the context influences the meaning of a poem</a:t>
            </a:r>
          </a:p>
        </p:txBody>
      </p:sp>
    </p:spTree>
    <p:extLst>
      <p:ext uri="{BB962C8B-B14F-4D97-AF65-F5344CB8AC3E}">
        <p14:creationId xmlns:p14="http://schemas.microsoft.com/office/powerpoint/2010/main" val="383713921"/>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975</Words>
  <Application>Microsoft Office PowerPoint</Application>
  <PresentationFormat>On-screen Show (4:3)</PresentationFormat>
  <Paragraphs>57</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1</cp:revision>
  <dcterms:created xsi:type="dcterms:W3CDTF">2022-09-27T09:16:12Z</dcterms:created>
  <dcterms:modified xsi:type="dcterms:W3CDTF">2022-09-27T09:16:19Z</dcterms:modified>
</cp:coreProperties>
</file>