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7"/>
  </p:notesMasterIdLst>
  <p:handoutMasterIdLst>
    <p:handoutMasterId r:id="rId8"/>
  </p:handoutMasterIdLst>
  <p:sldIdLst>
    <p:sldId id="256" r:id="rId2"/>
    <p:sldId id="260" r:id="rId3"/>
    <p:sldId id="280" r:id="rId4"/>
    <p:sldId id="297" r:id="rId5"/>
    <p:sldId id="296"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6175"/>
    <a:srgbClr val="0C0C0C"/>
    <a:srgbClr val="CD0920"/>
    <a:srgbClr val="2104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42C39E-4F5B-4C2E-B9C7-62098E0480B2}" v="8" dt="2022-09-27T09:13:57.9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69000" autoAdjust="0"/>
  </p:normalViewPr>
  <p:slideViewPr>
    <p:cSldViewPr snapToGrid="0" snapToObjects="1">
      <p:cViewPr varScale="1">
        <p:scale>
          <a:sx n="44" d="100"/>
          <a:sy n="44" d="100"/>
        </p:scale>
        <p:origin x="1196"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0F6F06-5850-BA48-850E-FCFA4C54607A}" type="datetimeFigureOut">
              <a:rPr lang="en-US" smtClean="0"/>
              <a:t>9/27/2022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E7C9902-0054-9242-AD24-B46328C07A67}" type="slidenum">
              <a:rPr lang="en-US" smtClean="0"/>
              <a:t>‹#›</a:t>
            </a:fld>
            <a:endParaRPr lang="en-US"/>
          </a:p>
        </p:txBody>
      </p:sp>
    </p:spTree>
    <p:extLst>
      <p:ext uri="{BB962C8B-B14F-4D97-AF65-F5344CB8AC3E}">
        <p14:creationId xmlns:p14="http://schemas.microsoft.com/office/powerpoint/2010/main" val="28898045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97147A-08AE-544F-8CBA-320E4A0D5078}" type="datetimeFigureOut">
              <a:rPr lang="en-US" smtClean="0"/>
              <a:t>9/27/2022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ADB596-D218-9D43-A4EC-2B51BE929992}" type="slidenum">
              <a:rPr lang="en-US" smtClean="0"/>
              <a:t>‹#›</a:t>
            </a:fld>
            <a:endParaRPr lang="en-US"/>
          </a:p>
        </p:txBody>
      </p:sp>
    </p:spTree>
    <p:extLst>
      <p:ext uri="{BB962C8B-B14F-4D97-AF65-F5344CB8AC3E}">
        <p14:creationId xmlns:p14="http://schemas.microsoft.com/office/powerpoint/2010/main" val="242147548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genius.com/Carol-ann-duffy-before-you-were-mine-annotated"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s://poems.poetrysociety.org.uk/poems/what-my-mother-a-poet-might-say/"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xfrm>
            <a:off x="1143000" y="685800"/>
            <a:ext cx="4572000" cy="3429000"/>
          </a:xfrm>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t>Visit </a:t>
            </a:r>
            <a:r>
              <a:rPr lang="en-US" dirty="0"/>
              <a:t>our website for the lesson plan to accompany this PowerPoint.</a:t>
            </a:r>
          </a:p>
          <a:p>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2</a:t>
            </a:fld>
            <a:endParaRPr lang="en-US"/>
          </a:p>
        </p:txBody>
      </p:sp>
    </p:spTree>
    <p:extLst>
      <p:ext uri="{BB962C8B-B14F-4D97-AF65-F5344CB8AC3E}">
        <p14:creationId xmlns:p14="http://schemas.microsoft.com/office/powerpoint/2010/main" val="19012294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Students work in pairs to read and then compare the poems</a:t>
            </a:r>
            <a:r>
              <a:rPr lang="en-GB" sz="1200" i="1" kern="1200" dirty="0">
                <a:solidFill>
                  <a:schemeClr val="tx1"/>
                </a:solidFill>
                <a:effectLst/>
                <a:latin typeface="+mn-lt"/>
                <a:ea typeface="+mn-ea"/>
                <a:cs typeface="+mn-cs"/>
              </a:rPr>
              <a:t> Before You Were Mine</a:t>
            </a:r>
            <a:r>
              <a:rPr lang="en-GB" sz="1200" kern="1200" dirty="0">
                <a:solidFill>
                  <a:schemeClr val="tx1"/>
                </a:solidFill>
                <a:effectLst/>
                <a:latin typeface="+mn-lt"/>
                <a:ea typeface="+mn-ea"/>
                <a:cs typeface="+mn-cs"/>
              </a:rPr>
              <a:t> by Carol Ann Duffy and </a:t>
            </a:r>
            <a:r>
              <a:rPr lang="en-GB" sz="1200" i="1" kern="1200" dirty="0">
                <a:solidFill>
                  <a:schemeClr val="tx1"/>
                </a:solidFill>
                <a:effectLst/>
                <a:latin typeface="+mn-lt"/>
                <a:ea typeface="+mn-ea"/>
                <a:cs typeface="+mn-cs"/>
              </a:rPr>
              <a:t>what my mother (a poet) might say</a:t>
            </a:r>
            <a:r>
              <a:rPr lang="en-GB" sz="1200" kern="1200" dirty="0">
                <a:solidFill>
                  <a:schemeClr val="tx1"/>
                </a:solidFill>
                <a:effectLst/>
                <a:latin typeface="+mn-lt"/>
                <a:ea typeface="+mn-ea"/>
                <a:cs typeface="+mn-cs"/>
              </a:rPr>
              <a:t> by Mary Jean Chan.</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You can find the poems here:</a:t>
            </a:r>
          </a:p>
          <a:p>
            <a:r>
              <a:rPr lang="en-GB" sz="1200" u="sng" kern="1200" dirty="0">
                <a:solidFill>
                  <a:schemeClr val="tx1"/>
                </a:solidFill>
                <a:effectLst/>
                <a:latin typeface="+mn-lt"/>
                <a:ea typeface="+mn-ea"/>
                <a:cs typeface="+mn-cs"/>
                <a:hlinkClick r:id="rId3"/>
              </a:rPr>
              <a:t>https://genius.com/Carol-ann-duffy-before-you-were-mine-annotated</a:t>
            </a:r>
            <a:endParaRPr lang="en-GB" sz="1200" kern="1200" dirty="0">
              <a:solidFill>
                <a:schemeClr val="tx1"/>
              </a:solidFill>
              <a:effectLst/>
              <a:latin typeface="+mn-lt"/>
              <a:ea typeface="+mn-ea"/>
              <a:cs typeface="+mn-cs"/>
            </a:endParaRPr>
          </a:p>
          <a:p>
            <a:r>
              <a:rPr lang="en-GB" sz="1200" u="none" strike="noStrike"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u="sng" kern="1200" dirty="0">
                <a:solidFill>
                  <a:schemeClr val="tx1"/>
                </a:solidFill>
                <a:effectLst/>
                <a:latin typeface="+mn-lt"/>
                <a:ea typeface="+mn-ea"/>
                <a:cs typeface="+mn-cs"/>
                <a:hlinkClick r:id="rId4"/>
              </a:rPr>
              <a:t>https://poems.poetrysociety.org.uk/poems/what-my-mother-a-poet-might-say/</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They should identify:</a:t>
            </a:r>
          </a:p>
          <a:p>
            <a:pPr lvl="0"/>
            <a:r>
              <a:rPr lang="en-GB" sz="1200" kern="1200" dirty="0">
                <a:solidFill>
                  <a:schemeClr val="tx1"/>
                </a:solidFill>
                <a:effectLst/>
                <a:latin typeface="+mn-lt"/>
                <a:ea typeface="+mn-ea"/>
                <a:cs typeface="+mn-cs"/>
              </a:rPr>
              <a:t>The common theme of the two poems</a:t>
            </a:r>
          </a:p>
          <a:p>
            <a:pPr lvl="0"/>
            <a:r>
              <a:rPr lang="en-GB" sz="1200" kern="1200" dirty="0">
                <a:solidFill>
                  <a:schemeClr val="tx1"/>
                </a:solidFill>
                <a:effectLst/>
                <a:latin typeface="+mn-lt"/>
                <a:ea typeface="+mn-ea"/>
                <a:cs typeface="+mn-cs"/>
              </a:rPr>
              <a:t>Use of cultural references</a:t>
            </a:r>
          </a:p>
          <a:p>
            <a:r>
              <a:rPr lang="en-GB" sz="1200" kern="1200" dirty="0">
                <a:solidFill>
                  <a:schemeClr val="tx1"/>
                </a:solidFill>
                <a:effectLst/>
                <a:latin typeface="+mn-lt"/>
                <a:ea typeface="+mn-ea"/>
                <a:cs typeface="+mn-cs"/>
              </a:rPr>
              <a:t>Similarities and differences in relation to language usage</a:t>
            </a:r>
          </a:p>
        </p:txBody>
      </p:sp>
      <p:sp>
        <p:nvSpPr>
          <p:cNvPr id="4" name="Slide Number Placeholder 3"/>
          <p:cNvSpPr>
            <a:spLocks noGrp="1"/>
          </p:cNvSpPr>
          <p:nvPr>
            <p:ph type="sldNum" sz="quarter" idx="10"/>
          </p:nvPr>
        </p:nvSpPr>
        <p:spPr/>
        <p:txBody>
          <a:bodyPr/>
          <a:lstStyle/>
          <a:p>
            <a:fld id="{D1ADB596-D218-9D43-A4EC-2B51BE929992}" type="slidenum">
              <a:rPr lang="en-US" smtClean="0"/>
              <a:t>3</a:t>
            </a:fld>
            <a:endParaRPr lang="en-US"/>
          </a:p>
        </p:txBody>
      </p:sp>
    </p:spTree>
    <p:extLst>
      <p:ext uri="{BB962C8B-B14F-4D97-AF65-F5344CB8AC3E}">
        <p14:creationId xmlns:p14="http://schemas.microsoft.com/office/powerpoint/2010/main" val="2268516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Ask students to identify the common theme of the poems: their mothers.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How are the poems different in structure and language usage? How does that impact the feel of the poem and the way in which the two mothers are portrayed?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Discuss the poets’ relationships to their mothers and their mothers’ histories. Are they positive associations? Share that both Carol Ann Duffy and Mary Jean Chan are lesbians. How could that potentially affect their relationships with mothers? How could cultural heritage impact that?</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You could discuss that in China, it was illegal to be gay up until the change of law in 1997 and until 2001 being gay was classified as being a mental illness. This may have had an impact on Mary Jean’s mother’s attitude towards her daughter being a lesbian. However, it is essential to highlight that this does </a:t>
            </a:r>
            <a:r>
              <a:rPr lang="en-GB" sz="1200" b="1" kern="1200" dirty="0">
                <a:solidFill>
                  <a:schemeClr val="tx1"/>
                </a:solidFill>
                <a:effectLst/>
                <a:latin typeface="+mn-lt"/>
                <a:ea typeface="+mn-ea"/>
                <a:cs typeface="+mn-cs"/>
              </a:rPr>
              <a:t>not </a:t>
            </a:r>
            <a:r>
              <a:rPr lang="en-GB" sz="1200" kern="1200" dirty="0">
                <a:solidFill>
                  <a:schemeClr val="tx1"/>
                </a:solidFill>
                <a:effectLst/>
                <a:latin typeface="+mn-lt"/>
                <a:ea typeface="+mn-ea"/>
                <a:cs typeface="+mn-cs"/>
              </a:rPr>
              <a:t>mean that all Chinese people or people of Chinese heritage are homophobic, </a:t>
            </a:r>
            <a:r>
              <a:rPr lang="en-GB" sz="1200" kern="1200" dirty="0" err="1">
                <a:solidFill>
                  <a:schemeClr val="tx1"/>
                </a:solidFill>
                <a:effectLst/>
                <a:latin typeface="+mn-lt"/>
                <a:ea typeface="+mn-ea"/>
                <a:cs typeface="+mn-cs"/>
              </a:rPr>
              <a:t>biphobic</a:t>
            </a:r>
            <a:r>
              <a:rPr lang="en-GB" sz="1200" kern="1200" dirty="0">
                <a:solidFill>
                  <a:schemeClr val="tx1"/>
                </a:solidFill>
                <a:effectLst/>
                <a:latin typeface="+mn-lt"/>
                <a:ea typeface="+mn-ea"/>
                <a:cs typeface="+mn-cs"/>
              </a:rPr>
              <a:t> or transphobic. You could also discuss with students how attitudes towards LGBT people have shifted and changed within the UK – for example, Section 28 prevented schools from talking about and celebrating LGBT people and this law was only repealed in 2003. </a:t>
            </a:r>
          </a:p>
        </p:txBody>
      </p:sp>
      <p:sp>
        <p:nvSpPr>
          <p:cNvPr id="4" name="Slide Number Placeholder 3"/>
          <p:cNvSpPr>
            <a:spLocks noGrp="1"/>
          </p:cNvSpPr>
          <p:nvPr>
            <p:ph type="sldNum" sz="quarter" idx="10"/>
          </p:nvPr>
        </p:nvSpPr>
        <p:spPr/>
        <p:txBody>
          <a:bodyPr/>
          <a:lstStyle/>
          <a:p>
            <a:fld id="{D1ADB596-D218-9D43-A4EC-2B51BE929992}" type="slidenum">
              <a:rPr lang="en-US" smtClean="0"/>
              <a:t>4</a:t>
            </a:fld>
            <a:endParaRPr lang="en-US"/>
          </a:p>
        </p:txBody>
      </p:sp>
    </p:spTree>
    <p:extLst>
      <p:ext uri="{BB962C8B-B14F-4D97-AF65-F5344CB8AC3E}">
        <p14:creationId xmlns:p14="http://schemas.microsoft.com/office/powerpoint/2010/main" val="41108620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Students answer the question: What are the common features shared by </a:t>
            </a:r>
            <a:r>
              <a:rPr lang="en-GB" sz="1200" i="1" kern="1200" dirty="0">
                <a:solidFill>
                  <a:schemeClr val="tx1"/>
                </a:solidFill>
                <a:effectLst/>
                <a:latin typeface="+mn-lt"/>
                <a:ea typeface="+mn-ea"/>
                <a:cs typeface="+mn-cs"/>
              </a:rPr>
              <a:t>When You Were Mine</a:t>
            </a:r>
            <a:r>
              <a:rPr lang="en-GB" sz="1200" kern="1200" dirty="0">
                <a:solidFill>
                  <a:schemeClr val="tx1"/>
                </a:solidFill>
                <a:effectLst/>
                <a:latin typeface="+mn-lt"/>
                <a:ea typeface="+mn-ea"/>
                <a:cs typeface="+mn-cs"/>
              </a:rPr>
              <a:t> by Carol Ann Duffy and </a:t>
            </a:r>
            <a:r>
              <a:rPr lang="en-GB" sz="1200" i="1" kern="1200" dirty="0">
                <a:solidFill>
                  <a:schemeClr val="tx1"/>
                </a:solidFill>
                <a:effectLst/>
                <a:latin typeface="+mn-lt"/>
                <a:ea typeface="+mn-ea"/>
                <a:cs typeface="+mn-cs"/>
              </a:rPr>
              <a:t>what my mother (a poet) might say</a:t>
            </a:r>
            <a:r>
              <a:rPr lang="en-GB" sz="1200" kern="1200" dirty="0">
                <a:solidFill>
                  <a:schemeClr val="tx1"/>
                </a:solidFill>
                <a:effectLst/>
                <a:latin typeface="+mn-lt"/>
                <a:ea typeface="+mn-ea"/>
                <a:cs typeface="+mn-cs"/>
              </a:rPr>
              <a:t> by Mary Jean Chan?</a:t>
            </a:r>
          </a:p>
        </p:txBody>
      </p:sp>
      <p:sp>
        <p:nvSpPr>
          <p:cNvPr id="4" name="Slide Number Placeholder 3"/>
          <p:cNvSpPr>
            <a:spLocks noGrp="1"/>
          </p:cNvSpPr>
          <p:nvPr>
            <p:ph type="sldNum" sz="quarter" idx="10"/>
          </p:nvPr>
        </p:nvSpPr>
        <p:spPr/>
        <p:txBody>
          <a:bodyPr/>
          <a:lstStyle/>
          <a:p>
            <a:fld id="{D1ADB596-D218-9D43-A4EC-2B51BE929992}" type="slidenum">
              <a:rPr lang="en-US" smtClean="0"/>
              <a:t>5</a:t>
            </a:fld>
            <a:endParaRPr lang="en-US"/>
          </a:p>
        </p:txBody>
      </p:sp>
    </p:spTree>
    <p:extLst>
      <p:ext uri="{BB962C8B-B14F-4D97-AF65-F5344CB8AC3E}">
        <p14:creationId xmlns:p14="http://schemas.microsoft.com/office/powerpoint/2010/main" val="5577941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BDF3A28-B259-DC42-8C10-1F43EA05D7FC}" type="datetime1">
              <a:rPr lang="en-GB" smtClean="0"/>
              <a:t>27/09/2022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345784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A729C6-720C-CD4A-80B4-454A0ED44C0B}" type="datetime1">
              <a:rPr lang="en-GB" smtClean="0"/>
              <a:t>27/09/2022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81328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781F29-62E0-D24B-95F3-AC826BB0C4B7}" type="datetime1">
              <a:rPr lang="en-GB" smtClean="0"/>
              <a:t>27/09/2022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558578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8E4B3A-F2EA-B846-BCE5-6613D2067B0F}" type="datetime1">
              <a:rPr lang="en-GB" smtClean="0"/>
              <a:t>27/09/2022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17791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415AF7-02B2-284E-982F-99996CD86E97}" type="datetime1">
              <a:rPr lang="en-GB" smtClean="0"/>
              <a:t>27/09/2022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81065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D8DF7B-F1BE-F642-9184-3ABB55409E15}" type="datetime1">
              <a:rPr lang="en-GB" smtClean="0"/>
              <a:t>27/09/2022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5500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8F669F-901A-0545-8E2D-3061FF532DF1}" type="datetime1">
              <a:rPr lang="en-GB" smtClean="0"/>
              <a:t>27/09/2022</a:t>
            </a:fld>
            <a:endParaRPr lang="en-US"/>
          </a:p>
        </p:txBody>
      </p:sp>
      <p:sp>
        <p:nvSpPr>
          <p:cNvPr id="8" name="Footer Placeholder 7"/>
          <p:cNvSpPr>
            <a:spLocks noGrp="1"/>
          </p:cNvSpPr>
          <p:nvPr>
            <p:ph type="ftr" sz="quarter" idx="11"/>
          </p:nvPr>
        </p:nvSpPr>
        <p:spPr/>
        <p:txBody>
          <a:bodyPr/>
          <a:lstStyle/>
          <a:p>
            <a:r>
              <a:rPr lang="en-US"/>
              <a:t>Presentation name here</a:t>
            </a:r>
          </a:p>
        </p:txBody>
      </p:sp>
      <p:sp>
        <p:nvSpPr>
          <p:cNvPr id="9" name="Slide Number Placeholder 8"/>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00936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7D41A3-5C84-AE48-80D5-CECD255030C9}" type="datetime1">
              <a:rPr lang="en-GB" smtClean="0"/>
              <a:t>27/09/2022</a:t>
            </a:fld>
            <a:endParaRPr lang="en-US"/>
          </a:p>
        </p:txBody>
      </p:sp>
      <p:sp>
        <p:nvSpPr>
          <p:cNvPr id="4" name="Footer Placeholder 3"/>
          <p:cNvSpPr>
            <a:spLocks noGrp="1"/>
          </p:cNvSpPr>
          <p:nvPr>
            <p:ph type="ftr" sz="quarter" idx="11"/>
          </p:nvPr>
        </p:nvSpPr>
        <p:spPr/>
        <p:txBody>
          <a:bodyPr/>
          <a:lstStyle/>
          <a:p>
            <a:r>
              <a:rPr lang="en-US"/>
              <a:t>Presentation name here</a:t>
            </a:r>
          </a:p>
        </p:txBody>
      </p:sp>
      <p:sp>
        <p:nvSpPr>
          <p:cNvPr id="5" name="Slide Number Placeholder 4"/>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3571619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265686-31EB-BA46-AF93-7633D4C61FF4}" type="datetime1">
              <a:rPr lang="en-GB" smtClean="0"/>
              <a:t>27/09/2022</a:t>
            </a:fld>
            <a:endParaRPr lang="en-US"/>
          </a:p>
        </p:txBody>
      </p:sp>
      <p:sp>
        <p:nvSpPr>
          <p:cNvPr id="3" name="Footer Placeholder 2"/>
          <p:cNvSpPr>
            <a:spLocks noGrp="1"/>
          </p:cNvSpPr>
          <p:nvPr>
            <p:ph type="ftr" sz="quarter" idx="11"/>
          </p:nvPr>
        </p:nvSpPr>
        <p:spPr/>
        <p:txBody>
          <a:bodyPr/>
          <a:lstStyle/>
          <a:p>
            <a:r>
              <a:rPr lang="en-US"/>
              <a:t>Presentation name here</a:t>
            </a:r>
          </a:p>
        </p:txBody>
      </p:sp>
      <p:sp>
        <p:nvSpPr>
          <p:cNvPr id="4" name="Slide Number Placeholder 3"/>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9462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458FB5-4CE1-7A43-B078-AB770DC5DE95}" type="datetime1">
              <a:rPr lang="en-GB" smtClean="0"/>
              <a:t>27/09/2022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25688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C52335-70CD-774C-B910-55CAAA9A0365}" type="datetime1">
              <a:rPr lang="en-GB" smtClean="0"/>
              <a:t>27/09/2022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461556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5A77A-91C6-0946-A8E3-AA51554AE327}" type="datetime1">
              <a:rPr lang="en-GB" smtClean="0"/>
              <a:t>27/09/2022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Presentation name here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0CF922-CD15-2B46-8BE2-C98E4FA1F969}" type="slidenum">
              <a:rPr lang="en-US" smtClean="0"/>
              <a:t>‹#›</a:t>
            </a:fld>
            <a:endParaRPr lang="en-US"/>
          </a:p>
        </p:txBody>
      </p:sp>
    </p:spTree>
    <p:extLst>
      <p:ext uri="{BB962C8B-B14F-4D97-AF65-F5344CB8AC3E}">
        <p14:creationId xmlns:p14="http://schemas.microsoft.com/office/powerpoint/2010/main" val="3252749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6175"/>
        </a:solidFill>
        <a:effectLst/>
      </p:bgPr>
    </p:bg>
    <p:spTree>
      <p:nvGrpSpPr>
        <p:cNvPr id="1" name=""/>
        <p:cNvGrpSpPr/>
        <p:nvPr/>
      </p:nvGrpSpPr>
      <p:grpSpPr>
        <a:xfrm>
          <a:off x="0" y="0"/>
          <a:ext cx="0" cy="0"/>
          <a:chOff x="0" y="0"/>
          <a:chExt cx="0" cy="0"/>
        </a:xfrm>
      </p:grpSpPr>
      <p:sp>
        <p:nvSpPr>
          <p:cNvPr id="123" name="Shape 123"/>
          <p:cNvSpPr/>
          <p:nvPr/>
        </p:nvSpPr>
        <p:spPr>
          <a:xfrm>
            <a:off x="288991" y="940459"/>
            <a:ext cx="8566019" cy="5055230"/>
          </a:xfrm>
          <a:prstGeom prst="rect">
            <a:avLst/>
          </a:prstGeom>
          <a:ln w="12700">
            <a:miter lim="400000"/>
          </a:ln>
          <a:extLst>
            <a:ext uri="{C572A759-6A51-4108-AA02-DFA0A04FC94B}">
              <ma14:wrappingTextBoxFlag xmlns="" xmlns:ma14="http://schemas.microsoft.com/office/mac/drawingml/2011/main" val="1"/>
            </a:ext>
          </a:extLst>
        </p:spPr>
        <p:txBody>
          <a:bodyPr wrap="square" lIns="34289" rIns="34289">
            <a:spAutoFit/>
          </a:bodyPr>
          <a:lstStyle/>
          <a:p>
            <a:r>
              <a:rPr lang="en-GB" sz="2700" b="1" dirty="0">
                <a:solidFill>
                  <a:schemeClr val="bg1"/>
                </a:solidFill>
                <a:latin typeface="Arial" panose="020B0604020202020204" pitchFamily="34" charset="0"/>
                <a:cs typeface="Arial" panose="020B0604020202020204" pitchFamily="34" charset="0"/>
              </a:rPr>
              <a:t>PowerPoint template to accompany the LGBT+ History Month 2019 lesson pack for:</a:t>
            </a:r>
          </a:p>
          <a:p>
            <a:endParaRPr lang="en-GB" sz="1500" dirty="0">
              <a:solidFill>
                <a:schemeClr val="bg1"/>
              </a:solidFill>
              <a:latin typeface="Arial" panose="020B0604020202020204" pitchFamily="34" charset="0"/>
              <a:cs typeface="Arial" panose="020B0604020202020204" pitchFamily="34" charset="0"/>
            </a:endParaRPr>
          </a:p>
          <a:p>
            <a:pPr marL="257175" indent="-257175">
              <a:buFont typeface="Arial" panose="020B0604020202020204" pitchFamily="34" charset="0"/>
              <a:buChar char="•"/>
            </a:pPr>
            <a:r>
              <a:rPr lang="en-GB" sz="1200" dirty="0">
                <a:solidFill>
                  <a:schemeClr val="bg1"/>
                </a:solidFill>
                <a:latin typeface="Arial" panose="020B0604020202020204" pitchFamily="34" charset="0"/>
                <a:cs typeface="Arial" panose="020B0604020202020204" pitchFamily="34" charset="0"/>
              </a:rPr>
              <a:t>Key Stage 4  – England and Wales</a:t>
            </a:r>
          </a:p>
          <a:p>
            <a:pPr marL="257175" indent="-257175">
              <a:buFont typeface="Arial" panose="020B0604020202020204" pitchFamily="34" charset="0"/>
              <a:buChar char="•"/>
            </a:pPr>
            <a:r>
              <a:rPr lang="en-GB" sz="1200" dirty="0">
                <a:solidFill>
                  <a:schemeClr val="bg1"/>
                </a:solidFill>
                <a:latin typeface="Arial" panose="020B0604020202020204" pitchFamily="34" charset="0"/>
                <a:cs typeface="Arial" panose="020B0604020202020204" pitchFamily="34" charset="0"/>
              </a:rPr>
              <a:t>S4 to S5 – Scotland </a:t>
            </a:r>
          </a:p>
          <a:p>
            <a:endParaRPr lang="en-US" sz="150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We know that good teaching is tailored to meet the needs of the children or young people in each individual class. </a:t>
            </a:r>
            <a:r>
              <a:rPr lang="en-US" sz="1050" dirty="0">
                <a:solidFill>
                  <a:schemeClr val="bg1"/>
                </a:solidFill>
                <a:latin typeface="Arial" panose="020B0604020202020204" pitchFamily="34" charset="0"/>
                <a:cs typeface="Arial" panose="020B0604020202020204" pitchFamily="34" charset="0"/>
              </a:rPr>
              <a:t>That’s why we’ve created this editable PowerPoint template – feel free to adapt it to suit your teaching context or to add your school or college slide template to the background.</a:t>
            </a:r>
          </a:p>
          <a:p>
            <a:endParaRPr lang="en-US" sz="1500" dirty="0">
              <a:solidFill>
                <a:schemeClr val="bg1"/>
              </a:solidFill>
              <a:latin typeface="Arial" panose="020B0604020202020204" pitchFamily="34" charset="0"/>
              <a:cs typeface="Arial" panose="020B0604020202020204" pitchFamily="34" charset="0"/>
            </a:endParaRPr>
          </a:p>
          <a:p>
            <a:r>
              <a:rPr lang="en-US" sz="1050" b="1" dirty="0">
                <a:solidFill>
                  <a:schemeClr val="bg1"/>
                </a:solidFill>
                <a:latin typeface="Arial" panose="020B0604020202020204" pitchFamily="34" charset="0"/>
                <a:cs typeface="Arial" panose="020B0604020202020204" pitchFamily="34" charset="0"/>
              </a:rPr>
              <a:t>Who are Stonewall?</a:t>
            </a:r>
          </a:p>
          <a:p>
            <a:r>
              <a:rPr lang="en-GB" sz="1050" dirty="0">
                <a:solidFill>
                  <a:schemeClr val="bg1"/>
                </a:solidFill>
                <a:latin typeface="Arial" panose="020B0604020202020204" pitchFamily="34" charset="0"/>
                <a:cs typeface="Arial" panose="020B0604020202020204" pitchFamily="34" charset="0"/>
              </a:rPr>
              <a:t>This resource is produced by Stonewall, a UK-based charity that stands for the freedom, equity and potential of all lesbian, gay, bi, trans, queer, questioning and ace (LGBTQ+) people. At Stonewall, we imagine a world where LGBTQ+ people everywhere can live our lives to the full. Founded in London in 1989, we now work in each nation of the UK and have established partnerships across the globe. Over the last three decades, we have created transformative change in the lives of LGBTQ+ people in the UK, helping win equal rights around marriage, having children and inclusive education.</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Our campaigns drive positive change for our communities, and our sustained change and empowerment programmes ensure that LGBTQ+ people can thrive throughout our lives. We make sure that the world hears and learns from our communities, and our work is grounded in evidence and expertise.</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Stonewall is proud to provide information, support and guidance on LGBTQ+ inclusion; working towards a world where we’re all free to be. This does not constitute legal advice, and is not intended to be a substitute for legal counsel on any subject matter. To find out more about our work, visit us at www.stonewall.org.uk.   </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Registered Charity No 1101255 (England and Wales) and SC039681 (Scotland)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E8A1D69-FBED-475C-AB7B-1D560E391A79}"/>
              </a:ext>
            </a:extLst>
          </p:cNvPr>
          <p:cNvSpPr txBox="1"/>
          <p:nvPr/>
        </p:nvSpPr>
        <p:spPr>
          <a:xfrm>
            <a:off x="1075595" y="2062546"/>
            <a:ext cx="6747606" cy="954107"/>
          </a:xfrm>
          <a:prstGeom prst="rect">
            <a:avLst/>
          </a:prstGeom>
          <a:noFill/>
        </p:spPr>
        <p:txBody>
          <a:bodyPr wrap="square" rtlCol="0">
            <a:spAutoFit/>
          </a:bodyPr>
          <a:lstStyle/>
          <a:p>
            <a:r>
              <a:rPr lang="en-US" sz="2800" u="sng" dirty="0">
                <a:latin typeface="Arial" panose="020B0604020202020204" pitchFamily="34" charset="0"/>
                <a:cs typeface="Arial" panose="020B0604020202020204" pitchFamily="34" charset="0"/>
              </a:rPr>
              <a:t>LO: </a:t>
            </a:r>
            <a:r>
              <a:rPr lang="en-US" sz="2800" dirty="0">
                <a:latin typeface="Arial" panose="020B0604020202020204" pitchFamily="34" charset="0"/>
                <a:cs typeface="Arial" panose="020B0604020202020204" pitchFamily="34" charset="0"/>
              </a:rPr>
              <a:t>To be able to compare the language used in poems with similar themes</a:t>
            </a:r>
            <a:endParaRPr lang="en-GB" sz="28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2818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482600" y="398197"/>
            <a:ext cx="7112000"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To be able to compare the language used in poems with similar themes</a:t>
            </a:r>
            <a:endParaRPr lang="en-GB" sz="2400" u="sng"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50A1CE6-F6E1-4120-931A-3DB0F04BF6BB}"/>
              </a:ext>
            </a:extLst>
          </p:cNvPr>
          <p:cNvSpPr txBox="1"/>
          <p:nvPr/>
        </p:nvSpPr>
        <p:spPr>
          <a:xfrm>
            <a:off x="254000" y="1811855"/>
            <a:ext cx="8459800" cy="4401205"/>
          </a:xfrm>
          <a:prstGeom prst="rect">
            <a:avLst/>
          </a:prstGeom>
          <a:noFill/>
        </p:spPr>
        <p:txBody>
          <a:bodyPr wrap="square" rtlCol="0">
            <a:spAutoFit/>
          </a:bodyPr>
          <a:lstStyle/>
          <a:p>
            <a:r>
              <a:rPr lang="en-GB" sz="2800" b="1" dirty="0">
                <a:latin typeface="Arial" panose="020B0604020202020204" pitchFamily="34" charset="0"/>
                <a:cs typeface="Arial" panose="020B0604020202020204" pitchFamily="34" charset="0"/>
              </a:rPr>
              <a:t>Before You Were Mine – </a:t>
            </a:r>
          </a:p>
          <a:p>
            <a:r>
              <a:rPr lang="en-GB" sz="2800" dirty="0">
                <a:latin typeface="Arial" panose="020B0604020202020204" pitchFamily="34" charset="0"/>
                <a:cs typeface="Arial" panose="020B0604020202020204" pitchFamily="34" charset="0"/>
              </a:rPr>
              <a:t>a poem by Carol Ann Duffy</a:t>
            </a:r>
          </a:p>
          <a:p>
            <a:endParaRPr lang="en-GB" sz="2800" b="1" dirty="0">
              <a:latin typeface="Arial" panose="020B0604020202020204" pitchFamily="34" charset="0"/>
              <a:cs typeface="Arial" panose="020B0604020202020204" pitchFamily="34" charset="0"/>
            </a:endParaRPr>
          </a:p>
          <a:p>
            <a:r>
              <a:rPr lang="en-GB" sz="2800" b="1" dirty="0">
                <a:latin typeface="Arial" panose="020B0604020202020204" pitchFamily="34" charset="0"/>
                <a:cs typeface="Arial" panose="020B0604020202020204" pitchFamily="34" charset="0"/>
              </a:rPr>
              <a:t>what my mother (a poet) might say – </a:t>
            </a:r>
          </a:p>
          <a:p>
            <a:r>
              <a:rPr lang="en-GB" sz="2800" dirty="0">
                <a:latin typeface="Arial" panose="020B0604020202020204" pitchFamily="34" charset="0"/>
                <a:cs typeface="Arial" panose="020B0604020202020204" pitchFamily="34" charset="0"/>
              </a:rPr>
              <a:t>a poem by Mary Jean Chan</a:t>
            </a:r>
          </a:p>
          <a:p>
            <a:endParaRPr lang="en-GB" sz="2800" b="1" dirty="0">
              <a:latin typeface="Arial" panose="020B0604020202020204" pitchFamily="34" charset="0"/>
              <a:cs typeface="Arial" panose="020B0604020202020204" pitchFamily="34" charset="0"/>
            </a:endParaRPr>
          </a:p>
          <a:p>
            <a:r>
              <a:rPr lang="en-GB" sz="2800" dirty="0">
                <a:solidFill>
                  <a:srgbClr val="FF0000"/>
                </a:solidFill>
                <a:latin typeface="Arial" panose="020B0604020202020204" pitchFamily="34" charset="0"/>
                <a:cs typeface="Arial" panose="020B0604020202020204" pitchFamily="34" charset="0"/>
              </a:rPr>
              <a:t>Identify:</a:t>
            </a:r>
          </a:p>
          <a:p>
            <a:r>
              <a:rPr lang="en-GB" sz="2800" dirty="0">
                <a:solidFill>
                  <a:srgbClr val="FF0000"/>
                </a:solidFill>
                <a:latin typeface="Arial" panose="020B0604020202020204" pitchFamily="34" charset="0"/>
                <a:cs typeface="Arial" panose="020B0604020202020204" pitchFamily="34" charset="0"/>
              </a:rPr>
              <a:t>•	The common theme</a:t>
            </a:r>
          </a:p>
          <a:p>
            <a:r>
              <a:rPr lang="en-GB" sz="2800" dirty="0">
                <a:solidFill>
                  <a:srgbClr val="FF0000"/>
                </a:solidFill>
                <a:latin typeface="Arial" panose="020B0604020202020204" pitchFamily="34" charset="0"/>
                <a:cs typeface="Arial" panose="020B0604020202020204" pitchFamily="34" charset="0"/>
              </a:rPr>
              <a:t>•	Similarities and differences in language use</a:t>
            </a:r>
          </a:p>
          <a:p>
            <a:pPr marL="457200" indent="-457200">
              <a:buFont typeface="Arial" panose="020B0604020202020204" pitchFamily="34" charset="0"/>
              <a:buChar char="•"/>
            </a:pPr>
            <a:r>
              <a:rPr lang="en-GB" sz="2800" dirty="0">
                <a:solidFill>
                  <a:srgbClr val="FF0000"/>
                </a:solidFill>
                <a:latin typeface="Arial" panose="020B0604020202020204" pitchFamily="34" charset="0"/>
                <a:cs typeface="Arial" panose="020B0604020202020204" pitchFamily="34" charset="0"/>
              </a:rPr>
              <a:t>The cultural references</a:t>
            </a:r>
          </a:p>
        </p:txBody>
      </p:sp>
      <p:pic>
        <p:nvPicPr>
          <p:cNvPr id="8" name="Picture 7"/>
          <p:cNvPicPr/>
          <p:nvPr/>
        </p:nvPicPr>
        <p:blipFill>
          <a:blip r:embed="rId3" cstate="print">
            <a:extLst>
              <a:ext uri="{28A0092B-C50C-407E-A947-70E740481C1C}">
                <a14:useLocalDpi xmlns:a14="http://schemas.microsoft.com/office/drawing/2010/main"/>
              </a:ext>
            </a:extLst>
          </a:blip>
          <a:srcRect/>
          <a:stretch>
            <a:fillRect/>
          </a:stretch>
        </p:blipFill>
        <p:spPr bwMode="auto">
          <a:xfrm>
            <a:off x="6734814" y="1715172"/>
            <a:ext cx="1993595" cy="2987393"/>
          </a:xfrm>
          <a:prstGeom prst="rect">
            <a:avLst/>
          </a:prstGeom>
          <a:noFill/>
          <a:ln>
            <a:noFill/>
          </a:ln>
        </p:spPr>
      </p:pic>
    </p:spTree>
    <p:extLst>
      <p:ext uri="{BB962C8B-B14F-4D97-AF65-F5344CB8AC3E}">
        <p14:creationId xmlns:p14="http://schemas.microsoft.com/office/powerpoint/2010/main" val="3629146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482600" y="398197"/>
            <a:ext cx="7112000"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To be able to compare the language used in poems with similar themes</a:t>
            </a:r>
            <a:endParaRPr lang="en-GB" sz="2400" u="sng"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50A1CE6-F6E1-4120-931A-3DB0F04BF6BB}"/>
              </a:ext>
            </a:extLst>
          </p:cNvPr>
          <p:cNvSpPr txBox="1"/>
          <p:nvPr/>
        </p:nvSpPr>
        <p:spPr>
          <a:xfrm>
            <a:off x="254000" y="1811855"/>
            <a:ext cx="5412109" cy="3108543"/>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What was the common theme?</a:t>
            </a:r>
          </a:p>
          <a:p>
            <a:endParaRPr lang="en-GB" sz="2800"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How did the poems differ in structure and language? </a:t>
            </a:r>
          </a:p>
          <a:p>
            <a:endParaRPr lang="en-GB" sz="2800"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What was the impact?</a:t>
            </a:r>
          </a:p>
          <a:p>
            <a:endParaRPr lang="en-GB" sz="2800" b="1" dirty="0">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5666109" y="3672979"/>
            <a:ext cx="2220591" cy="1979722"/>
          </a:xfrm>
          <a:prstGeom prst="rect">
            <a:avLst/>
          </a:prstGeom>
        </p:spPr>
      </p:pic>
      <p:pic>
        <p:nvPicPr>
          <p:cNvPr id="8" name="Picture 7" descr="Image result for mary jean chan"/>
          <p:cNvPicPr/>
          <p:nvPr/>
        </p:nvPicPr>
        <p:blipFill rotWithShape="1">
          <a:blip r:embed="rId4" cstate="print">
            <a:extLst>
              <a:ext uri="{28A0092B-C50C-407E-A947-70E740481C1C}">
                <a14:useLocalDpi xmlns:a14="http://schemas.microsoft.com/office/drawing/2010/main"/>
              </a:ext>
            </a:extLst>
          </a:blip>
          <a:srcRect/>
          <a:stretch/>
        </p:blipFill>
        <p:spPr bwMode="auto">
          <a:xfrm>
            <a:off x="5666109" y="1586180"/>
            <a:ext cx="2209800" cy="2036445"/>
          </a:xfrm>
          <a:prstGeom prst="rect">
            <a:avLst/>
          </a:prstGeom>
          <a:noFill/>
          <a:ln>
            <a:noFill/>
          </a:ln>
        </p:spPr>
      </p:pic>
    </p:spTree>
    <p:extLst>
      <p:ext uri="{BB962C8B-B14F-4D97-AF65-F5344CB8AC3E}">
        <p14:creationId xmlns:p14="http://schemas.microsoft.com/office/powerpoint/2010/main" val="2219516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50A1CE6-F6E1-4120-931A-3DB0F04BF6BB}"/>
              </a:ext>
            </a:extLst>
          </p:cNvPr>
          <p:cNvSpPr txBox="1"/>
          <p:nvPr/>
        </p:nvSpPr>
        <p:spPr>
          <a:xfrm>
            <a:off x="3009900" y="1913486"/>
            <a:ext cx="6134100" cy="2246769"/>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What are the common features shared by </a:t>
            </a:r>
            <a:r>
              <a:rPr lang="en-GB" sz="2800" i="1" dirty="0">
                <a:latin typeface="Arial" panose="020B0604020202020204" pitchFamily="34" charset="0"/>
                <a:cs typeface="Arial" panose="020B0604020202020204" pitchFamily="34" charset="0"/>
              </a:rPr>
              <a:t>When You Were Mine </a:t>
            </a:r>
            <a:r>
              <a:rPr lang="en-GB" sz="2800" dirty="0">
                <a:latin typeface="Arial" panose="020B0604020202020204" pitchFamily="34" charset="0"/>
                <a:cs typeface="Arial" panose="020B0604020202020204" pitchFamily="34" charset="0"/>
              </a:rPr>
              <a:t>by Carol Ann Duffy and </a:t>
            </a:r>
            <a:r>
              <a:rPr lang="en-GB" sz="2800" i="1" dirty="0">
                <a:latin typeface="Arial" panose="020B0604020202020204" pitchFamily="34" charset="0"/>
                <a:cs typeface="Arial" panose="020B0604020202020204" pitchFamily="34" charset="0"/>
              </a:rPr>
              <a:t>what my mother (a poet) might say </a:t>
            </a:r>
            <a:r>
              <a:rPr lang="en-GB" sz="2800" dirty="0">
                <a:latin typeface="Arial" panose="020B0604020202020204" pitchFamily="34" charset="0"/>
                <a:cs typeface="Arial" panose="020B0604020202020204" pitchFamily="34" charset="0"/>
              </a:rPr>
              <a:t>by Mary Jean Chan?</a:t>
            </a:r>
          </a:p>
        </p:txBody>
      </p:sp>
      <p:pic>
        <p:nvPicPr>
          <p:cNvPr id="11" name="Picture 10">
            <a:extLst>
              <a:ext uri="{FF2B5EF4-FFF2-40B4-BE49-F238E27FC236}">
                <a16:creationId xmlns:a16="http://schemas.microsoft.com/office/drawing/2014/main" id="{D8B3F26A-CB5D-437D-949C-786F8AFD5E7A}"/>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47920" y="1108007"/>
            <a:ext cx="2861980" cy="2860608"/>
          </a:xfrm>
          <a:prstGeom prst="rect">
            <a:avLst/>
          </a:prstGeom>
        </p:spPr>
      </p:pic>
      <p:sp>
        <p:nvSpPr>
          <p:cNvPr id="8" name="TextBox 7">
            <a:extLst>
              <a:ext uri="{FF2B5EF4-FFF2-40B4-BE49-F238E27FC236}">
                <a16:creationId xmlns:a16="http://schemas.microsoft.com/office/drawing/2014/main" id="{3349018C-CE53-4718-8045-7CBF94F85FC6}"/>
              </a:ext>
            </a:extLst>
          </p:cNvPr>
          <p:cNvSpPr txBox="1"/>
          <p:nvPr/>
        </p:nvSpPr>
        <p:spPr>
          <a:xfrm>
            <a:off x="482600" y="398197"/>
            <a:ext cx="7112000"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To be able to compare the language used in poems with similar themes</a:t>
            </a:r>
            <a:endParaRPr lang="en-GB" sz="24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713921"/>
      </p:ext>
    </p:extLst>
  </p:cSld>
  <p:clrMapOvr>
    <a:masterClrMapping/>
  </p:clrMapOvr>
</p:sld>
</file>

<file path=ppt/theme/theme1.xml><?xml version="1.0" encoding="utf-8"?>
<a:theme xmlns:a="http://schemas.openxmlformats.org/drawingml/2006/main" name="Stonewall_PP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Stonewall_PP_Template.potx</Template>
  <TotalTime>0</TotalTime>
  <Words>847</Words>
  <Application>Microsoft Office PowerPoint</Application>
  <PresentationFormat>On-screen Show (4:3)</PresentationFormat>
  <Paragraphs>59</Paragraphs>
  <Slides>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Stonewall_PP_Template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revision>1</cp:revision>
  <dcterms:created xsi:type="dcterms:W3CDTF">2022-09-27T09:13:57Z</dcterms:created>
  <dcterms:modified xsi:type="dcterms:W3CDTF">2022-09-27T09:14:10Z</dcterms:modified>
</cp:coreProperties>
</file>