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9"/>
  </p:notesMasterIdLst>
  <p:handoutMasterIdLst>
    <p:handoutMasterId r:id="rId10"/>
  </p:handoutMasterIdLst>
  <p:sldIdLst>
    <p:sldId id="256" r:id="rId2"/>
    <p:sldId id="260" r:id="rId3"/>
    <p:sldId id="280" r:id="rId4"/>
    <p:sldId id="297" r:id="rId5"/>
    <p:sldId id="298" r:id="rId6"/>
    <p:sldId id="299" r:id="rId7"/>
    <p:sldId id="296"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326614-CD51-47B8-BBDF-426E0D6E26C9}" v="8" dt="2022-09-27T09:12:38.8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69000" autoAdjust="0"/>
  </p:normalViewPr>
  <p:slideViewPr>
    <p:cSldViewPr snapToGrid="0" snapToObjects="1">
      <p:cViewPr varScale="1">
        <p:scale>
          <a:sx n="44" d="100"/>
          <a:sy n="44" d="100"/>
        </p:scale>
        <p:origin x="1196"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9/27/2022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cordite.org.au/poetry/transqueer/love-transposed/"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901229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Students work in pairs to underline the metaphors in the poem </a:t>
            </a:r>
            <a:r>
              <a:rPr lang="en-GB" sz="1200" i="1" kern="1200" dirty="0">
                <a:solidFill>
                  <a:schemeClr val="tx1"/>
                </a:solidFill>
                <a:effectLst/>
                <a:latin typeface="+mn-lt"/>
                <a:ea typeface="+mn-ea"/>
                <a:cs typeface="+mn-cs"/>
              </a:rPr>
              <a:t>Love Transposed</a:t>
            </a:r>
            <a:r>
              <a:rPr lang="en-GB" sz="1200" kern="1200" dirty="0">
                <a:solidFill>
                  <a:schemeClr val="tx1"/>
                </a:solidFill>
                <a:effectLst/>
                <a:latin typeface="+mn-lt"/>
                <a:ea typeface="+mn-ea"/>
                <a:cs typeface="+mn-cs"/>
              </a:rPr>
              <a:t> by Ian Iqbal Rashid. You can find the poem here: </a:t>
            </a:r>
            <a:r>
              <a:rPr lang="en-GB" sz="1200" u="sng" kern="1200" dirty="0">
                <a:solidFill>
                  <a:schemeClr val="tx1"/>
                </a:solidFill>
                <a:effectLst/>
                <a:latin typeface="+mn-lt"/>
                <a:ea typeface="+mn-ea"/>
                <a:cs typeface="+mn-cs"/>
                <a:hlinkClick r:id="rId3"/>
              </a:rPr>
              <a:t>http://cordite.org.au/poetry/transqueer/love-transposed/</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2268516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Look at the biography of Ian Iqbal Rashid on the board. Does knowing that he’s gay, had previously been an asylum seeker, that he’s of Indian descent, that his early life was spent in Tanzania change your understanding of the poem at all? </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477595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Look at the biography of Ian Iqbal Rashid on the board. Does knowing that he’s gay, had previously been an asylum seeker, that he’s of Indian descent, that his early life was spent in Tanzania change your understanding of the poem at all? </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1210387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Ask students to identify the metaphors they had spotted. As a class, unpack the different metaphors. Discuss the different aspects of love within the poem – warm and bright, but also something muddy that can weigh us down.</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Look at the biography of Ian Iqbal Rashid on the board. Does knowing that he’s gay, had previously been an asylum seeker, that he’s of Indian descent, that his early life was spent in Tanzania change your understanding of the poem at all?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How might a same gender relationship be more difficult than a mixed gender relationship? How might it potentially be different as a person of </a:t>
            </a:r>
            <a:r>
              <a:rPr lang="en-US" sz="1200" kern="1200" dirty="0" err="1">
                <a:solidFill>
                  <a:schemeClr val="tx1"/>
                </a:solidFill>
                <a:effectLst/>
                <a:latin typeface="+mn-lt"/>
                <a:ea typeface="+mn-ea"/>
                <a:cs typeface="+mn-cs"/>
              </a:rPr>
              <a:t>colour</a:t>
            </a:r>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example, being in a same gender relationship might be more difficult because of how others treat you in society – LGBT people still face discrimination in lots of countries around the world, including in the UK. Being a person of </a:t>
            </a:r>
            <a:r>
              <a:rPr lang="en-US" sz="1200" kern="1200" dirty="0" err="1">
                <a:solidFill>
                  <a:schemeClr val="tx1"/>
                </a:solidFill>
                <a:effectLst/>
                <a:latin typeface="+mn-lt"/>
                <a:ea typeface="+mn-ea"/>
                <a:cs typeface="+mn-cs"/>
              </a:rPr>
              <a:t>colour</a:t>
            </a:r>
            <a:r>
              <a:rPr lang="en-US" sz="1200" kern="1200" dirty="0">
                <a:solidFill>
                  <a:schemeClr val="tx1"/>
                </a:solidFill>
                <a:effectLst/>
                <a:latin typeface="+mn-lt"/>
                <a:ea typeface="+mn-ea"/>
                <a:cs typeface="+mn-cs"/>
              </a:rPr>
              <a:t> is difficult because of racism – many people of </a:t>
            </a:r>
            <a:r>
              <a:rPr lang="en-US" sz="1200" kern="1200" dirty="0" err="1">
                <a:solidFill>
                  <a:schemeClr val="tx1"/>
                </a:solidFill>
                <a:effectLst/>
                <a:latin typeface="+mn-lt"/>
                <a:ea typeface="+mn-ea"/>
                <a:cs typeface="+mn-cs"/>
              </a:rPr>
              <a:t>colour</a:t>
            </a:r>
            <a:r>
              <a:rPr lang="en-US" sz="1200" kern="1200" dirty="0">
                <a:solidFill>
                  <a:schemeClr val="tx1"/>
                </a:solidFill>
                <a:effectLst/>
                <a:latin typeface="+mn-lt"/>
                <a:ea typeface="+mn-ea"/>
                <a:cs typeface="+mn-cs"/>
              </a:rPr>
              <a:t> still experience racism and discrimination all over the world. Being a gay person of </a:t>
            </a:r>
            <a:r>
              <a:rPr lang="en-US" sz="1200" kern="1200" dirty="0" err="1">
                <a:solidFill>
                  <a:schemeClr val="tx1"/>
                </a:solidFill>
                <a:effectLst/>
                <a:latin typeface="+mn-lt"/>
                <a:ea typeface="+mn-ea"/>
                <a:cs typeface="+mn-cs"/>
              </a:rPr>
              <a:t>colour</a:t>
            </a:r>
            <a:r>
              <a:rPr lang="en-US" sz="1200" kern="1200" dirty="0">
                <a:solidFill>
                  <a:schemeClr val="tx1"/>
                </a:solidFill>
                <a:effectLst/>
                <a:latin typeface="+mn-lt"/>
                <a:ea typeface="+mn-ea"/>
                <a:cs typeface="+mn-cs"/>
              </a:rPr>
              <a:t> might be difficult because of racism within and outside of the LGBT community and because of homophobic attitudes within society.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Note: It is important to avoid racial and religious stereotypes during this discussion. You should challenge any assumptions and </a:t>
            </a:r>
            <a:r>
              <a:rPr lang="en-US" sz="1200" i="1" kern="1200" dirty="0" err="1">
                <a:solidFill>
                  <a:schemeClr val="tx1"/>
                </a:solidFill>
                <a:effectLst/>
                <a:latin typeface="+mn-lt"/>
                <a:ea typeface="+mn-ea"/>
                <a:cs typeface="+mn-cs"/>
              </a:rPr>
              <a:t>generalisations</a:t>
            </a:r>
            <a:r>
              <a:rPr lang="en-US" sz="1200" i="1" kern="1200" dirty="0">
                <a:solidFill>
                  <a:schemeClr val="tx1"/>
                </a:solidFill>
                <a:effectLst/>
                <a:latin typeface="+mn-lt"/>
                <a:ea typeface="+mn-ea"/>
                <a:cs typeface="+mn-cs"/>
              </a:rPr>
              <a:t> that students make regarding attitudes towards LGBT people in BAME and/or religious communities.</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67878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Students answer the question: How does Ian Iqbal Rashid use metaphor to describe love in </a:t>
            </a:r>
            <a:r>
              <a:rPr lang="en-US" sz="1200" i="1" kern="1200" dirty="0">
                <a:solidFill>
                  <a:schemeClr val="tx1"/>
                </a:solidFill>
                <a:effectLst/>
                <a:latin typeface="+mn-lt"/>
                <a:ea typeface="+mn-ea"/>
                <a:cs typeface="+mn-cs"/>
              </a:rPr>
              <a:t>Love Transposed?</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557794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27/09/2022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27/09/2022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27/09/2022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27/09/2022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LGBT+ History Month 2019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Key Stage 3  – England and Wales</a:t>
            </a:r>
          </a:p>
          <a:p>
            <a:pPr marL="257175" indent="-257175">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S1 to S3 – Scotland </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8A1D69-FBED-475C-AB7B-1D560E391A79}"/>
              </a:ext>
            </a:extLst>
          </p:cNvPr>
          <p:cNvSpPr txBox="1"/>
          <p:nvPr/>
        </p:nvSpPr>
        <p:spPr>
          <a:xfrm>
            <a:off x="1075594" y="2062546"/>
            <a:ext cx="7454477" cy="523220"/>
          </a:xfrm>
          <a:prstGeom prst="rect">
            <a:avLst/>
          </a:prstGeom>
          <a:noFill/>
        </p:spPr>
        <p:txBody>
          <a:bodyPr wrap="none" rtlCol="0">
            <a:spAutoFit/>
          </a:bodyPr>
          <a:lstStyle/>
          <a:p>
            <a:r>
              <a:rPr lang="en-US" sz="2800" u="sng" dirty="0">
                <a:latin typeface="Arial" panose="020B0604020202020204" pitchFamily="34" charset="0"/>
                <a:cs typeface="Arial" panose="020B0604020202020204" pitchFamily="34" charset="0"/>
              </a:rPr>
              <a:t>LO: </a:t>
            </a:r>
            <a:r>
              <a:rPr lang="en-US" sz="2800" dirty="0">
                <a:latin typeface="Arial" panose="020B0604020202020204" pitchFamily="34" charset="0"/>
                <a:cs typeface="Arial" panose="020B0604020202020204" pitchFamily="34" charset="0"/>
              </a:rPr>
              <a:t>To be able to identify the use of metaphor</a:t>
            </a:r>
            <a:endParaRPr lang="en-GB" sz="28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2818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6406306"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identify the use of metaphor</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50A1CE6-F6E1-4120-931A-3DB0F04BF6BB}"/>
              </a:ext>
            </a:extLst>
          </p:cNvPr>
          <p:cNvSpPr txBox="1"/>
          <p:nvPr/>
        </p:nvSpPr>
        <p:spPr>
          <a:xfrm>
            <a:off x="4814372" y="1811855"/>
            <a:ext cx="3899428" cy="2246769"/>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Love Transposed – </a:t>
            </a:r>
          </a:p>
          <a:p>
            <a:r>
              <a:rPr lang="en-GB" sz="2800" dirty="0">
                <a:latin typeface="Arial" panose="020B0604020202020204" pitchFamily="34" charset="0"/>
                <a:cs typeface="Arial" panose="020B0604020202020204" pitchFamily="34" charset="0"/>
              </a:rPr>
              <a:t>a poem by Ian Iqbal Rashid</a:t>
            </a:r>
          </a:p>
          <a:p>
            <a:endParaRPr lang="en-GB" sz="2800" b="1" dirty="0">
              <a:latin typeface="Arial" panose="020B0604020202020204" pitchFamily="34" charset="0"/>
              <a:cs typeface="Arial" panose="020B0604020202020204" pitchFamily="34" charset="0"/>
            </a:endParaRPr>
          </a:p>
          <a:p>
            <a:r>
              <a:rPr lang="en-GB" sz="2800" dirty="0">
                <a:solidFill>
                  <a:srgbClr val="FF0000"/>
                </a:solidFill>
                <a:latin typeface="Arial" panose="020B0604020202020204" pitchFamily="34" charset="0"/>
                <a:cs typeface="Arial" panose="020B0604020202020204" pitchFamily="34" charset="0"/>
              </a:rPr>
              <a:t>Identify the metaphors.</a:t>
            </a:r>
          </a:p>
        </p:txBody>
      </p:sp>
      <p:pic>
        <p:nvPicPr>
          <p:cNvPr id="9" name="Picture 8"/>
          <p:cNvPicPr>
            <a:picLocks noChangeAspect="1"/>
          </p:cNvPicPr>
          <p:nvPr/>
        </p:nvPicPr>
        <p:blipFill>
          <a:blip r:embed="rId3"/>
          <a:stretch>
            <a:fillRect/>
          </a:stretch>
        </p:blipFill>
        <p:spPr>
          <a:xfrm>
            <a:off x="730575" y="1314948"/>
            <a:ext cx="3238500" cy="4467225"/>
          </a:xfrm>
          <a:prstGeom prst="rect">
            <a:avLst/>
          </a:prstGeom>
        </p:spPr>
      </p:pic>
    </p:spTree>
    <p:extLst>
      <p:ext uri="{BB962C8B-B14F-4D97-AF65-F5344CB8AC3E}">
        <p14:creationId xmlns:p14="http://schemas.microsoft.com/office/powerpoint/2010/main" val="3629146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6406306"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identify the use of metaphor</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50A1CE6-F6E1-4120-931A-3DB0F04BF6BB}"/>
              </a:ext>
            </a:extLst>
          </p:cNvPr>
          <p:cNvSpPr txBox="1"/>
          <p:nvPr/>
        </p:nvSpPr>
        <p:spPr>
          <a:xfrm>
            <a:off x="4210375" y="1811855"/>
            <a:ext cx="4503425" cy="3970318"/>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Ian Iqbal Rashid</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He was born in Tanzania in 1971, but his family were forced to leave during his early childhood. The family were granted asylum in Canada, which is where Ian Iqbal Rashid grew up.</a:t>
            </a:r>
          </a:p>
        </p:txBody>
      </p:sp>
      <p:pic>
        <p:nvPicPr>
          <p:cNvPr id="5" name="Picture 4"/>
          <p:cNvPicPr>
            <a:picLocks noChangeAspect="1"/>
          </p:cNvPicPr>
          <p:nvPr/>
        </p:nvPicPr>
        <p:blipFill>
          <a:blip r:embed="rId3"/>
          <a:stretch>
            <a:fillRect/>
          </a:stretch>
        </p:blipFill>
        <p:spPr>
          <a:xfrm>
            <a:off x="730575" y="1314948"/>
            <a:ext cx="3238500" cy="4467225"/>
          </a:xfrm>
          <a:prstGeom prst="rect">
            <a:avLst/>
          </a:prstGeom>
        </p:spPr>
      </p:pic>
    </p:spTree>
    <p:extLst>
      <p:ext uri="{BB962C8B-B14F-4D97-AF65-F5344CB8AC3E}">
        <p14:creationId xmlns:p14="http://schemas.microsoft.com/office/powerpoint/2010/main" val="230249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6406306"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identify the use of metaphor</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50A1CE6-F6E1-4120-931A-3DB0F04BF6BB}"/>
              </a:ext>
            </a:extLst>
          </p:cNvPr>
          <p:cNvSpPr txBox="1"/>
          <p:nvPr/>
        </p:nvSpPr>
        <p:spPr>
          <a:xfrm>
            <a:off x="4210375" y="1811855"/>
            <a:ext cx="4503425" cy="2677656"/>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Ian Iqbal Rashid now lives in London with his partner Peter. As well as being a poet, he is known for his writing for film, TV and radio.</a:t>
            </a:r>
          </a:p>
        </p:txBody>
      </p:sp>
      <p:pic>
        <p:nvPicPr>
          <p:cNvPr id="5" name="Picture 4"/>
          <p:cNvPicPr>
            <a:picLocks noChangeAspect="1"/>
          </p:cNvPicPr>
          <p:nvPr/>
        </p:nvPicPr>
        <p:blipFill>
          <a:blip r:embed="rId3"/>
          <a:stretch>
            <a:fillRect/>
          </a:stretch>
        </p:blipFill>
        <p:spPr>
          <a:xfrm>
            <a:off x="730575" y="1314948"/>
            <a:ext cx="3238500" cy="4467225"/>
          </a:xfrm>
          <a:prstGeom prst="rect">
            <a:avLst/>
          </a:prstGeom>
        </p:spPr>
      </p:pic>
    </p:spTree>
    <p:extLst>
      <p:ext uri="{BB962C8B-B14F-4D97-AF65-F5344CB8AC3E}">
        <p14:creationId xmlns:p14="http://schemas.microsoft.com/office/powerpoint/2010/main" val="284826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6406306"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identify the use of metaphor</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50A1CE6-F6E1-4120-931A-3DB0F04BF6BB}"/>
              </a:ext>
            </a:extLst>
          </p:cNvPr>
          <p:cNvSpPr txBox="1"/>
          <p:nvPr/>
        </p:nvSpPr>
        <p:spPr>
          <a:xfrm>
            <a:off x="4210375" y="1811855"/>
            <a:ext cx="4503425" cy="1815882"/>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How might the experience of discrimination or prejudice have impacted Ian Iqbal Rashid’s work?</a:t>
            </a:r>
          </a:p>
        </p:txBody>
      </p:sp>
      <p:pic>
        <p:nvPicPr>
          <p:cNvPr id="5" name="Picture 4"/>
          <p:cNvPicPr>
            <a:picLocks noChangeAspect="1"/>
          </p:cNvPicPr>
          <p:nvPr/>
        </p:nvPicPr>
        <p:blipFill>
          <a:blip r:embed="rId3"/>
          <a:stretch>
            <a:fillRect/>
          </a:stretch>
        </p:blipFill>
        <p:spPr>
          <a:xfrm>
            <a:off x="730575" y="1314948"/>
            <a:ext cx="3238500" cy="4467225"/>
          </a:xfrm>
          <a:prstGeom prst="rect">
            <a:avLst/>
          </a:prstGeom>
        </p:spPr>
      </p:pic>
    </p:spTree>
    <p:extLst>
      <p:ext uri="{BB962C8B-B14F-4D97-AF65-F5344CB8AC3E}">
        <p14:creationId xmlns:p14="http://schemas.microsoft.com/office/powerpoint/2010/main" val="2794126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6406306"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identify the use of metaphor</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50A1CE6-F6E1-4120-931A-3DB0F04BF6BB}"/>
              </a:ext>
            </a:extLst>
          </p:cNvPr>
          <p:cNvSpPr txBox="1"/>
          <p:nvPr/>
        </p:nvSpPr>
        <p:spPr>
          <a:xfrm>
            <a:off x="3009900" y="1913486"/>
            <a:ext cx="6134100" cy="1384995"/>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How does Ian Iqbal Rashid use metaphor to describe love in Love Transposed?</a:t>
            </a:r>
          </a:p>
        </p:txBody>
      </p:sp>
      <p:pic>
        <p:nvPicPr>
          <p:cNvPr id="11" name="Picture 10">
            <a:extLst>
              <a:ext uri="{FF2B5EF4-FFF2-40B4-BE49-F238E27FC236}">
                <a16:creationId xmlns:a16="http://schemas.microsoft.com/office/drawing/2014/main" id="{D8B3F26A-CB5D-437D-949C-786F8AFD5E7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7920" y="1108007"/>
            <a:ext cx="2861980" cy="2860608"/>
          </a:xfrm>
          <a:prstGeom prst="rect">
            <a:avLst/>
          </a:prstGeom>
        </p:spPr>
      </p:pic>
    </p:spTree>
    <p:extLst>
      <p:ext uri="{BB962C8B-B14F-4D97-AF65-F5344CB8AC3E}">
        <p14:creationId xmlns:p14="http://schemas.microsoft.com/office/powerpoint/2010/main" val="383713921"/>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937</Words>
  <Application>Microsoft Office PowerPoint</Application>
  <PresentationFormat>On-screen Show (4:3)</PresentationFormat>
  <Paragraphs>51</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1</cp:revision>
  <dcterms:created xsi:type="dcterms:W3CDTF">2022-09-27T09:12:38Z</dcterms:created>
  <dcterms:modified xsi:type="dcterms:W3CDTF">2022-09-27T09:12:44Z</dcterms:modified>
</cp:coreProperties>
</file>