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Lst>
  <p:notesMasterIdLst>
    <p:notesMasterId r:id="rId10"/>
  </p:notesMasterIdLst>
  <p:handoutMasterIdLst>
    <p:handoutMasterId r:id="rId11"/>
  </p:handoutMasterIdLst>
  <p:sldIdLst>
    <p:sldId id="256" r:id="rId2"/>
    <p:sldId id="260" r:id="rId3"/>
    <p:sldId id="280" r:id="rId4"/>
    <p:sldId id="281" r:id="rId5"/>
    <p:sldId id="282" r:id="rId6"/>
    <p:sldId id="270" r:id="rId7"/>
    <p:sldId id="283" r:id="rId8"/>
    <p:sldId id="284"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16175"/>
    <a:srgbClr val="0C0C0C"/>
    <a:srgbClr val="CD0920"/>
    <a:srgbClr val="2104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4813F42-0655-495A-87B2-75BFAD025F0D}" v="8" dt="2022-09-27T09:10:57.71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69000" autoAdjust="0"/>
  </p:normalViewPr>
  <p:slideViewPr>
    <p:cSldViewPr snapToGrid="0" snapToObjects="1">
      <p:cViewPr varScale="1">
        <p:scale>
          <a:sx n="26" d="100"/>
          <a:sy n="26" d="100"/>
        </p:scale>
        <p:origin x="48" y="42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C0F6F06-5850-BA48-850E-FCFA4C54607A}" type="datetimeFigureOut">
              <a:rPr lang="en-US" smtClean="0"/>
              <a:t>9/27/2022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E7C9902-0054-9242-AD24-B46328C07A67}" type="slidenum">
              <a:rPr lang="en-US" smtClean="0"/>
              <a:t>‹#›</a:t>
            </a:fld>
            <a:endParaRPr lang="en-US"/>
          </a:p>
        </p:txBody>
      </p:sp>
    </p:spTree>
    <p:extLst>
      <p:ext uri="{BB962C8B-B14F-4D97-AF65-F5344CB8AC3E}">
        <p14:creationId xmlns:p14="http://schemas.microsoft.com/office/powerpoint/2010/main" val="288980458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B97147A-08AE-544F-8CBA-320E4A0D5078}" type="datetimeFigureOut">
              <a:rPr lang="en-US" smtClean="0"/>
              <a:t>9/27/2022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1ADB596-D218-9D43-A4EC-2B51BE929992}" type="slidenum">
              <a:rPr lang="en-US" smtClean="0"/>
              <a:t>‹#›</a:t>
            </a:fld>
            <a:endParaRPr lang="en-US"/>
          </a:p>
        </p:txBody>
      </p:sp>
    </p:spTree>
    <p:extLst>
      <p:ext uri="{BB962C8B-B14F-4D97-AF65-F5344CB8AC3E}">
        <p14:creationId xmlns:p14="http://schemas.microsoft.com/office/powerpoint/2010/main" val="2421475482"/>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scottishpoetrylibrary.org.uk/poem/grandpas-soup/"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Shape 126"/>
          <p:cNvSpPr>
            <a:spLocks noGrp="1" noRot="1" noChangeAspect="1"/>
          </p:cNvSpPr>
          <p:nvPr>
            <p:ph type="sldImg"/>
          </p:nvPr>
        </p:nvSpPr>
        <p:spPr>
          <a:xfrm>
            <a:off x="1143000" y="685800"/>
            <a:ext cx="4572000" cy="3429000"/>
          </a:xfrm>
          <a:prstGeom prst="rect">
            <a:avLst/>
          </a:prstGeom>
        </p:spPr>
        <p:txBody>
          <a:bodyPr/>
          <a:lstStyle/>
          <a:p>
            <a:endParaRPr/>
          </a:p>
        </p:txBody>
      </p:sp>
      <p:sp>
        <p:nvSpPr>
          <p:cNvPr id="127" name="Shape 127"/>
          <p:cNvSpPr>
            <a:spLocks noGrp="1"/>
          </p:cNvSpPr>
          <p:nvPr>
            <p:ph type="body" sz="quarter" idx="1"/>
          </p:nvPr>
        </p:nvSpPr>
        <p:spPr>
          <a:prstGeom prst="rect">
            <a:avLst/>
          </a:prstGeom>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US"/>
              <a:t>Visit </a:t>
            </a:r>
            <a:r>
              <a:rPr lang="en-US" dirty="0"/>
              <a:t>our website for the lesson plan to accompany this PowerPoint.</a:t>
            </a:r>
          </a:p>
          <a:p>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2</a:t>
            </a:fld>
            <a:endParaRPr lang="en-US"/>
          </a:p>
        </p:txBody>
      </p:sp>
    </p:spTree>
    <p:extLst>
      <p:ext uri="{BB962C8B-B14F-4D97-AF65-F5344CB8AC3E}">
        <p14:creationId xmlns:p14="http://schemas.microsoft.com/office/powerpoint/2010/main" val="19012294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Read Grandpa’s Soup by Jackie Kay to the children. You can find the poem here: </a:t>
            </a:r>
            <a:r>
              <a:rPr lang="en-GB" sz="1200" b="1" kern="1200" dirty="0">
                <a:solidFill>
                  <a:schemeClr val="tx1"/>
                </a:solidFill>
                <a:effectLst/>
                <a:latin typeface="+mn-lt"/>
                <a:ea typeface="+mn-ea"/>
                <a:cs typeface="+mn-cs"/>
              </a:rPr>
              <a:t> </a:t>
            </a:r>
            <a:r>
              <a:rPr lang="en-GB" sz="1200" u="sng" kern="1200" dirty="0">
                <a:solidFill>
                  <a:schemeClr val="tx1"/>
                </a:solidFill>
                <a:effectLst/>
                <a:latin typeface="+mn-lt"/>
                <a:ea typeface="+mn-ea"/>
                <a:cs typeface="+mn-cs"/>
                <a:hlinkClick r:id="rId3"/>
              </a:rPr>
              <a:t>https://www.scottishpoetrylibrary.org.uk/poem/grandpas-soup/</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Ask children if they can remember what was in the soup.</a:t>
            </a:r>
          </a:p>
          <a:p>
            <a:r>
              <a:rPr lang="en-GB" sz="1200" kern="1200" dirty="0">
                <a:solidFill>
                  <a:schemeClr val="tx1"/>
                </a:solidFill>
                <a:effectLst/>
                <a:latin typeface="+mn-lt"/>
                <a:ea typeface="+mn-ea"/>
                <a:cs typeface="+mn-cs"/>
              </a:rPr>
              <a:t>When they remember an ingredient, invite a child to the front up to add it to the pan. Explain that </a:t>
            </a:r>
            <a:r>
              <a:rPr lang="en-GB" sz="1200" kern="1200" dirty="0" err="1">
                <a:solidFill>
                  <a:schemeClr val="tx1"/>
                </a:solidFill>
                <a:effectLst/>
                <a:latin typeface="+mn-lt"/>
                <a:ea typeface="+mn-ea"/>
                <a:cs typeface="+mn-cs"/>
              </a:rPr>
              <a:t>hough</a:t>
            </a:r>
            <a:r>
              <a:rPr lang="en-GB" sz="1200" kern="1200" dirty="0">
                <a:solidFill>
                  <a:schemeClr val="tx1"/>
                </a:solidFill>
                <a:effectLst/>
                <a:latin typeface="+mn-lt"/>
                <a:ea typeface="+mn-ea"/>
                <a:cs typeface="+mn-cs"/>
              </a:rPr>
              <a:t> is a type of beef.</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Ask: Why did Jackie like Grandpa’s soup so much? Discuss that it might have been more than just that it was tasty, it might be that because it is something that Grandpa made for her.</a:t>
            </a:r>
          </a:p>
        </p:txBody>
      </p:sp>
      <p:sp>
        <p:nvSpPr>
          <p:cNvPr id="4" name="Slide Number Placeholder 3"/>
          <p:cNvSpPr>
            <a:spLocks noGrp="1"/>
          </p:cNvSpPr>
          <p:nvPr>
            <p:ph type="sldNum" sz="quarter" idx="10"/>
          </p:nvPr>
        </p:nvSpPr>
        <p:spPr/>
        <p:txBody>
          <a:bodyPr/>
          <a:lstStyle/>
          <a:p>
            <a:fld id="{D1ADB596-D218-9D43-A4EC-2B51BE929992}" type="slidenum">
              <a:rPr lang="en-US" smtClean="0"/>
              <a:t>3</a:t>
            </a:fld>
            <a:endParaRPr lang="en-US"/>
          </a:p>
        </p:txBody>
      </p:sp>
    </p:spTree>
    <p:extLst>
      <p:ext uri="{BB962C8B-B14F-4D97-AF65-F5344CB8AC3E}">
        <p14:creationId xmlns:p14="http://schemas.microsoft.com/office/powerpoint/2010/main" val="22685167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Show children a photo of Jackie Kay and talk about her family. Jackie was adopted when she was a baby and she grew up with her mum, dad and siblings. She now lives with her partner Denise. Jackie has two children, so Denise is their step-mum.</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4</a:t>
            </a:fld>
            <a:endParaRPr lang="en-US"/>
          </a:p>
        </p:txBody>
      </p:sp>
    </p:spTree>
    <p:extLst>
      <p:ext uri="{BB962C8B-B14F-4D97-AF65-F5344CB8AC3E}">
        <p14:creationId xmlns:p14="http://schemas.microsoft.com/office/powerpoint/2010/main" val="39339277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Ask children: Who is in your family? </a:t>
            </a:r>
          </a:p>
          <a:p>
            <a:r>
              <a:rPr lang="en-GB" sz="1200" kern="1200" dirty="0">
                <a:solidFill>
                  <a:schemeClr val="tx1"/>
                </a:solidFill>
                <a:effectLst/>
                <a:latin typeface="+mn-lt"/>
                <a:ea typeface="+mn-ea"/>
                <a:cs typeface="+mn-cs"/>
              </a:rPr>
              <a:t>Children should tell a partner. Choose some children to tell the class who is in their family - make sure that a diverse range of families are discussed.</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Ask children: Are any foods special to you and your family? Why are the foods special to you?</a:t>
            </a:r>
          </a:p>
          <a:p>
            <a:r>
              <a:rPr lang="en-GB" sz="1200" kern="1200" dirty="0">
                <a:solidFill>
                  <a:schemeClr val="tx1"/>
                </a:solidFill>
                <a:effectLst/>
                <a:latin typeface="+mn-lt"/>
                <a:ea typeface="+mn-ea"/>
                <a:cs typeface="+mn-cs"/>
              </a:rPr>
              <a:t>Talking partners and then share as a class.</a:t>
            </a:r>
          </a:p>
          <a:p>
            <a:r>
              <a:rPr lang="en-GB" sz="1200" i="1" kern="1200" dirty="0">
                <a:solidFill>
                  <a:schemeClr val="tx1"/>
                </a:solidFill>
                <a:effectLst/>
                <a:latin typeface="+mn-lt"/>
                <a:ea typeface="+mn-ea"/>
                <a:cs typeface="+mn-cs"/>
              </a:rPr>
              <a:t>Note: Be aware that children with a trans parent might use a different name for their parent instead of mum or dad.</a:t>
            </a:r>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5</a:t>
            </a:fld>
            <a:endParaRPr lang="en-US"/>
          </a:p>
        </p:txBody>
      </p:sp>
    </p:spTree>
    <p:extLst>
      <p:ext uri="{BB962C8B-B14F-4D97-AF65-F5344CB8AC3E}">
        <p14:creationId xmlns:p14="http://schemas.microsoft.com/office/powerpoint/2010/main" val="27649757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As a class, re-write Grandpa’s Soup to create a class poem, with ingredients you agree upon as a class.</a:t>
            </a:r>
          </a:p>
        </p:txBody>
      </p:sp>
      <p:sp>
        <p:nvSpPr>
          <p:cNvPr id="4" name="Slide Number Placeholder 3"/>
          <p:cNvSpPr>
            <a:spLocks noGrp="1"/>
          </p:cNvSpPr>
          <p:nvPr>
            <p:ph type="sldNum" sz="quarter" idx="10"/>
          </p:nvPr>
        </p:nvSpPr>
        <p:spPr/>
        <p:txBody>
          <a:bodyPr/>
          <a:lstStyle/>
          <a:p>
            <a:fld id="{D1ADB596-D218-9D43-A4EC-2B51BE929992}" type="slidenum">
              <a:rPr lang="en-US" smtClean="0"/>
              <a:t>6</a:t>
            </a:fld>
            <a:endParaRPr lang="en-US"/>
          </a:p>
        </p:txBody>
      </p:sp>
    </p:spTree>
    <p:extLst>
      <p:ext uri="{BB962C8B-B14F-4D97-AF65-F5344CB8AC3E}">
        <p14:creationId xmlns:p14="http://schemas.microsoft.com/office/powerpoint/2010/main" val="7903179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Children use the class soup recipe to help them make a collage of the soup, sticking the ‘ingredients’ onto the soup bowl template. </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Children should write a shopping list – either bullet pointed or as an opportunity to practice using commas.</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Children can write the name of someone from their family that they want to share the class soup with.</a:t>
            </a:r>
          </a:p>
        </p:txBody>
      </p:sp>
      <p:sp>
        <p:nvSpPr>
          <p:cNvPr id="4" name="Slide Number Placeholder 3"/>
          <p:cNvSpPr>
            <a:spLocks noGrp="1"/>
          </p:cNvSpPr>
          <p:nvPr>
            <p:ph type="sldNum" sz="quarter" idx="10"/>
          </p:nvPr>
        </p:nvSpPr>
        <p:spPr/>
        <p:txBody>
          <a:bodyPr/>
          <a:lstStyle/>
          <a:p>
            <a:fld id="{D1ADB596-D218-9D43-A4EC-2B51BE929992}" type="slidenum">
              <a:rPr lang="en-US" smtClean="0"/>
              <a:t>7</a:t>
            </a:fld>
            <a:endParaRPr lang="en-US"/>
          </a:p>
        </p:txBody>
      </p:sp>
    </p:spTree>
    <p:extLst>
      <p:ext uri="{BB962C8B-B14F-4D97-AF65-F5344CB8AC3E}">
        <p14:creationId xmlns:p14="http://schemas.microsoft.com/office/powerpoint/2010/main" val="32343800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Children use the class soup recipe to help them make a collage of the soup, sticking the ‘ingredients’ onto the soup bowl template. </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Children should write a shopping list – either bullet pointed or as an opportunity to practice using commas.</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Children can write the name of someone from their family that they want to share the class soup with.</a:t>
            </a:r>
          </a:p>
        </p:txBody>
      </p:sp>
      <p:sp>
        <p:nvSpPr>
          <p:cNvPr id="4" name="Slide Number Placeholder 3"/>
          <p:cNvSpPr>
            <a:spLocks noGrp="1"/>
          </p:cNvSpPr>
          <p:nvPr>
            <p:ph type="sldNum" sz="quarter" idx="10"/>
          </p:nvPr>
        </p:nvSpPr>
        <p:spPr/>
        <p:txBody>
          <a:bodyPr/>
          <a:lstStyle/>
          <a:p>
            <a:fld id="{D1ADB596-D218-9D43-A4EC-2B51BE929992}" type="slidenum">
              <a:rPr lang="en-US" smtClean="0"/>
              <a:t>8</a:t>
            </a:fld>
            <a:endParaRPr lang="en-US"/>
          </a:p>
        </p:txBody>
      </p:sp>
    </p:spTree>
    <p:extLst>
      <p:ext uri="{BB962C8B-B14F-4D97-AF65-F5344CB8AC3E}">
        <p14:creationId xmlns:p14="http://schemas.microsoft.com/office/powerpoint/2010/main" val="39772225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BDF3A28-B259-DC42-8C10-1F43EA05D7FC}" type="datetime1">
              <a:rPr lang="en-GB" smtClean="0"/>
              <a:t>27/09/2022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13457842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BA729C6-720C-CD4A-80B4-454A0ED44C0B}" type="datetime1">
              <a:rPr lang="en-GB" smtClean="0"/>
              <a:t>27/09/2022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4813283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781F29-62E0-D24B-95F3-AC826BB0C4B7}" type="datetime1">
              <a:rPr lang="en-GB" smtClean="0"/>
              <a:t>27/09/2022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5585788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78E4B3A-F2EA-B846-BCE5-6613D2067B0F}" type="datetime1">
              <a:rPr lang="en-GB" smtClean="0"/>
              <a:t>27/09/2022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1177912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5415AF7-02B2-284E-982F-99996CD86E97}" type="datetime1">
              <a:rPr lang="en-GB" smtClean="0"/>
              <a:t>27/09/2022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8810658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AD8DF7B-F1BE-F642-9184-3ABB55409E15}" type="datetime1">
              <a:rPr lang="en-GB" smtClean="0"/>
              <a:t>27/09/2022</a:t>
            </a:fld>
            <a:endParaRPr lang="en-US"/>
          </a:p>
        </p:txBody>
      </p:sp>
      <p:sp>
        <p:nvSpPr>
          <p:cNvPr id="6" name="Footer Placeholder 5"/>
          <p:cNvSpPr>
            <a:spLocks noGrp="1"/>
          </p:cNvSpPr>
          <p:nvPr>
            <p:ph type="ftr" sz="quarter" idx="11"/>
          </p:nvPr>
        </p:nvSpPr>
        <p:spPr/>
        <p:txBody>
          <a:bodyPr/>
          <a:lstStyle/>
          <a:p>
            <a:r>
              <a:rPr lang="en-US"/>
              <a:t>Presentation name here</a:t>
            </a:r>
          </a:p>
        </p:txBody>
      </p:sp>
      <p:sp>
        <p:nvSpPr>
          <p:cNvPr id="7" name="Slide Number Placeholder 6"/>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4155004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78F669F-901A-0545-8E2D-3061FF532DF1}" type="datetime1">
              <a:rPr lang="en-GB" smtClean="0"/>
              <a:t>27/09/2022</a:t>
            </a:fld>
            <a:endParaRPr lang="en-US"/>
          </a:p>
        </p:txBody>
      </p:sp>
      <p:sp>
        <p:nvSpPr>
          <p:cNvPr id="8" name="Footer Placeholder 7"/>
          <p:cNvSpPr>
            <a:spLocks noGrp="1"/>
          </p:cNvSpPr>
          <p:nvPr>
            <p:ph type="ftr" sz="quarter" idx="11"/>
          </p:nvPr>
        </p:nvSpPr>
        <p:spPr/>
        <p:txBody>
          <a:bodyPr/>
          <a:lstStyle/>
          <a:p>
            <a:r>
              <a:rPr lang="en-US"/>
              <a:t>Presentation name here</a:t>
            </a:r>
          </a:p>
        </p:txBody>
      </p:sp>
      <p:sp>
        <p:nvSpPr>
          <p:cNvPr id="9" name="Slide Number Placeholder 8"/>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8009367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97D41A3-5C84-AE48-80D5-CECD255030C9}" type="datetime1">
              <a:rPr lang="en-GB" smtClean="0"/>
              <a:t>27/09/2022</a:t>
            </a:fld>
            <a:endParaRPr lang="en-US"/>
          </a:p>
        </p:txBody>
      </p:sp>
      <p:sp>
        <p:nvSpPr>
          <p:cNvPr id="4" name="Footer Placeholder 3"/>
          <p:cNvSpPr>
            <a:spLocks noGrp="1"/>
          </p:cNvSpPr>
          <p:nvPr>
            <p:ph type="ftr" sz="quarter" idx="11"/>
          </p:nvPr>
        </p:nvSpPr>
        <p:spPr/>
        <p:txBody>
          <a:bodyPr/>
          <a:lstStyle/>
          <a:p>
            <a:r>
              <a:rPr lang="en-US"/>
              <a:t>Presentation name here</a:t>
            </a:r>
          </a:p>
        </p:txBody>
      </p:sp>
      <p:sp>
        <p:nvSpPr>
          <p:cNvPr id="5" name="Slide Number Placeholder 4"/>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35716195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265686-31EB-BA46-AF93-7633D4C61FF4}" type="datetime1">
              <a:rPr lang="en-GB" smtClean="0"/>
              <a:t>27/09/2022</a:t>
            </a:fld>
            <a:endParaRPr lang="en-US"/>
          </a:p>
        </p:txBody>
      </p:sp>
      <p:sp>
        <p:nvSpPr>
          <p:cNvPr id="3" name="Footer Placeholder 2"/>
          <p:cNvSpPr>
            <a:spLocks noGrp="1"/>
          </p:cNvSpPr>
          <p:nvPr>
            <p:ph type="ftr" sz="quarter" idx="11"/>
          </p:nvPr>
        </p:nvSpPr>
        <p:spPr/>
        <p:txBody>
          <a:bodyPr/>
          <a:lstStyle/>
          <a:p>
            <a:r>
              <a:rPr lang="en-US"/>
              <a:t>Presentation name here</a:t>
            </a:r>
          </a:p>
        </p:txBody>
      </p:sp>
      <p:sp>
        <p:nvSpPr>
          <p:cNvPr id="4" name="Slide Number Placeholder 3"/>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4194621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4458FB5-4CE1-7A43-B078-AB770DC5DE95}" type="datetime1">
              <a:rPr lang="en-GB" smtClean="0"/>
              <a:t>27/09/2022</a:t>
            </a:fld>
            <a:endParaRPr lang="en-US"/>
          </a:p>
        </p:txBody>
      </p:sp>
      <p:sp>
        <p:nvSpPr>
          <p:cNvPr id="6" name="Footer Placeholder 5"/>
          <p:cNvSpPr>
            <a:spLocks noGrp="1"/>
          </p:cNvSpPr>
          <p:nvPr>
            <p:ph type="ftr" sz="quarter" idx="11"/>
          </p:nvPr>
        </p:nvSpPr>
        <p:spPr/>
        <p:txBody>
          <a:bodyPr/>
          <a:lstStyle/>
          <a:p>
            <a:r>
              <a:rPr lang="en-US"/>
              <a:t>Presentation name here</a:t>
            </a:r>
          </a:p>
        </p:txBody>
      </p:sp>
      <p:sp>
        <p:nvSpPr>
          <p:cNvPr id="7" name="Slide Number Placeholder 6"/>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825688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FC52335-70CD-774C-B910-55CAAA9A0365}" type="datetime1">
              <a:rPr lang="en-GB" smtClean="0"/>
              <a:t>27/09/2022</a:t>
            </a:fld>
            <a:endParaRPr lang="en-US"/>
          </a:p>
        </p:txBody>
      </p:sp>
      <p:sp>
        <p:nvSpPr>
          <p:cNvPr id="6" name="Footer Placeholder 5"/>
          <p:cNvSpPr>
            <a:spLocks noGrp="1"/>
          </p:cNvSpPr>
          <p:nvPr>
            <p:ph type="ftr" sz="quarter" idx="11"/>
          </p:nvPr>
        </p:nvSpPr>
        <p:spPr/>
        <p:txBody>
          <a:bodyPr/>
          <a:lstStyle/>
          <a:p>
            <a:r>
              <a:rPr lang="en-US"/>
              <a:t>Presentation name here</a:t>
            </a:r>
          </a:p>
        </p:txBody>
      </p:sp>
      <p:sp>
        <p:nvSpPr>
          <p:cNvPr id="7" name="Slide Number Placeholder 6"/>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4615567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A5A77A-91C6-0946-A8E3-AA51554AE327}" type="datetime1">
              <a:rPr lang="en-GB" smtClean="0"/>
              <a:t>27/09/2022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Presentation name here</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0CF922-CD15-2B46-8BE2-C98E4FA1F969}" type="slidenum">
              <a:rPr lang="en-US" smtClean="0"/>
              <a:t>‹#›</a:t>
            </a:fld>
            <a:endParaRPr lang="en-US"/>
          </a:p>
        </p:txBody>
      </p:sp>
    </p:spTree>
    <p:extLst>
      <p:ext uri="{BB962C8B-B14F-4D97-AF65-F5344CB8AC3E}">
        <p14:creationId xmlns:p14="http://schemas.microsoft.com/office/powerpoint/2010/main" val="32527497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16175"/>
        </a:solidFill>
        <a:effectLst/>
      </p:bgPr>
    </p:bg>
    <p:spTree>
      <p:nvGrpSpPr>
        <p:cNvPr id="1" name=""/>
        <p:cNvGrpSpPr/>
        <p:nvPr/>
      </p:nvGrpSpPr>
      <p:grpSpPr>
        <a:xfrm>
          <a:off x="0" y="0"/>
          <a:ext cx="0" cy="0"/>
          <a:chOff x="0" y="0"/>
          <a:chExt cx="0" cy="0"/>
        </a:xfrm>
      </p:grpSpPr>
      <p:sp>
        <p:nvSpPr>
          <p:cNvPr id="123" name="Shape 123"/>
          <p:cNvSpPr/>
          <p:nvPr/>
        </p:nvSpPr>
        <p:spPr>
          <a:xfrm>
            <a:off x="288991" y="940459"/>
            <a:ext cx="8566019" cy="5055230"/>
          </a:xfrm>
          <a:prstGeom prst="rect">
            <a:avLst/>
          </a:prstGeom>
          <a:ln w="12700">
            <a:miter lim="400000"/>
          </a:ln>
          <a:extLst>
            <a:ext uri="{C572A759-6A51-4108-AA02-DFA0A04FC94B}">
              <ma14:wrappingTextBoxFlag xmlns="" xmlns:ma14="http://schemas.microsoft.com/office/mac/drawingml/2011/main" val="1"/>
            </a:ext>
          </a:extLst>
        </p:spPr>
        <p:txBody>
          <a:bodyPr wrap="square" lIns="34289" rIns="34289">
            <a:spAutoFit/>
          </a:bodyPr>
          <a:lstStyle/>
          <a:p>
            <a:r>
              <a:rPr lang="en-GB" sz="2700" b="1" dirty="0">
                <a:solidFill>
                  <a:schemeClr val="bg1"/>
                </a:solidFill>
                <a:latin typeface="Arial" panose="020B0604020202020204" pitchFamily="34" charset="0"/>
                <a:cs typeface="Arial" panose="020B0604020202020204" pitchFamily="34" charset="0"/>
              </a:rPr>
              <a:t>PowerPoint template to accompany the LGBT+ History Month 2019 lesson pack for:</a:t>
            </a:r>
          </a:p>
          <a:p>
            <a:endParaRPr lang="en-GB" sz="1500" dirty="0">
              <a:solidFill>
                <a:schemeClr val="bg1"/>
              </a:solidFill>
              <a:latin typeface="Arial" panose="020B0604020202020204" pitchFamily="34" charset="0"/>
              <a:cs typeface="Arial" panose="020B0604020202020204" pitchFamily="34" charset="0"/>
            </a:endParaRPr>
          </a:p>
          <a:p>
            <a:pPr marL="257175" indent="-257175">
              <a:buFont typeface="Arial" panose="020B0604020202020204" pitchFamily="34" charset="0"/>
              <a:buChar char="•"/>
            </a:pPr>
            <a:r>
              <a:rPr lang="en-GB" sz="1200" dirty="0">
                <a:solidFill>
                  <a:schemeClr val="bg1"/>
                </a:solidFill>
                <a:latin typeface="Arial" panose="020B0604020202020204" pitchFamily="34" charset="0"/>
                <a:cs typeface="Arial" panose="020B0604020202020204" pitchFamily="34" charset="0"/>
              </a:rPr>
              <a:t>KS1 – England and Wales</a:t>
            </a:r>
          </a:p>
          <a:p>
            <a:pPr marL="257175" indent="-257175">
              <a:buFont typeface="Arial" panose="020B0604020202020204" pitchFamily="34" charset="0"/>
              <a:buChar char="•"/>
            </a:pPr>
            <a:r>
              <a:rPr lang="en-GB" sz="1200" dirty="0">
                <a:solidFill>
                  <a:schemeClr val="bg1"/>
                </a:solidFill>
                <a:latin typeface="Arial" panose="020B0604020202020204" pitchFamily="34" charset="0"/>
                <a:cs typeface="Arial" panose="020B0604020202020204" pitchFamily="34" charset="0"/>
              </a:rPr>
              <a:t>P2 to P3 – Scotland </a:t>
            </a:r>
          </a:p>
          <a:p>
            <a:endParaRPr lang="en-US" sz="1500" dirty="0">
              <a:solidFill>
                <a:schemeClr val="bg1"/>
              </a:solidFill>
              <a:latin typeface="Arial" panose="020B0604020202020204" pitchFamily="34" charset="0"/>
              <a:cs typeface="Arial" panose="020B0604020202020204" pitchFamily="34" charset="0"/>
            </a:endParaRPr>
          </a:p>
          <a:p>
            <a:r>
              <a:rPr lang="en-GB" sz="1050" dirty="0">
                <a:solidFill>
                  <a:schemeClr val="bg1"/>
                </a:solidFill>
                <a:latin typeface="Arial" panose="020B0604020202020204" pitchFamily="34" charset="0"/>
                <a:cs typeface="Arial" panose="020B0604020202020204" pitchFamily="34" charset="0"/>
              </a:rPr>
              <a:t>We know that good teaching is tailored to meet the needs of the children or young people in each individual class. </a:t>
            </a:r>
            <a:r>
              <a:rPr lang="en-US" sz="1050" dirty="0">
                <a:solidFill>
                  <a:schemeClr val="bg1"/>
                </a:solidFill>
                <a:latin typeface="Arial" panose="020B0604020202020204" pitchFamily="34" charset="0"/>
                <a:cs typeface="Arial" panose="020B0604020202020204" pitchFamily="34" charset="0"/>
              </a:rPr>
              <a:t>That’s why we’ve created this editable PowerPoint template – feel free to adapt it to suit your teaching context or to add your school or college slide template to the background.</a:t>
            </a:r>
          </a:p>
          <a:p>
            <a:endParaRPr lang="en-US" sz="1500" dirty="0">
              <a:solidFill>
                <a:schemeClr val="bg1"/>
              </a:solidFill>
              <a:latin typeface="Arial" panose="020B0604020202020204" pitchFamily="34" charset="0"/>
              <a:cs typeface="Arial" panose="020B0604020202020204" pitchFamily="34" charset="0"/>
            </a:endParaRPr>
          </a:p>
          <a:p>
            <a:r>
              <a:rPr lang="en-US" sz="1050" b="1" dirty="0">
                <a:solidFill>
                  <a:schemeClr val="bg1"/>
                </a:solidFill>
                <a:latin typeface="Arial" panose="020B0604020202020204" pitchFamily="34" charset="0"/>
                <a:cs typeface="Arial" panose="020B0604020202020204" pitchFamily="34" charset="0"/>
              </a:rPr>
              <a:t>Who are Stonewall?</a:t>
            </a:r>
          </a:p>
          <a:p>
            <a:r>
              <a:rPr lang="en-GB" sz="1050" dirty="0">
                <a:solidFill>
                  <a:schemeClr val="bg1"/>
                </a:solidFill>
                <a:latin typeface="Arial" panose="020B0604020202020204" pitchFamily="34" charset="0"/>
                <a:cs typeface="Arial" panose="020B0604020202020204" pitchFamily="34" charset="0"/>
              </a:rPr>
              <a:t>This resource is produced by Stonewall, a UK-based charity that stands for the freedom, equity and potential of all lesbian, gay, bi, trans, queer, questioning and ace (LGBTQ+) people. At Stonewall, we imagine a world where LGBTQ+ people everywhere can live our lives to the full. Founded in London in 1989, we now work in each nation of the UK and have established partnerships across the globe. Over the last three decades, we have created transformative change in the lives of LGBTQ+ people in the UK, helping win equal rights around marriage, having children and inclusive education.</a:t>
            </a:r>
          </a:p>
          <a:p>
            <a:endParaRPr lang="en-GB" sz="1050" dirty="0">
              <a:solidFill>
                <a:schemeClr val="bg1"/>
              </a:solidFill>
              <a:latin typeface="Arial" panose="020B0604020202020204" pitchFamily="34" charset="0"/>
              <a:cs typeface="Arial" panose="020B0604020202020204" pitchFamily="34" charset="0"/>
            </a:endParaRPr>
          </a:p>
          <a:p>
            <a:r>
              <a:rPr lang="en-GB" sz="1050" dirty="0">
                <a:solidFill>
                  <a:schemeClr val="bg1"/>
                </a:solidFill>
                <a:latin typeface="Arial" panose="020B0604020202020204" pitchFamily="34" charset="0"/>
                <a:cs typeface="Arial" panose="020B0604020202020204" pitchFamily="34" charset="0"/>
              </a:rPr>
              <a:t>Our campaigns drive positive change for our communities, and our sustained change and empowerment programmes ensure that LGBTQ+ people can thrive throughout our lives. We make sure that the world hears and learns from our communities, and our work is grounded in evidence and expertise.</a:t>
            </a:r>
          </a:p>
          <a:p>
            <a:endParaRPr lang="en-GB" sz="1050" dirty="0">
              <a:solidFill>
                <a:schemeClr val="bg1"/>
              </a:solidFill>
              <a:latin typeface="Arial" panose="020B0604020202020204" pitchFamily="34" charset="0"/>
              <a:cs typeface="Arial" panose="020B0604020202020204" pitchFamily="34" charset="0"/>
            </a:endParaRPr>
          </a:p>
          <a:p>
            <a:r>
              <a:rPr lang="en-GB" sz="1050" dirty="0">
                <a:solidFill>
                  <a:schemeClr val="bg1"/>
                </a:solidFill>
                <a:latin typeface="Arial" panose="020B0604020202020204" pitchFamily="34" charset="0"/>
                <a:cs typeface="Arial" panose="020B0604020202020204" pitchFamily="34" charset="0"/>
              </a:rPr>
              <a:t>Stonewall is proud to provide information, support and guidance on LGBTQ+ inclusion; working towards a world where we’re all free to be. This does not constitute legal advice, and is not intended to be a substitute for legal counsel on any subject matter. To find out more about our work, visit us at www.stonewall.org.uk.   </a:t>
            </a:r>
          </a:p>
          <a:p>
            <a:endParaRPr lang="en-GB" sz="1050" dirty="0">
              <a:solidFill>
                <a:schemeClr val="bg1"/>
              </a:solidFill>
              <a:latin typeface="Arial" panose="020B0604020202020204" pitchFamily="34" charset="0"/>
              <a:cs typeface="Arial" panose="020B0604020202020204" pitchFamily="34" charset="0"/>
            </a:endParaRPr>
          </a:p>
          <a:p>
            <a:r>
              <a:rPr lang="en-GB" sz="1050" dirty="0">
                <a:solidFill>
                  <a:schemeClr val="bg1"/>
                </a:solidFill>
                <a:latin typeface="Arial" panose="020B0604020202020204" pitchFamily="34" charset="0"/>
                <a:cs typeface="Arial" panose="020B0604020202020204" pitchFamily="34" charset="0"/>
              </a:rPr>
              <a:t>Registered Charity No 1101255 (England and Wales) and SC039681 (Scotland)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E8A1D69-FBED-475C-AB7B-1D560E391A79}"/>
              </a:ext>
            </a:extLst>
          </p:cNvPr>
          <p:cNvSpPr txBox="1"/>
          <p:nvPr/>
        </p:nvSpPr>
        <p:spPr>
          <a:xfrm>
            <a:off x="1075594" y="2062546"/>
            <a:ext cx="6992812" cy="954107"/>
          </a:xfrm>
          <a:prstGeom prst="rect">
            <a:avLst/>
          </a:prstGeom>
          <a:noFill/>
        </p:spPr>
        <p:txBody>
          <a:bodyPr wrap="none" rtlCol="0">
            <a:spAutoFit/>
          </a:bodyPr>
          <a:lstStyle/>
          <a:p>
            <a:r>
              <a:rPr lang="en-US" sz="2800" u="sng" dirty="0">
                <a:latin typeface="Arial" panose="020B0604020202020204" pitchFamily="34" charset="0"/>
                <a:cs typeface="Arial" panose="020B0604020202020204" pitchFamily="34" charset="0"/>
              </a:rPr>
              <a:t>LO: </a:t>
            </a:r>
            <a:r>
              <a:rPr lang="en-US" sz="2800" dirty="0">
                <a:latin typeface="Arial" panose="020B0604020202020204" pitchFamily="34" charset="0"/>
                <a:cs typeface="Arial" panose="020B0604020202020204" pitchFamily="34" charset="0"/>
              </a:rPr>
              <a:t>To be able to talk about my family and </a:t>
            </a:r>
          </a:p>
          <a:p>
            <a:r>
              <a:rPr lang="en-US" sz="2800" dirty="0">
                <a:latin typeface="Arial" panose="020B0604020202020204" pitchFamily="34" charset="0"/>
                <a:cs typeface="Arial" panose="020B0604020202020204" pitchFamily="34" charset="0"/>
              </a:rPr>
              <a:t>To be able to respond to a poem</a:t>
            </a:r>
            <a:endParaRPr lang="en-GB" sz="2800" u="sng"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528186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349018C-CE53-4718-8045-7CBF94F85FC6}"/>
              </a:ext>
            </a:extLst>
          </p:cNvPr>
          <p:cNvSpPr txBox="1"/>
          <p:nvPr/>
        </p:nvSpPr>
        <p:spPr>
          <a:xfrm>
            <a:off x="84609" y="398197"/>
            <a:ext cx="7791300" cy="830997"/>
          </a:xfrm>
          <a:prstGeom prst="rect">
            <a:avLst/>
          </a:prstGeom>
          <a:noFill/>
        </p:spPr>
        <p:txBody>
          <a:bodyPr wrap="none" rtlCol="0">
            <a:spAutoFit/>
          </a:bodyPr>
          <a:lstStyle/>
          <a:p>
            <a:r>
              <a:rPr lang="en-US" sz="2400" u="sng" dirty="0">
                <a:latin typeface="Arial" panose="020B0604020202020204" pitchFamily="34" charset="0"/>
                <a:cs typeface="Arial" panose="020B0604020202020204" pitchFamily="34" charset="0"/>
              </a:rPr>
              <a:t>LO: To be able to talk about my family and to be able to </a:t>
            </a:r>
          </a:p>
          <a:p>
            <a:r>
              <a:rPr lang="en-US" sz="2400" u="sng" dirty="0">
                <a:latin typeface="Arial" panose="020B0604020202020204" pitchFamily="34" charset="0"/>
                <a:cs typeface="Arial" panose="020B0604020202020204" pitchFamily="34" charset="0"/>
              </a:rPr>
              <a:t>respond to a poem</a:t>
            </a:r>
            <a:endParaRPr lang="en-GB" sz="2400" u="sng" dirty="0">
              <a:latin typeface="Arial" panose="020B0604020202020204" pitchFamily="34" charset="0"/>
              <a:cs typeface="Arial" panose="020B0604020202020204" pitchFamily="34" charset="0"/>
            </a:endParaRPr>
          </a:p>
        </p:txBody>
      </p:sp>
      <p:pic>
        <p:nvPicPr>
          <p:cNvPr id="1028" name="Picture 4" descr="Image result for jackie kay">
            <a:extLst>
              <a:ext uri="{FF2B5EF4-FFF2-40B4-BE49-F238E27FC236}">
                <a16:creationId xmlns:a16="http://schemas.microsoft.com/office/drawing/2014/main" id="{F9CF9781-4D0F-40E7-9A10-110D59A246DC}"/>
              </a:ext>
            </a:extLst>
          </p:cNvPr>
          <p:cNvPicPr>
            <a:picLocks noChangeAspect="1" noChangeArrowheads="1"/>
          </p:cNvPicPr>
          <p:nvPr/>
        </p:nvPicPr>
        <p:blipFill>
          <a:blip r:embed="rId3" cstate="print">
            <a:extLst>
              <a:ext uri="{28A0092B-C50C-407E-A947-70E740481C1C}">
                <a14:useLocalDpi xmlns:a14="http://schemas.microsoft.com/office/drawing/2010/main"/>
              </a:ext>
            </a:extLst>
          </a:blip>
          <a:srcRect/>
          <a:stretch>
            <a:fillRect/>
          </a:stretch>
        </p:blipFill>
        <p:spPr bwMode="auto">
          <a:xfrm>
            <a:off x="989013" y="1683200"/>
            <a:ext cx="3395159" cy="385064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750A1CE6-F6E1-4120-931A-3DB0F04BF6BB}"/>
              </a:ext>
            </a:extLst>
          </p:cNvPr>
          <p:cNvSpPr txBox="1"/>
          <p:nvPr/>
        </p:nvSpPr>
        <p:spPr>
          <a:xfrm>
            <a:off x="4814372" y="2813627"/>
            <a:ext cx="3899428" cy="954107"/>
          </a:xfrm>
          <a:prstGeom prst="rect">
            <a:avLst/>
          </a:prstGeom>
          <a:noFill/>
        </p:spPr>
        <p:txBody>
          <a:bodyPr wrap="square" rtlCol="0">
            <a:spAutoFit/>
          </a:bodyPr>
          <a:lstStyle/>
          <a:p>
            <a:r>
              <a:rPr lang="en-GB" sz="2800" b="1" dirty="0">
                <a:latin typeface="Arial" panose="020B0604020202020204" pitchFamily="34" charset="0"/>
                <a:cs typeface="Arial" panose="020B0604020202020204" pitchFamily="34" charset="0"/>
              </a:rPr>
              <a:t>Grandpa’s Soup – </a:t>
            </a:r>
            <a:r>
              <a:rPr lang="en-GB" sz="2800" dirty="0">
                <a:latin typeface="Arial" panose="020B0604020202020204" pitchFamily="34" charset="0"/>
                <a:cs typeface="Arial" panose="020B0604020202020204" pitchFamily="34" charset="0"/>
              </a:rPr>
              <a:t>a poem by Jackie Kay</a:t>
            </a:r>
            <a:endParaRPr lang="en-GB"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291466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349018C-CE53-4718-8045-7CBF94F85FC6}"/>
              </a:ext>
            </a:extLst>
          </p:cNvPr>
          <p:cNvSpPr txBox="1"/>
          <p:nvPr/>
        </p:nvSpPr>
        <p:spPr>
          <a:xfrm>
            <a:off x="84609" y="398197"/>
            <a:ext cx="7791300" cy="830997"/>
          </a:xfrm>
          <a:prstGeom prst="rect">
            <a:avLst/>
          </a:prstGeom>
          <a:noFill/>
        </p:spPr>
        <p:txBody>
          <a:bodyPr wrap="none" rtlCol="0">
            <a:spAutoFit/>
          </a:bodyPr>
          <a:lstStyle/>
          <a:p>
            <a:r>
              <a:rPr lang="en-US" sz="2400" u="sng" dirty="0">
                <a:latin typeface="Arial" panose="020B0604020202020204" pitchFamily="34" charset="0"/>
                <a:cs typeface="Arial" panose="020B0604020202020204" pitchFamily="34" charset="0"/>
              </a:rPr>
              <a:t>LO: To be able to talk about my family and to be able to </a:t>
            </a:r>
          </a:p>
          <a:p>
            <a:r>
              <a:rPr lang="en-US" sz="2400" u="sng" dirty="0">
                <a:latin typeface="Arial" panose="020B0604020202020204" pitchFamily="34" charset="0"/>
                <a:cs typeface="Arial" panose="020B0604020202020204" pitchFamily="34" charset="0"/>
              </a:rPr>
              <a:t>respond to a poem</a:t>
            </a:r>
            <a:endParaRPr lang="en-GB" sz="2400" u="sng"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750A1CE6-F6E1-4120-931A-3DB0F04BF6BB}"/>
              </a:ext>
            </a:extLst>
          </p:cNvPr>
          <p:cNvSpPr txBox="1"/>
          <p:nvPr/>
        </p:nvSpPr>
        <p:spPr>
          <a:xfrm>
            <a:off x="5455920" y="1547299"/>
            <a:ext cx="3268040" cy="4093428"/>
          </a:xfrm>
          <a:prstGeom prst="rect">
            <a:avLst/>
          </a:prstGeom>
          <a:noFill/>
        </p:spPr>
        <p:txBody>
          <a:bodyPr wrap="square" rtlCol="0">
            <a:spAutoFit/>
          </a:bodyPr>
          <a:lstStyle/>
          <a:p>
            <a:r>
              <a:rPr lang="en-GB" sz="2000" b="1" dirty="0">
                <a:latin typeface="Arial" panose="020B0604020202020204" pitchFamily="34" charset="0"/>
                <a:cs typeface="Arial" panose="020B0604020202020204" pitchFamily="34" charset="0"/>
              </a:rPr>
              <a:t>This is Jackie Kay</a:t>
            </a:r>
          </a:p>
          <a:p>
            <a:endParaRPr lang="en-GB" sz="2000" b="1"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She is a poet.</a:t>
            </a:r>
          </a:p>
          <a:p>
            <a:endParaRPr lang="en-GB" sz="2000"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She grew up in Scotland.</a:t>
            </a:r>
          </a:p>
          <a:p>
            <a:endParaRPr lang="en-GB" sz="2000"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She was adopted when she was a baby.</a:t>
            </a:r>
          </a:p>
          <a:p>
            <a:endParaRPr lang="en-GB" sz="2000"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She lives with her partner, Denise.</a:t>
            </a:r>
          </a:p>
          <a:p>
            <a:endParaRPr lang="en-GB" sz="2000"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She has two children.</a:t>
            </a:r>
          </a:p>
        </p:txBody>
      </p:sp>
      <p:pic>
        <p:nvPicPr>
          <p:cNvPr id="2050" name="Picture 2" descr="Image result for jackie kay">
            <a:extLst>
              <a:ext uri="{FF2B5EF4-FFF2-40B4-BE49-F238E27FC236}">
                <a16:creationId xmlns:a16="http://schemas.microsoft.com/office/drawing/2014/main" id="{0F6B569B-A7EA-4B9D-936D-BEC9E04088CA}"/>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420040" y="1885863"/>
            <a:ext cx="4842840" cy="34163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702109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349018C-CE53-4718-8045-7CBF94F85FC6}"/>
              </a:ext>
            </a:extLst>
          </p:cNvPr>
          <p:cNvSpPr txBox="1"/>
          <p:nvPr/>
        </p:nvSpPr>
        <p:spPr>
          <a:xfrm>
            <a:off x="84609" y="398197"/>
            <a:ext cx="7791300" cy="830997"/>
          </a:xfrm>
          <a:prstGeom prst="rect">
            <a:avLst/>
          </a:prstGeom>
          <a:noFill/>
        </p:spPr>
        <p:txBody>
          <a:bodyPr wrap="none" rtlCol="0">
            <a:spAutoFit/>
          </a:bodyPr>
          <a:lstStyle/>
          <a:p>
            <a:r>
              <a:rPr lang="en-US" sz="2400" u="sng" dirty="0">
                <a:latin typeface="Arial" panose="020B0604020202020204" pitchFamily="34" charset="0"/>
                <a:cs typeface="Arial" panose="020B0604020202020204" pitchFamily="34" charset="0"/>
              </a:rPr>
              <a:t>LO: To be able to talk about my family and to be able to </a:t>
            </a:r>
          </a:p>
          <a:p>
            <a:r>
              <a:rPr lang="en-US" sz="2400" u="sng" dirty="0">
                <a:latin typeface="Arial" panose="020B0604020202020204" pitchFamily="34" charset="0"/>
                <a:cs typeface="Arial" panose="020B0604020202020204" pitchFamily="34" charset="0"/>
              </a:rPr>
              <a:t>respond to a poem</a:t>
            </a:r>
            <a:endParaRPr lang="en-GB" sz="2400" u="sng" dirty="0">
              <a:latin typeface="Arial" panose="020B0604020202020204" pitchFamily="34" charset="0"/>
              <a:cs typeface="Arial" panose="020B0604020202020204" pitchFamily="34" charset="0"/>
            </a:endParaRPr>
          </a:p>
        </p:txBody>
      </p:sp>
      <p:pic>
        <p:nvPicPr>
          <p:cNvPr id="3074" name="Picture 2" descr="Image result for family">
            <a:extLst>
              <a:ext uri="{FF2B5EF4-FFF2-40B4-BE49-F238E27FC236}">
                <a16:creationId xmlns:a16="http://schemas.microsoft.com/office/drawing/2014/main" id="{286F2760-2829-434E-A446-E5F0B594E01E}"/>
              </a:ext>
            </a:extLst>
          </p:cNvPr>
          <p:cNvPicPr>
            <a:picLocks noChangeAspect="1" noChangeArrowheads="1"/>
          </p:cNvPicPr>
          <p:nvPr/>
        </p:nvPicPr>
        <p:blipFill>
          <a:blip r:embed="rId3" cstate="print">
            <a:extLst>
              <a:ext uri="{28A0092B-C50C-407E-A947-70E740481C1C}">
                <a14:useLocalDpi xmlns:a14="http://schemas.microsoft.com/office/drawing/2010/main"/>
              </a:ext>
            </a:extLst>
          </a:blip>
          <a:srcRect/>
          <a:stretch>
            <a:fillRect/>
          </a:stretch>
        </p:blipFill>
        <p:spPr bwMode="auto">
          <a:xfrm>
            <a:off x="1939338" y="1529333"/>
            <a:ext cx="5265323" cy="351021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27EE1615-9ED7-425D-BEE7-35741C893FAF}"/>
              </a:ext>
            </a:extLst>
          </p:cNvPr>
          <p:cNvSpPr txBox="1"/>
          <p:nvPr/>
        </p:nvSpPr>
        <p:spPr>
          <a:xfrm>
            <a:off x="934720" y="5209164"/>
            <a:ext cx="9144000" cy="400110"/>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Who is in your family? What foods are special to your family?</a:t>
            </a:r>
          </a:p>
        </p:txBody>
      </p:sp>
    </p:spTree>
    <p:extLst>
      <p:ext uri="{BB962C8B-B14F-4D97-AF65-F5344CB8AC3E}">
        <p14:creationId xmlns:p14="http://schemas.microsoft.com/office/powerpoint/2010/main" val="12202345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132A9997-41CE-4865-A87F-00D386077FEC}"/>
              </a:ext>
            </a:extLst>
          </p:cNvPr>
          <p:cNvSpPr txBox="1"/>
          <p:nvPr/>
        </p:nvSpPr>
        <p:spPr>
          <a:xfrm>
            <a:off x="165889" y="407669"/>
            <a:ext cx="7791300" cy="1200329"/>
          </a:xfrm>
          <a:prstGeom prst="rect">
            <a:avLst/>
          </a:prstGeom>
          <a:noFill/>
        </p:spPr>
        <p:txBody>
          <a:bodyPr wrap="none" rtlCol="0">
            <a:spAutoFit/>
          </a:bodyPr>
          <a:lstStyle/>
          <a:p>
            <a:r>
              <a:rPr lang="en-US" sz="2400" u="sng" dirty="0">
                <a:latin typeface="Arial" panose="020B0604020202020204" pitchFamily="34" charset="0"/>
                <a:cs typeface="Arial" panose="020B0604020202020204" pitchFamily="34" charset="0"/>
              </a:rPr>
              <a:t>LO: To be able to talk about my family and to be able to </a:t>
            </a:r>
          </a:p>
          <a:p>
            <a:r>
              <a:rPr lang="en-US" sz="2400" u="sng" dirty="0">
                <a:latin typeface="Arial" panose="020B0604020202020204" pitchFamily="34" charset="0"/>
                <a:cs typeface="Arial" panose="020B0604020202020204" pitchFamily="34" charset="0"/>
              </a:rPr>
              <a:t>respond to a poem</a:t>
            </a:r>
            <a:endParaRPr lang="en-GB" sz="2400" u="sng" dirty="0">
              <a:latin typeface="Arial" panose="020B0604020202020204" pitchFamily="34" charset="0"/>
              <a:cs typeface="Arial" panose="020B0604020202020204" pitchFamily="34" charset="0"/>
            </a:endParaRPr>
          </a:p>
          <a:p>
            <a:endParaRPr lang="en-GB" sz="2400" u="sng"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7CAC3CA6-A419-4D4B-AA12-82BC9F8D4886}"/>
              </a:ext>
            </a:extLst>
          </p:cNvPr>
          <p:cNvSpPr txBox="1"/>
          <p:nvPr/>
        </p:nvSpPr>
        <p:spPr>
          <a:xfrm>
            <a:off x="215269" y="1449753"/>
            <a:ext cx="8572182" cy="4678204"/>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No one makes soup like our class,</a:t>
            </a:r>
            <a:endParaRPr lang="en-GB"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with its diced ______ the perfect size</a:t>
            </a:r>
            <a:endParaRPr lang="en-GB"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and its diced ______ the perfect size</a:t>
            </a:r>
            <a:endParaRPr lang="en-GB"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and its wee soft bits -</a:t>
            </a:r>
            <a:endParaRPr lang="en-GB"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what are their names?</a:t>
            </a:r>
            <a:endParaRPr lang="en-GB"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and its big bit of ____,</a:t>
            </a:r>
            <a:endParaRPr lang="en-GB"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which </a:t>
            </a:r>
            <a:r>
              <a:rPr lang="en-US" sz="2000" dirty="0" err="1">
                <a:latin typeface="Arial" panose="020B0604020202020204" pitchFamily="34" charset="0"/>
                <a:cs typeface="Arial" panose="020B0604020202020204" pitchFamily="34" charset="0"/>
              </a:rPr>
              <a:t>ryhmes</a:t>
            </a:r>
            <a:r>
              <a:rPr lang="en-US" sz="2000" dirty="0">
                <a:latin typeface="Arial" panose="020B0604020202020204" pitchFamily="34" charset="0"/>
                <a:cs typeface="Arial" panose="020B0604020202020204" pitchFamily="34" charset="0"/>
              </a:rPr>
              <a:t> with _____, floating</a:t>
            </a:r>
            <a:endParaRPr lang="en-GB"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like a ______ in the middle of the soup sea.</a:t>
            </a:r>
            <a:endParaRPr lang="en-GB"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 </a:t>
            </a:r>
            <a:endParaRPr lang="en-GB"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I say, ____, ____ your soup is the best soup in the whole world.</a:t>
            </a:r>
            <a:endParaRPr lang="en-GB"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And _____ says, _____,</a:t>
            </a:r>
            <a:endParaRPr lang="en-GB"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which rhymes with _______ and ____,</a:t>
            </a:r>
            <a:endParaRPr lang="en-GB"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Don't be daft,</a:t>
            </a:r>
            <a:endParaRPr lang="en-GB"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because they know they’re shy about their soup, my class.</a:t>
            </a:r>
            <a:endParaRPr lang="en-GB" sz="2000" dirty="0">
              <a:latin typeface="Arial" panose="020B0604020202020204" pitchFamily="34" charset="0"/>
              <a:cs typeface="Arial" panose="020B0604020202020204" pitchFamily="34" charset="0"/>
            </a:endParaRPr>
          </a:p>
          <a:p>
            <a:endParaRPr lang="en-GB" dirty="0"/>
          </a:p>
        </p:txBody>
      </p:sp>
    </p:spTree>
    <p:extLst>
      <p:ext uri="{BB962C8B-B14F-4D97-AF65-F5344CB8AC3E}">
        <p14:creationId xmlns:p14="http://schemas.microsoft.com/office/powerpoint/2010/main" val="29974895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D8B3F26A-CB5D-437D-949C-786F8AFD5E7A}"/>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47920" y="1108006"/>
            <a:ext cx="4590930" cy="4588729"/>
          </a:xfrm>
          <a:prstGeom prst="rect">
            <a:avLst/>
          </a:prstGeom>
        </p:spPr>
      </p:pic>
      <p:sp>
        <p:nvSpPr>
          <p:cNvPr id="8" name="TextBox 7">
            <a:extLst>
              <a:ext uri="{FF2B5EF4-FFF2-40B4-BE49-F238E27FC236}">
                <a16:creationId xmlns:a16="http://schemas.microsoft.com/office/drawing/2014/main" id="{D2FCFFAC-BBCE-48ED-98EE-E2593E7C58A4}"/>
              </a:ext>
            </a:extLst>
          </p:cNvPr>
          <p:cNvSpPr txBox="1"/>
          <p:nvPr/>
        </p:nvSpPr>
        <p:spPr>
          <a:xfrm>
            <a:off x="5055735" y="2223763"/>
            <a:ext cx="3771380" cy="1815882"/>
          </a:xfrm>
          <a:prstGeom prst="rect">
            <a:avLst/>
          </a:prstGeom>
          <a:noFill/>
        </p:spPr>
        <p:txBody>
          <a:bodyPr wrap="square" rtlCol="0">
            <a:spAutoFit/>
          </a:bodyPr>
          <a:lstStyle/>
          <a:p>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Make a collage</a:t>
            </a:r>
          </a:p>
          <a:p>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Write a shopping list</a:t>
            </a:r>
          </a:p>
        </p:txBody>
      </p:sp>
      <p:sp>
        <p:nvSpPr>
          <p:cNvPr id="9" name="TextBox 8">
            <a:extLst>
              <a:ext uri="{FF2B5EF4-FFF2-40B4-BE49-F238E27FC236}">
                <a16:creationId xmlns:a16="http://schemas.microsoft.com/office/drawing/2014/main" id="{132A9997-41CE-4865-A87F-00D386077FEC}"/>
              </a:ext>
            </a:extLst>
          </p:cNvPr>
          <p:cNvSpPr txBox="1"/>
          <p:nvPr/>
        </p:nvSpPr>
        <p:spPr>
          <a:xfrm>
            <a:off x="165889" y="407669"/>
            <a:ext cx="7791300" cy="1200329"/>
          </a:xfrm>
          <a:prstGeom prst="rect">
            <a:avLst/>
          </a:prstGeom>
          <a:noFill/>
        </p:spPr>
        <p:txBody>
          <a:bodyPr wrap="none" rtlCol="0">
            <a:spAutoFit/>
          </a:bodyPr>
          <a:lstStyle/>
          <a:p>
            <a:r>
              <a:rPr lang="en-US" sz="2400" u="sng" dirty="0">
                <a:latin typeface="Arial" panose="020B0604020202020204" pitchFamily="34" charset="0"/>
                <a:cs typeface="Arial" panose="020B0604020202020204" pitchFamily="34" charset="0"/>
              </a:rPr>
              <a:t>LO: To be able to talk about my family and to be able to </a:t>
            </a:r>
          </a:p>
          <a:p>
            <a:r>
              <a:rPr lang="en-US" sz="2400" u="sng" dirty="0">
                <a:latin typeface="Arial" panose="020B0604020202020204" pitchFamily="34" charset="0"/>
                <a:cs typeface="Arial" panose="020B0604020202020204" pitchFamily="34" charset="0"/>
              </a:rPr>
              <a:t>respond to a poem</a:t>
            </a:r>
            <a:endParaRPr lang="en-GB" sz="2400" u="sng" dirty="0">
              <a:latin typeface="Arial" panose="020B0604020202020204" pitchFamily="34" charset="0"/>
              <a:cs typeface="Arial" panose="020B0604020202020204" pitchFamily="34" charset="0"/>
            </a:endParaRPr>
          </a:p>
          <a:p>
            <a:endParaRPr lang="en-GB" sz="2400" u="sng"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363746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D8B3F26A-CB5D-437D-949C-786F8AFD5E7A}"/>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47920" y="1108006"/>
            <a:ext cx="4590930" cy="4588729"/>
          </a:xfrm>
          <a:prstGeom prst="rect">
            <a:avLst/>
          </a:prstGeom>
        </p:spPr>
      </p:pic>
      <p:sp>
        <p:nvSpPr>
          <p:cNvPr id="8" name="TextBox 7">
            <a:extLst>
              <a:ext uri="{FF2B5EF4-FFF2-40B4-BE49-F238E27FC236}">
                <a16:creationId xmlns:a16="http://schemas.microsoft.com/office/drawing/2014/main" id="{D2FCFFAC-BBCE-48ED-98EE-E2593E7C58A4}"/>
              </a:ext>
            </a:extLst>
          </p:cNvPr>
          <p:cNvSpPr txBox="1"/>
          <p:nvPr/>
        </p:nvSpPr>
        <p:spPr>
          <a:xfrm>
            <a:off x="5055735" y="2223763"/>
            <a:ext cx="3771380" cy="2677656"/>
          </a:xfrm>
          <a:prstGeom prst="rect">
            <a:avLst/>
          </a:prstGeom>
          <a:noFill/>
        </p:spPr>
        <p:txBody>
          <a:bodyPr wrap="square" rtlCol="0">
            <a:spAutoFit/>
          </a:bodyPr>
          <a:lstStyle/>
          <a:p>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Would your soup be tasty?</a:t>
            </a:r>
          </a:p>
          <a:p>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Who would </a:t>
            </a:r>
            <a:r>
              <a:rPr lang="en-US" sz="2800">
                <a:latin typeface="Arial" panose="020B0604020202020204" pitchFamily="34" charset="0"/>
                <a:cs typeface="Arial" panose="020B0604020202020204" pitchFamily="34" charset="0"/>
              </a:rPr>
              <a:t>you share it with?</a:t>
            </a:r>
            <a:endParaRPr lang="en-US" sz="2800"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132A9997-41CE-4865-A87F-00D386077FEC}"/>
              </a:ext>
            </a:extLst>
          </p:cNvPr>
          <p:cNvSpPr txBox="1"/>
          <p:nvPr/>
        </p:nvSpPr>
        <p:spPr>
          <a:xfrm>
            <a:off x="165889" y="407669"/>
            <a:ext cx="7791300" cy="1200329"/>
          </a:xfrm>
          <a:prstGeom prst="rect">
            <a:avLst/>
          </a:prstGeom>
          <a:noFill/>
        </p:spPr>
        <p:txBody>
          <a:bodyPr wrap="none" rtlCol="0">
            <a:spAutoFit/>
          </a:bodyPr>
          <a:lstStyle/>
          <a:p>
            <a:r>
              <a:rPr lang="en-US" sz="2400" u="sng" dirty="0">
                <a:latin typeface="Arial" panose="020B0604020202020204" pitchFamily="34" charset="0"/>
                <a:cs typeface="Arial" panose="020B0604020202020204" pitchFamily="34" charset="0"/>
              </a:rPr>
              <a:t>LO: To be able to talk about my family and to be able to </a:t>
            </a:r>
          </a:p>
          <a:p>
            <a:r>
              <a:rPr lang="en-US" sz="2400" u="sng" dirty="0">
                <a:latin typeface="Arial" panose="020B0604020202020204" pitchFamily="34" charset="0"/>
                <a:cs typeface="Arial" panose="020B0604020202020204" pitchFamily="34" charset="0"/>
              </a:rPr>
              <a:t>respond to a poem</a:t>
            </a:r>
            <a:endParaRPr lang="en-GB" sz="2400" u="sng" dirty="0">
              <a:latin typeface="Arial" panose="020B0604020202020204" pitchFamily="34" charset="0"/>
              <a:cs typeface="Arial" panose="020B0604020202020204" pitchFamily="34" charset="0"/>
            </a:endParaRPr>
          </a:p>
          <a:p>
            <a:endParaRPr lang="en-GB" sz="2400" u="sng"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64467184"/>
      </p:ext>
    </p:extLst>
  </p:cSld>
  <p:clrMapOvr>
    <a:masterClrMapping/>
  </p:clrMapOvr>
</p:sld>
</file>

<file path=ppt/theme/theme1.xml><?xml version="1.0" encoding="utf-8"?>
<a:theme xmlns:a="http://schemas.openxmlformats.org/drawingml/2006/main" name="Stonewall_PP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Stonewall_PP_Template.potx</Template>
  <TotalTime>0</TotalTime>
  <Words>1078</Words>
  <Application>Microsoft Office PowerPoint</Application>
  <PresentationFormat>On-screen Show (4:3)</PresentationFormat>
  <Paragraphs>96</Paragraphs>
  <Slides>8</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Stonewall_PP_Template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revision>1</cp:revision>
  <dcterms:created xsi:type="dcterms:W3CDTF">2022-09-27T09:10:57Z</dcterms:created>
  <dcterms:modified xsi:type="dcterms:W3CDTF">2022-09-27T10:20:07Z</dcterms:modified>
</cp:coreProperties>
</file>