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0"/>
  </p:notesMasterIdLst>
  <p:handoutMasterIdLst>
    <p:handoutMasterId r:id="rId11"/>
  </p:handoutMasterIdLst>
  <p:sldIdLst>
    <p:sldId id="256" r:id="rId2"/>
    <p:sldId id="281" r:id="rId3"/>
    <p:sldId id="282" r:id="rId4"/>
    <p:sldId id="283" r:id="rId5"/>
    <p:sldId id="284" r:id="rId6"/>
    <p:sldId id="285" r:id="rId7"/>
    <p:sldId id="286" r:id="rId8"/>
    <p:sldId id="28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5385B3-6262-4320-BD8E-C86DA4273A22}" v="4" dt="2022-09-26T16:47:15.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YOd7hUx874w&amp;feature=youtu.b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Ask children to write three real facts and one made up thing about their family. </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Choose a child to share the four ‘facts’ with the class. The rest of the class should guess which ‘fact’ was made up.</a:t>
            </a:r>
          </a:p>
          <a:p>
            <a:pPr marL="540385" algn="just">
              <a:lnSpc>
                <a:spcPts val="1500"/>
              </a:lnSpc>
            </a:pPr>
            <a:endParaRPr lang="en-GB" sz="1800" dirty="0">
              <a:effectLst/>
              <a:latin typeface="Arial" panose="020B0604020202020204" pitchFamily="34" charset="0"/>
              <a:ea typeface="Calibri" panose="020F0502020204030204" pitchFamily="34" charset="0"/>
            </a:endParaRPr>
          </a:p>
          <a:p>
            <a:pPr marL="540385" algn="just">
              <a:lnSpc>
                <a:spcPts val="1500"/>
              </a:lnSpc>
            </a:pPr>
            <a:r>
              <a:rPr lang="en-GB" sz="1800" dirty="0">
                <a:effectLst/>
                <a:latin typeface="Arial" panose="020B0604020202020204" pitchFamily="34" charset="0"/>
                <a:ea typeface="Calibri" panose="020F0502020204030204" pitchFamily="34" charset="0"/>
              </a:rPr>
              <a:t>Repeat several times.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2098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Ask children: If you had to write the definition of ‘family’ for a dictionary, what would you write?</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Think. Pair. Share.</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effectLst/>
                <a:latin typeface="Arial" panose="020B0604020202020204" pitchFamily="34" charset="0"/>
                <a:ea typeface="Times New Roman" panose="02020603050405020304" pitchFamily="18" charset="0"/>
              </a:rPr>
              <a:t>Ensure that children have shown an understanding that all families are different, but one thing that it’s important for a family to have is love. Be sure to address any misconceptions about families all having 2 parents, a mum and a dad, etc.</a:t>
            </a:r>
          </a:p>
          <a:p>
            <a:pPr marL="540385" algn="just">
              <a:lnSpc>
                <a:spcPts val="1500"/>
              </a:lnSpc>
            </a:pPr>
            <a:endParaRPr lang="en-GB" sz="180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666072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Share the learning objective.</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Explain to the children that they’re going to watch a video where one of the parents is transgender.</a:t>
            </a:r>
          </a:p>
          <a:p>
            <a:pPr marL="540385" algn="just">
              <a:lnSpc>
                <a:spcPts val="1500"/>
              </a:lnSpc>
            </a:pPr>
            <a:endParaRPr lang="en-GB" sz="1800" dirty="0">
              <a:effectLst/>
              <a:latin typeface="Arial" panose="020B0604020202020204" pitchFamily="34" charset="0"/>
              <a:ea typeface="Calibri" panose="020F0502020204030204" pitchFamily="34" charset="0"/>
            </a:endParaRPr>
          </a:p>
          <a:p>
            <a:pPr marL="540385" algn="just">
              <a:lnSpc>
                <a:spcPts val="1500"/>
              </a:lnSpc>
            </a:pPr>
            <a:r>
              <a:rPr lang="en-GB" sz="1800" dirty="0">
                <a:effectLst/>
                <a:latin typeface="Arial" panose="020B0604020202020204" pitchFamily="34" charset="0"/>
                <a:ea typeface="Calibri" panose="020F0502020204030204" pitchFamily="34" charset="0"/>
              </a:rPr>
              <a:t>Check in to see that they understand what the word ‘transgender’ means.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2240964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Calibri" panose="020F0502020204030204" pitchFamily="34" charset="0"/>
              </a:rPr>
              <a:t>Ensure that they know that someone is trans if their gender (</a:t>
            </a:r>
            <a:r>
              <a:rPr lang="en-GB" sz="1800" dirty="0" err="1">
                <a:effectLst/>
                <a:latin typeface="Arial" panose="020B0604020202020204" pitchFamily="34" charset="0"/>
                <a:ea typeface="Calibri" panose="020F0502020204030204" pitchFamily="34" charset="0"/>
              </a:rPr>
              <a:t>ie</a:t>
            </a:r>
            <a:r>
              <a:rPr lang="en-GB" sz="1800" dirty="0">
                <a:effectLst/>
                <a:latin typeface="Arial" panose="020B0604020202020204" pitchFamily="34" charset="0"/>
                <a:ea typeface="Calibri" panose="020F0502020204030204" pitchFamily="34" charset="0"/>
              </a:rPr>
              <a:t> being a girl/woman, a boy/man or a non-binary person) doesn’t match with the label (</a:t>
            </a:r>
            <a:r>
              <a:rPr lang="en-GB" sz="1800" dirty="0" err="1">
                <a:effectLst/>
                <a:latin typeface="Arial" panose="020B0604020202020204" pitchFamily="34" charset="0"/>
                <a:ea typeface="Calibri" panose="020F0502020204030204" pitchFamily="34" charset="0"/>
              </a:rPr>
              <a:t>ie</a:t>
            </a:r>
            <a:r>
              <a:rPr lang="en-GB" sz="1800" dirty="0">
                <a:effectLst/>
                <a:latin typeface="Arial" panose="020B0604020202020204" pitchFamily="34" charset="0"/>
                <a:ea typeface="Calibri" panose="020F0502020204030204" pitchFamily="34" charset="0"/>
              </a:rPr>
              <a:t> boy or girl) they were given at birth.</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1325488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Watch ‘When dad became Charlotte’: </a:t>
            </a:r>
            <a:r>
              <a:rPr lang="en-GB" sz="1800" u="sng" dirty="0">
                <a:solidFill>
                  <a:srgbClr val="0563C1"/>
                </a:solidFill>
                <a:effectLst/>
                <a:latin typeface="Arial" panose="020B0604020202020204" pitchFamily="34" charset="0"/>
                <a:ea typeface="Times New Roman" panose="02020603050405020304" pitchFamily="18" charset="0"/>
                <a:hlinkClick r:id="rId3"/>
              </a:rPr>
              <a:t>https://www.youtube.com/watch?v=YOd7hUx874w&amp;feature=youtu.be</a:t>
            </a: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After watching the video children should discuss in pairs:</a:t>
            </a:r>
          </a:p>
          <a:p>
            <a:pPr marL="826135" indent="-285750" algn="just">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5 things that the family in the video have in common with their family</a:t>
            </a:r>
          </a:p>
          <a:p>
            <a:pPr marL="826135" indent="-285750" algn="just">
              <a:lnSpc>
                <a:spcPts val="1500"/>
              </a:lnSpc>
              <a:buFont typeface="Arial" panose="020B0604020202020204" pitchFamily="34" charset="0"/>
              <a:buChar char="•"/>
            </a:pPr>
            <a:r>
              <a:rPr lang="en-GB" sz="1800" dirty="0">
                <a:effectLst/>
                <a:latin typeface="Arial" panose="020B0604020202020204" pitchFamily="34" charset="0"/>
                <a:ea typeface="Times New Roman" panose="02020603050405020304" pitchFamily="18" charset="0"/>
              </a:rPr>
              <a:t>5 things that make the family in the video different from their family</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Calibri" panose="020F0502020204030204" pitchFamily="34" charset="0"/>
              </a:rPr>
              <a:t>Share some of the similarities and differences as a class.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2040760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Share the scenario with the class: </a:t>
            </a:r>
          </a:p>
          <a:p>
            <a:pPr marL="540385" algn="l">
              <a:lnSpc>
                <a:spcPts val="1500"/>
              </a:lnSpc>
            </a:pPr>
            <a:r>
              <a:rPr lang="en-GB" sz="1800" dirty="0">
                <a:effectLst/>
                <a:latin typeface="Arial" panose="020B0604020202020204" pitchFamily="34" charset="0"/>
                <a:ea typeface="Times New Roman" panose="02020603050405020304" pitchFamily="18" charset="0"/>
              </a:rPr>
              <a:t>During a lesson about families, Izzy mentions that her dad is trans and that up until 2 years ago, she used to call him ‘mum’. At playtime you overhear some children from the class telling Izzy that she can’t play with them because her dad’s a ‘weirdo’ and so is she.</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In groups of 3, ask children to answer the question: What would you do in this scenario?</a:t>
            </a:r>
          </a:p>
          <a:p>
            <a:pPr marL="540385" algn="l">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l">
              <a:lnSpc>
                <a:spcPts val="1500"/>
              </a:lnSpc>
            </a:pPr>
            <a:r>
              <a:rPr lang="en-US" sz="1800" dirty="0">
                <a:effectLst/>
                <a:latin typeface="Arial" panose="020B0604020202020204" pitchFamily="34" charset="0"/>
                <a:ea typeface="Times New Roman" panose="02020603050405020304" pitchFamily="18" charset="0"/>
              </a:rPr>
              <a:t>As a class, discuss what children could do in the situation. Ensure that you discuss:</a:t>
            </a:r>
            <a:endParaRPr lang="en-GB" sz="1800" dirty="0">
              <a:effectLst/>
              <a:latin typeface="Arial" panose="020B0604020202020204" pitchFamily="34" charset="0"/>
              <a:ea typeface="Times New Roman" panose="02020603050405020304" pitchFamily="18" charset="0"/>
            </a:endParaRPr>
          </a:p>
          <a:p>
            <a:pPr marL="883285" indent="-342900" algn="l">
              <a:lnSpc>
                <a:spcPts val="1500"/>
              </a:lnSpc>
              <a:buAutoNum type="arabicPeriod"/>
            </a:pPr>
            <a:r>
              <a:rPr lang="en-US" sz="1800" dirty="0">
                <a:effectLst/>
                <a:latin typeface="Arial" panose="020B0604020202020204" pitchFamily="34" charset="0"/>
                <a:ea typeface="Times New Roman" panose="02020603050405020304" pitchFamily="18" charset="0"/>
              </a:rPr>
              <a:t>Why it’s important to support other people when they’re upset.</a:t>
            </a:r>
            <a:endParaRPr lang="en-GB" sz="1800" dirty="0">
              <a:effectLst/>
              <a:latin typeface="Arial" panose="020B0604020202020204" pitchFamily="34" charset="0"/>
              <a:ea typeface="Times New Roman" panose="02020603050405020304" pitchFamily="18" charset="0"/>
            </a:endParaRPr>
          </a:p>
          <a:p>
            <a:pPr marL="883285" indent="-342900" algn="l">
              <a:lnSpc>
                <a:spcPts val="1500"/>
              </a:lnSpc>
              <a:buAutoNum type="arabicPeriod"/>
            </a:pPr>
            <a:r>
              <a:rPr lang="en-US" sz="1800" dirty="0">
                <a:effectLst/>
                <a:latin typeface="Arial" panose="020B0604020202020204" pitchFamily="34" charset="0"/>
                <a:ea typeface="Times New Roman" panose="02020603050405020304" pitchFamily="18" charset="0"/>
              </a:rPr>
              <a:t>What they can do if they think someone is being bullied.</a:t>
            </a:r>
            <a:endParaRPr lang="en-GB" sz="1800" dirty="0">
              <a:effectLst/>
              <a:latin typeface="Arial" panose="020B0604020202020204" pitchFamily="34" charset="0"/>
              <a:ea typeface="Times New Roman" panose="02020603050405020304" pitchFamily="18" charset="0"/>
            </a:endParaRPr>
          </a:p>
          <a:p>
            <a:pPr marL="883285" indent="-342900" algn="l">
              <a:lnSpc>
                <a:spcPts val="1500"/>
              </a:lnSpc>
              <a:buAutoNum type="arabicPeriod"/>
            </a:pPr>
            <a:r>
              <a:rPr lang="en-US" sz="1800" dirty="0">
                <a:effectLst/>
                <a:latin typeface="Arial" panose="020B0604020202020204" pitchFamily="34" charset="0"/>
                <a:ea typeface="Times New Roman" panose="02020603050405020304" pitchFamily="18" charset="0"/>
              </a:rPr>
              <a:t>The importance of not being a bystander.</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2832750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Challenge children to summarise the message of the lesson in 5 words. Once they have done that, challenge them to summarise the message in 1 word.</a:t>
            </a:r>
          </a:p>
          <a:p>
            <a:pPr marL="540385" algn="l">
              <a:lnSpc>
                <a:spcPts val="1500"/>
              </a:lnSpc>
            </a:pPr>
            <a:endParaRPr lang="en-GB" sz="1800" dirty="0">
              <a:effectLst/>
              <a:latin typeface="Arial" panose="020B0604020202020204" pitchFamily="34" charset="0"/>
              <a:ea typeface="Calibri" panose="020F0502020204030204" pitchFamily="34" charset="0"/>
            </a:endParaRPr>
          </a:p>
          <a:p>
            <a:pPr marL="540385" algn="l">
              <a:lnSpc>
                <a:spcPts val="1500"/>
              </a:lnSpc>
            </a:pPr>
            <a:r>
              <a:rPr lang="en-GB" sz="1800" dirty="0">
                <a:effectLst/>
                <a:latin typeface="Arial" panose="020B0604020202020204" pitchFamily="34" charset="0"/>
                <a:ea typeface="Calibri" panose="020F0502020204030204" pitchFamily="34" charset="0"/>
              </a:rPr>
              <a:t>Share some of the children’s suggestions as a class.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243703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YOd7hUx874w&amp;feature=youtu.be"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470728"/>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Everybody’s Family is Different RSHE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Year 5 and year 6 - England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1419BBD-5ABF-4051-A964-CD6FAB7AF1E0}"/>
              </a:ext>
            </a:extLst>
          </p:cNvPr>
          <p:cNvSpPr txBox="1"/>
          <p:nvPr/>
        </p:nvSpPr>
        <p:spPr>
          <a:xfrm>
            <a:off x="456243" y="3123560"/>
            <a:ext cx="8488581" cy="923330"/>
          </a:xfrm>
          <a:prstGeom prst="rect">
            <a:avLst/>
          </a:prstGeom>
          <a:noFill/>
        </p:spPr>
        <p:txBody>
          <a:bodyPr wrap="square" rtlCol="0">
            <a:spAutoFit/>
          </a:bodyPr>
          <a:lstStyle/>
          <a:p>
            <a:pPr algn="ctr"/>
            <a:r>
              <a:rPr lang="en-GB" sz="5400" dirty="0"/>
              <a:t>Your family: 3 truths and a lie</a:t>
            </a:r>
            <a:endParaRPr lang="en-GB" sz="1100" dirty="0"/>
          </a:p>
        </p:txBody>
      </p:sp>
      <p:pic>
        <p:nvPicPr>
          <p:cNvPr id="8" name="Picture 7">
            <a:extLst>
              <a:ext uri="{FF2B5EF4-FFF2-40B4-BE49-F238E27FC236}">
                <a16:creationId xmlns:a16="http://schemas.microsoft.com/office/drawing/2014/main" id="{F03E95E9-6884-4009-B9D5-D435DA2DA2D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170631" y="4127379"/>
            <a:ext cx="1845510" cy="1481548"/>
          </a:xfrm>
          <a:prstGeom prst="rect">
            <a:avLst/>
          </a:prstGeom>
        </p:spPr>
      </p:pic>
      <p:pic>
        <p:nvPicPr>
          <p:cNvPr id="9" name="Picture 8">
            <a:extLst>
              <a:ext uri="{FF2B5EF4-FFF2-40B4-BE49-F238E27FC236}">
                <a16:creationId xmlns:a16="http://schemas.microsoft.com/office/drawing/2014/main" id="{05ABF536-C23F-491B-B01C-0119B0B1D1A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101907" y="1333160"/>
            <a:ext cx="1394013" cy="1769561"/>
          </a:xfrm>
          <a:prstGeom prst="rect">
            <a:avLst/>
          </a:prstGeom>
        </p:spPr>
      </p:pic>
      <p:pic>
        <p:nvPicPr>
          <p:cNvPr id="13" name="Picture 12">
            <a:extLst>
              <a:ext uri="{FF2B5EF4-FFF2-40B4-BE49-F238E27FC236}">
                <a16:creationId xmlns:a16="http://schemas.microsoft.com/office/drawing/2014/main" id="{ACB6D752-E4BD-4646-ADDF-559C04539A6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3646106" y="4133308"/>
            <a:ext cx="1853189" cy="1478258"/>
          </a:xfrm>
          <a:prstGeom prst="rect">
            <a:avLst/>
          </a:prstGeom>
        </p:spPr>
      </p:pic>
      <p:pic>
        <p:nvPicPr>
          <p:cNvPr id="14" name="Picture 13">
            <a:extLst>
              <a:ext uri="{FF2B5EF4-FFF2-40B4-BE49-F238E27FC236}">
                <a16:creationId xmlns:a16="http://schemas.microsoft.com/office/drawing/2014/main" id="{FCEB070F-4FEB-45DD-B049-25CB141BC29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3646106" y="1279438"/>
            <a:ext cx="1394013" cy="1769561"/>
          </a:xfrm>
          <a:prstGeom prst="rect">
            <a:avLst/>
          </a:prstGeom>
        </p:spPr>
      </p:pic>
      <p:pic>
        <p:nvPicPr>
          <p:cNvPr id="16" name="Picture 15">
            <a:extLst>
              <a:ext uri="{FF2B5EF4-FFF2-40B4-BE49-F238E27FC236}">
                <a16:creationId xmlns:a16="http://schemas.microsoft.com/office/drawing/2014/main" id="{C992FDAB-3D7A-4FC6-8A41-F7FA35D64B92}"/>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1170631" y="1279437"/>
            <a:ext cx="1420787" cy="1769561"/>
          </a:xfrm>
          <a:prstGeom prst="rect">
            <a:avLst/>
          </a:prstGeom>
        </p:spPr>
      </p:pic>
      <p:pic>
        <p:nvPicPr>
          <p:cNvPr id="17" name="Picture 16">
            <a:extLst>
              <a:ext uri="{FF2B5EF4-FFF2-40B4-BE49-F238E27FC236}">
                <a16:creationId xmlns:a16="http://schemas.microsoft.com/office/drawing/2014/main" id="{ABB68D3F-A5A3-4C42-87E4-6C55C0642731}"/>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101907" y="4127379"/>
            <a:ext cx="1845510" cy="1481639"/>
          </a:xfrm>
          <a:prstGeom prst="rect">
            <a:avLst/>
          </a:prstGeom>
        </p:spPr>
      </p:pic>
    </p:spTree>
    <p:extLst>
      <p:ext uri="{BB962C8B-B14F-4D97-AF65-F5344CB8AC3E}">
        <p14:creationId xmlns:p14="http://schemas.microsoft.com/office/powerpoint/2010/main" val="306430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1419BBD-5ABF-4051-A964-CD6FAB7AF1E0}"/>
              </a:ext>
            </a:extLst>
          </p:cNvPr>
          <p:cNvSpPr txBox="1"/>
          <p:nvPr/>
        </p:nvSpPr>
        <p:spPr>
          <a:xfrm>
            <a:off x="165889" y="2112221"/>
            <a:ext cx="4542260" cy="261610"/>
          </a:xfrm>
          <a:prstGeom prst="rect">
            <a:avLst/>
          </a:prstGeom>
          <a:noFill/>
        </p:spPr>
        <p:txBody>
          <a:bodyPr wrap="square" rtlCol="0">
            <a:spAutoFit/>
          </a:bodyPr>
          <a:lstStyle/>
          <a:p>
            <a:pPr algn="ctr"/>
            <a:endParaRPr lang="en-GB" sz="1100" dirty="0"/>
          </a:p>
        </p:txBody>
      </p:sp>
      <p:pic>
        <p:nvPicPr>
          <p:cNvPr id="1028" name="Picture 4" descr="Crop kids writing in copybooks">
            <a:extLst>
              <a:ext uri="{FF2B5EF4-FFF2-40B4-BE49-F238E27FC236}">
                <a16:creationId xmlns:a16="http://schemas.microsoft.com/office/drawing/2014/main" id="{0420ED18-3254-473E-9553-04B7A954472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a:stretch/>
        </p:blipFill>
        <p:spPr bwMode="auto">
          <a:xfrm>
            <a:off x="412524" y="1904919"/>
            <a:ext cx="4048990" cy="3048162"/>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583BE4D5-7460-4886-87E4-F413241DBA71}"/>
              </a:ext>
            </a:extLst>
          </p:cNvPr>
          <p:cNvSpPr txBox="1"/>
          <p:nvPr/>
        </p:nvSpPr>
        <p:spPr>
          <a:xfrm>
            <a:off x="4605287" y="2014569"/>
            <a:ext cx="4372824" cy="2554545"/>
          </a:xfrm>
          <a:prstGeom prst="rect">
            <a:avLst/>
          </a:prstGeom>
          <a:noFill/>
        </p:spPr>
        <p:txBody>
          <a:bodyPr wrap="square" rtlCol="0">
            <a:spAutoFit/>
          </a:bodyPr>
          <a:lstStyle/>
          <a:p>
            <a:pPr algn="ctr"/>
            <a:r>
              <a:rPr lang="en-GB" sz="4000" dirty="0"/>
              <a:t>If you had to write a definition of</a:t>
            </a:r>
          </a:p>
          <a:p>
            <a:pPr algn="ctr"/>
            <a:r>
              <a:rPr lang="en-GB" sz="4000" b="1" dirty="0"/>
              <a:t>family</a:t>
            </a:r>
            <a:r>
              <a:rPr lang="en-GB" sz="4000" dirty="0"/>
              <a:t>, what would you write?</a:t>
            </a:r>
            <a:endParaRPr lang="en-GB" sz="900" dirty="0"/>
          </a:p>
        </p:txBody>
      </p:sp>
    </p:spTree>
    <p:extLst>
      <p:ext uri="{BB962C8B-B14F-4D97-AF65-F5344CB8AC3E}">
        <p14:creationId xmlns:p14="http://schemas.microsoft.com/office/powerpoint/2010/main" val="382168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pic>
        <p:nvPicPr>
          <p:cNvPr id="2050" name="Picture 2" descr="Hollyoaks star Annie Wallace reacts to THAT shock Sally and John Paul  twist: 'It can't stay secret forever'">
            <a:extLst>
              <a:ext uri="{FF2B5EF4-FFF2-40B4-BE49-F238E27FC236}">
                <a16:creationId xmlns:a16="http://schemas.microsoft.com/office/drawing/2014/main" id="{50336F7A-E08F-4FF7-85F5-260182A7588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585163" y="2368611"/>
            <a:ext cx="2110154" cy="316523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ho plays Louis McGerry? Holby City newcomer Tyler Luke Cunningham is a  veteran of Spider-Man!">
            <a:extLst>
              <a:ext uri="{FF2B5EF4-FFF2-40B4-BE49-F238E27FC236}">
                <a16:creationId xmlns:a16="http://schemas.microsoft.com/office/drawing/2014/main" id="{6A88502E-4FB5-48B8-A0E9-9D7BFED64FFD}"/>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351917" y="2368610"/>
            <a:ext cx="2110154" cy="316523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Actors Discuss What's Next For Adira And Gray In 'Star Trek: Discovery'  Season Three… And Four – TrekMovie.com">
            <a:extLst>
              <a:ext uri="{FF2B5EF4-FFF2-40B4-BE49-F238E27FC236}">
                <a16:creationId xmlns:a16="http://schemas.microsoft.com/office/drawing/2014/main" id="{44C50917-1121-4CD4-A3B2-4E9CEDEDA0BD}"/>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1118671" y="2368609"/>
            <a:ext cx="2110154" cy="316523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CB2C1D4-2DFD-403D-9E1B-36FCF2B079C1}"/>
              </a:ext>
            </a:extLst>
          </p:cNvPr>
          <p:cNvSpPr txBox="1"/>
          <p:nvPr/>
        </p:nvSpPr>
        <p:spPr>
          <a:xfrm>
            <a:off x="967462" y="1341972"/>
            <a:ext cx="6879063" cy="923330"/>
          </a:xfrm>
          <a:prstGeom prst="rect">
            <a:avLst/>
          </a:prstGeom>
          <a:noFill/>
        </p:spPr>
        <p:txBody>
          <a:bodyPr wrap="none" rtlCol="0">
            <a:spAutoFit/>
          </a:bodyPr>
          <a:lstStyle/>
          <a:p>
            <a:r>
              <a:rPr lang="en-GB" sz="5400" dirty="0"/>
              <a:t>What does trans mean?</a:t>
            </a:r>
          </a:p>
        </p:txBody>
      </p:sp>
    </p:spTree>
    <p:extLst>
      <p:ext uri="{BB962C8B-B14F-4D97-AF65-F5344CB8AC3E}">
        <p14:creationId xmlns:p14="http://schemas.microsoft.com/office/powerpoint/2010/main" val="358964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pic>
        <p:nvPicPr>
          <p:cNvPr id="2050" name="Picture 2" descr="Hollyoaks star Annie Wallace reacts to THAT shock Sally and John Paul  twist: 'It can't stay secret forever'">
            <a:extLst>
              <a:ext uri="{FF2B5EF4-FFF2-40B4-BE49-F238E27FC236}">
                <a16:creationId xmlns:a16="http://schemas.microsoft.com/office/drawing/2014/main" id="{50336F7A-E08F-4FF7-85F5-260182A7588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708255" y="2711107"/>
            <a:ext cx="1328251" cy="19923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ho plays Louis McGerry? Holby City newcomer Tyler Luke Cunningham is a  veteran of Spider-Man!">
            <a:extLst>
              <a:ext uri="{FF2B5EF4-FFF2-40B4-BE49-F238E27FC236}">
                <a16:creationId xmlns:a16="http://schemas.microsoft.com/office/drawing/2014/main" id="{6A88502E-4FB5-48B8-A0E9-9D7BFED64FFD}"/>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475009" y="2711106"/>
            <a:ext cx="1328251" cy="199237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Actors Discuss What's Next For Adira And Gray In 'Star Trek: Discovery'  Season Three… And Four – TrekMovie.com">
            <a:extLst>
              <a:ext uri="{FF2B5EF4-FFF2-40B4-BE49-F238E27FC236}">
                <a16:creationId xmlns:a16="http://schemas.microsoft.com/office/drawing/2014/main" id="{44C50917-1121-4CD4-A3B2-4E9CEDEDA0BD}"/>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1241763" y="2711105"/>
            <a:ext cx="1328251" cy="199237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CB2C1D4-2DFD-403D-9E1B-36FCF2B079C1}"/>
              </a:ext>
            </a:extLst>
          </p:cNvPr>
          <p:cNvSpPr txBox="1"/>
          <p:nvPr/>
        </p:nvSpPr>
        <p:spPr>
          <a:xfrm>
            <a:off x="967462" y="1177213"/>
            <a:ext cx="4640053" cy="646331"/>
          </a:xfrm>
          <a:prstGeom prst="rect">
            <a:avLst/>
          </a:prstGeom>
          <a:noFill/>
        </p:spPr>
        <p:txBody>
          <a:bodyPr wrap="none" rtlCol="0">
            <a:spAutoFit/>
          </a:bodyPr>
          <a:lstStyle/>
          <a:p>
            <a:r>
              <a:rPr lang="en-GB" sz="3600" dirty="0"/>
              <a:t>What does trans mean?</a:t>
            </a:r>
          </a:p>
        </p:txBody>
      </p:sp>
      <p:sp>
        <p:nvSpPr>
          <p:cNvPr id="2" name="TextBox 1">
            <a:extLst>
              <a:ext uri="{FF2B5EF4-FFF2-40B4-BE49-F238E27FC236}">
                <a16:creationId xmlns:a16="http://schemas.microsoft.com/office/drawing/2014/main" id="{39418FC2-682D-4C9D-805A-176CBB392E70}"/>
              </a:ext>
            </a:extLst>
          </p:cNvPr>
          <p:cNvSpPr txBox="1"/>
          <p:nvPr/>
        </p:nvSpPr>
        <p:spPr>
          <a:xfrm>
            <a:off x="967462" y="1823544"/>
            <a:ext cx="6727855" cy="830997"/>
          </a:xfrm>
          <a:prstGeom prst="rect">
            <a:avLst/>
          </a:prstGeom>
          <a:noFill/>
        </p:spPr>
        <p:txBody>
          <a:bodyPr wrap="square" rtlCol="0">
            <a:spAutoFit/>
          </a:bodyPr>
          <a:lstStyle/>
          <a:p>
            <a:r>
              <a:rPr lang="en-GB" sz="2400" dirty="0"/>
              <a:t>Someone is trans if their gender doesn’t match the label they were given at birth.</a:t>
            </a:r>
          </a:p>
        </p:txBody>
      </p:sp>
      <p:sp>
        <p:nvSpPr>
          <p:cNvPr id="11" name="TextBox 10">
            <a:extLst>
              <a:ext uri="{FF2B5EF4-FFF2-40B4-BE49-F238E27FC236}">
                <a16:creationId xmlns:a16="http://schemas.microsoft.com/office/drawing/2014/main" id="{EBBF1FFE-3A6A-466F-80D4-E0BAF0F7AD23}"/>
              </a:ext>
            </a:extLst>
          </p:cNvPr>
          <p:cNvSpPr txBox="1"/>
          <p:nvPr/>
        </p:nvSpPr>
        <p:spPr>
          <a:xfrm>
            <a:off x="857561" y="4703481"/>
            <a:ext cx="2092570" cy="1200329"/>
          </a:xfrm>
          <a:prstGeom prst="rect">
            <a:avLst/>
          </a:prstGeom>
          <a:noFill/>
        </p:spPr>
        <p:txBody>
          <a:bodyPr wrap="square" rtlCol="0">
            <a:spAutoFit/>
          </a:bodyPr>
          <a:lstStyle/>
          <a:p>
            <a:pPr algn="ctr"/>
            <a:r>
              <a:rPr lang="en-GB" b="1" dirty="0"/>
              <a:t>Non-binary</a:t>
            </a:r>
          </a:p>
          <a:p>
            <a:pPr algn="ctr"/>
            <a:r>
              <a:rPr lang="en-GB">
                <a:latin typeface="Calibri" panose="020F0502020204030204" pitchFamily="34" charset="0"/>
                <a:ea typeface="Calibri" panose="020F0502020204030204" pitchFamily="34" charset="0"/>
              </a:rPr>
              <a:t>A</a:t>
            </a:r>
            <a:r>
              <a:rPr lang="en-GB" sz="1800">
                <a:effectLst/>
                <a:latin typeface="Calibri" panose="020F0502020204030204" pitchFamily="34" charset="0"/>
                <a:ea typeface="Calibri" panose="020F0502020204030204" pitchFamily="34" charset="0"/>
              </a:rPr>
              <a:t> person who is not a boy/man </a:t>
            </a:r>
            <a:r>
              <a:rPr lang="en-GB" sz="1800" b="1">
                <a:effectLst/>
                <a:latin typeface="Calibri" panose="020F0502020204030204" pitchFamily="34" charset="0"/>
                <a:ea typeface="Calibri" panose="020F0502020204030204" pitchFamily="34" charset="0"/>
              </a:rPr>
              <a:t>and</a:t>
            </a:r>
            <a:r>
              <a:rPr lang="en-GB" sz="1800">
                <a:effectLst/>
                <a:latin typeface="Calibri" panose="020F0502020204030204" pitchFamily="34" charset="0"/>
                <a:ea typeface="Calibri" panose="020F0502020204030204" pitchFamily="34" charset="0"/>
              </a:rPr>
              <a:t> not a girl/woman.</a:t>
            </a:r>
            <a:endParaRPr lang="en-GB" sz="1600" dirty="0"/>
          </a:p>
        </p:txBody>
      </p:sp>
      <p:sp>
        <p:nvSpPr>
          <p:cNvPr id="13" name="TextBox 12">
            <a:extLst>
              <a:ext uri="{FF2B5EF4-FFF2-40B4-BE49-F238E27FC236}">
                <a16:creationId xmlns:a16="http://schemas.microsoft.com/office/drawing/2014/main" id="{DEFE3BB6-9A86-484C-8B5E-75EDF25CEC34}"/>
              </a:ext>
            </a:extLst>
          </p:cNvPr>
          <p:cNvSpPr txBox="1"/>
          <p:nvPr/>
        </p:nvSpPr>
        <p:spPr>
          <a:xfrm>
            <a:off x="3094892" y="4703483"/>
            <a:ext cx="2092570" cy="1200329"/>
          </a:xfrm>
          <a:prstGeom prst="rect">
            <a:avLst/>
          </a:prstGeom>
          <a:noFill/>
        </p:spPr>
        <p:txBody>
          <a:bodyPr wrap="square" rtlCol="0">
            <a:spAutoFit/>
          </a:bodyPr>
          <a:lstStyle/>
          <a:p>
            <a:pPr algn="ctr"/>
            <a:r>
              <a:rPr lang="en-GB" b="1" dirty="0"/>
              <a:t>Trans man</a:t>
            </a:r>
          </a:p>
          <a:p>
            <a:pPr algn="ctr"/>
            <a:r>
              <a:rPr lang="en-GB" dirty="0"/>
              <a:t>A man who was given the label ‘girl’ when he was born.</a:t>
            </a:r>
            <a:endParaRPr lang="en-GB" sz="1600" dirty="0"/>
          </a:p>
        </p:txBody>
      </p:sp>
      <p:sp>
        <p:nvSpPr>
          <p:cNvPr id="14" name="TextBox 13">
            <a:extLst>
              <a:ext uri="{FF2B5EF4-FFF2-40B4-BE49-F238E27FC236}">
                <a16:creationId xmlns:a16="http://schemas.microsoft.com/office/drawing/2014/main" id="{1BC3A6E7-74CB-4831-B999-B32BD5E58BB3}"/>
              </a:ext>
            </a:extLst>
          </p:cNvPr>
          <p:cNvSpPr txBox="1"/>
          <p:nvPr/>
        </p:nvSpPr>
        <p:spPr>
          <a:xfrm>
            <a:off x="5326095" y="4702843"/>
            <a:ext cx="2092570" cy="1200329"/>
          </a:xfrm>
          <a:prstGeom prst="rect">
            <a:avLst/>
          </a:prstGeom>
          <a:noFill/>
        </p:spPr>
        <p:txBody>
          <a:bodyPr wrap="square" rtlCol="0">
            <a:spAutoFit/>
          </a:bodyPr>
          <a:lstStyle/>
          <a:p>
            <a:pPr algn="ctr"/>
            <a:r>
              <a:rPr lang="en-GB" b="1" dirty="0"/>
              <a:t>Trans woman</a:t>
            </a:r>
          </a:p>
          <a:p>
            <a:pPr algn="ctr"/>
            <a:r>
              <a:rPr lang="en-GB" dirty="0"/>
              <a:t>A woman who was given the label ‘boy’ when she was born.</a:t>
            </a:r>
            <a:endParaRPr lang="en-GB" sz="1600" dirty="0"/>
          </a:p>
        </p:txBody>
      </p:sp>
    </p:spTree>
    <p:extLst>
      <p:ext uri="{BB962C8B-B14F-4D97-AF65-F5344CB8AC3E}">
        <p14:creationId xmlns:p14="http://schemas.microsoft.com/office/powerpoint/2010/main" val="3680015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B2C1D4-2DFD-403D-9E1B-36FCF2B079C1}"/>
              </a:ext>
            </a:extLst>
          </p:cNvPr>
          <p:cNvSpPr txBox="1"/>
          <p:nvPr/>
        </p:nvSpPr>
        <p:spPr>
          <a:xfrm>
            <a:off x="791616" y="1599244"/>
            <a:ext cx="2528513" cy="646331"/>
          </a:xfrm>
          <a:prstGeom prst="rect">
            <a:avLst/>
          </a:prstGeom>
          <a:noFill/>
        </p:spPr>
        <p:txBody>
          <a:bodyPr wrap="none" rtlCol="0">
            <a:spAutoFit/>
          </a:bodyPr>
          <a:lstStyle/>
          <a:p>
            <a:r>
              <a:rPr lang="en-GB" sz="3600" dirty="0"/>
              <a:t>May’s family</a:t>
            </a:r>
          </a:p>
        </p:txBody>
      </p:sp>
      <p:sp>
        <p:nvSpPr>
          <p:cNvPr id="2" name="TextBox 1">
            <a:extLst>
              <a:ext uri="{FF2B5EF4-FFF2-40B4-BE49-F238E27FC236}">
                <a16:creationId xmlns:a16="http://schemas.microsoft.com/office/drawing/2014/main" id="{39418FC2-682D-4C9D-805A-176CBB392E70}"/>
              </a:ext>
            </a:extLst>
          </p:cNvPr>
          <p:cNvSpPr txBox="1"/>
          <p:nvPr/>
        </p:nvSpPr>
        <p:spPr>
          <a:xfrm>
            <a:off x="791616" y="4702843"/>
            <a:ext cx="7930353" cy="830997"/>
          </a:xfrm>
          <a:prstGeom prst="rect">
            <a:avLst/>
          </a:prstGeom>
          <a:noFill/>
        </p:spPr>
        <p:txBody>
          <a:bodyPr wrap="square" rtlCol="0">
            <a:spAutoFit/>
          </a:bodyPr>
          <a:lstStyle/>
          <a:p>
            <a:pPr marL="342900" indent="-342900">
              <a:buFont typeface="Arial" panose="020B0604020202020204" pitchFamily="34" charset="0"/>
              <a:buChar char="•"/>
            </a:pPr>
            <a:r>
              <a:rPr lang="en-GB" sz="2400" dirty="0"/>
              <a:t>What does May’s family have in common with your family?</a:t>
            </a:r>
          </a:p>
          <a:p>
            <a:pPr marL="342900" indent="-342900">
              <a:buFont typeface="Arial" panose="020B0604020202020204" pitchFamily="34" charset="0"/>
              <a:buChar char="•"/>
            </a:pPr>
            <a:r>
              <a:rPr lang="en-GB" sz="2400" dirty="0"/>
              <a:t>What makes May’s family different to your family?</a:t>
            </a:r>
          </a:p>
        </p:txBody>
      </p:sp>
      <p:pic>
        <p:nvPicPr>
          <p:cNvPr id="6" name="Picture 5">
            <a:hlinkClick r:id="rId3"/>
            <a:extLst>
              <a:ext uri="{FF2B5EF4-FFF2-40B4-BE49-F238E27FC236}">
                <a16:creationId xmlns:a16="http://schemas.microsoft.com/office/drawing/2014/main" id="{0E0769B5-6CF6-468F-87E1-56C6B3E211F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05608" y="2222669"/>
            <a:ext cx="3982915" cy="2374234"/>
          </a:xfrm>
          <a:prstGeom prst="rect">
            <a:avLst/>
          </a:prstGeom>
        </p:spPr>
      </p:pic>
    </p:spTree>
    <p:extLst>
      <p:ext uri="{BB962C8B-B14F-4D97-AF65-F5344CB8AC3E}">
        <p14:creationId xmlns:p14="http://schemas.microsoft.com/office/powerpoint/2010/main" val="1822115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B2C1D4-2DFD-403D-9E1B-36FCF2B079C1}"/>
              </a:ext>
            </a:extLst>
          </p:cNvPr>
          <p:cNvSpPr txBox="1"/>
          <p:nvPr/>
        </p:nvSpPr>
        <p:spPr>
          <a:xfrm>
            <a:off x="791616" y="1417999"/>
            <a:ext cx="4067588" cy="646331"/>
          </a:xfrm>
          <a:prstGeom prst="rect">
            <a:avLst/>
          </a:prstGeom>
          <a:noFill/>
        </p:spPr>
        <p:txBody>
          <a:bodyPr wrap="none" rtlCol="0">
            <a:spAutoFit/>
          </a:bodyPr>
          <a:lstStyle/>
          <a:p>
            <a:r>
              <a:rPr lang="en-GB" sz="3600" dirty="0"/>
              <a:t>What would you do?</a:t>
            </a:r>
          </a:p>
        </p:txBody>
      </p:sp>
      <p:sp>
        <p:nvSpPr>
          <p:cNvPr id="2" name="TextBox 1">
            <a:extLst>
              <a:ext uri="{FF2B5EF4-FFF2-40B4-BE49-F238E27FC236}">
                <a16:creationId xmlns:a16="http://schemas.microsoft.com/office/drawing/2014/main" id="{39418FC2-682D-4C9D-805A-176CBB392E70}"/>
              </a:ext>
            </a:extLst>
          </p:cNvPr>
          <p:cNvSpPr txBox="1"/>
          <p:nvPr/>
        </p:nvSpPr>
        <p:spPr>
          <a:xfrm>
            <a:off x="3829212" y="2167930"/>
            <a:ext cx="4794616" cy="2862322"/>
          </a:xfrm>
          <a:prstGeom prst="rect">
            <a:avLst/>
          </a:prstGeom>
          <a:noFill/>
        </p:spPr>
        <p:txBody>
          <a:bodyPr wrap="square" rtlCol="0">
            <a:spAutoFit/>
          </a:bodyPr>
          <a:lstStyle/>
          <a:p>
            <a:r>
              <a:rPr lang="en-GB" sz="2000" dirty="0">
                <a:effectLst/>
                <a:latin typeface="Arial" panose="020B0604020202020204" pitchFamily="34" charset="0"/>
                <a:ea typeface="Times New Roman" panose="02020603050405020304" pitchFamily="18" charset="0"/>
              </a:rPr>
              <a:t>During a lesson about families, Izzy mentions that her dad is trans and that up until 2 years ago, she used to call him ‘mum’. </a:t>
            </a:r>
          </a:p>
          <a:p>
            <a:endParaRPr lang="en-GB" sz="2000" dirty="0">
              <a:latin typeface="Arial" panose="020B0604020202020204" pitchFamily="34" charset="0"/>
              <a:ea typeface="Times New Roman" panose="02020603050405020304" pitchFamily="18" charset="0"/>
            </a:endParaRPr>
          </a:p>
          <a:p>
            <a:r>
              <a:rPr lang="en-GB" sz="2000" dirty="0">
                <a:effectLst/>
                <a:latin typeface="Arial" panose="020B0604020202020204" pitchFamily="34" charset="0"/>
                <a:ea typeface="Times New Roman" panose="02020603050405020304" pitchFamily="18" charset="0"/>
              </a:rPr>
              <a:t>At playtime you overhear some children from the class telling Izzy that she can’t play with them because her dad’s a ‘weirdo’ and so is she.</a:t>
            </a:r>
          </a:p>
        </p:txBody>
      </p:sp>
      <p:pic>
        <p:nvPicPr>
          <p:cNvPr id="3074" name="Picture 2" descr="A Pregnant Trans Man Shares His Story | Evereden Journal">
            <a:extLst>
              <a:ext uri="{FF2B5EF4-FFF2-40B4-BE49-F238E27FC236}">
                <a16:creationId xmlns:a16="http://schemas.microsoft.com/office/drawing/2014/main" id="{E394D0BB-249A-4984-8B0A-5712560A4CC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26309" y="2245575"/>
            <a:ext cx="2875085" cy="2875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385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529428"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a:t>
            </a:r>
            <a:r>
              <a:rPr lang="en-GB" sz="2400" u="sng" dirty="0">
                <a:effectLst/>
                <a:latin typeface="Arial" panose="020B0604020202020204" pitchFamily="34" charset="0"/>
                <a:ea typeface="Calibri" panose="020F0502020204030204" pitchFamily="34" charset="0"/>
              </a:rPr>
              <a:t>To understand that some children have trans parents</a:t>
            </a:r>
            <a:endParaRPr lang="en-GB" sz="2400" u="sng"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CB2C1D4-2DFD-403D-9E1B-36FCF2B079C1}"/>
              </a:ext>
            </a:extLst>
          </p:cNvPr>
          <p:cNvSpPr txBox="1"/>
          <p:nvPr/>
        </p:nvSpPr>
        <p:spPr>
          <a:xfrm>
            <a:off x="967462" y="1341972"/>
            <a:ext cx="6727855" cy="1754326"/>
          </a:xfrm>
          <a:prstGeom prst="rect">
            <a:avLst/>
          </a:prstGeom>
          <a:noFill/>
        </p:spPr>
        <p:txBody>
          <a:bodyPr wrap="square" rtlCol="0">
            <a:spAutoFit/>
          </a:bodyPr>
          <a:lstStyle/>
          <a:p>
            <a:pPr algn="ctr"/>
            <a:r>
              <a:rPr lang="en-GB" sz="5400" dirty="0"/>
              <a:t>Summarise the message of the lesson.</a:t>
            </a:r>
          </a:p>
        </p:txBody>
      </p:sp>
      <p:pic>
        <p:nvPicPr>
          <p:cNvPr id="6" name="Picture 5" descr="A picture containing handwear, clothing&#10;&#10;Description automatically generated">
            <a:extLst>
              <a:ext uri="{FF2B5EF4-FFF2-40B4-BE49-F238E27FC236}">
                <a16:creationId xmlns:a16="http://schemas.microsoft.com/office/drawing/2014/main" id="{71CF12B8-3E31-4DF1-B992-8AFACBEF65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42725" y="3065802"/>
            <a:ext cx="2046960" cy="2450226"/>
          </a:xfrm>
          <a:prstGeom prst="rect">
            <a:avLst/>
          </a:prstGeom>
        </p:spPr>
      </p:pic>
      <p:sp>
        <p:nvSpPr>
          <p:cNvPr id="8" name="TextBox 7">
            <a:extLst>
              <a:ext uri="{FF2B5EF4-FFF2-40B4-BE49-F238E27FC236}">
                <a16:creationId xmlns:a16="http://schemas.microsoft.com/office/drawing/2014/main" id="{78C98661-D137-4A32-B1CE-57B4D18F4808}"/>
              </a:ext>
            </a:extLst>
          </p:cNvPr>
          <p:cNvSpPr txBox="1"/>
          <p:nvPr/>
        </p:nvSpPr>
        <p:spPr>
          <a:xfrm>
            <a:off x="2393517" y="5516028"/>
            <a:ext cx="3945375" cy="523220"/>
          </a:xfrm>
          <a:prstGeom prst="rect">
            <a:avLst/>
          </a:prstGeom>
          <a:noFill/>
        </p:spPr>
        <p:txBody>
          <a:bodyPr wrap="none" rtlCol="0">
            <a:spAutoFit/>
          </a:bodyPr>
          <a:lstStyle/>
          <a:p>
            <a:r>
              <a:rPr lang="en-GB" sz="2800" dirty="0"/>
              <a:t>Can you say it in 5 words?</a:t>
            </a:r>
          </a:p>
        </p:txBody>
      </p:sp>
    </p:spTree>
    <p:extLst>
      <p:ext uri="{BB962C8B-B14F-4D97-AF65-F5344CB8AC3E}">
        <p14:creationId xmlns:p14="http://schemas.microsoft.com/office/powerpoint/2010/main" val="1131300071"/>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1081</Words>
  <Application>Microsoft Office PowerPoint</Application>
  <PresentationFormat>On-screen Show (4:3)</PresentationFormat>
  <Paragraphs>85</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2022-09-26T20:54:02Z</dcterms:modified>
</cp:coreProperties>
</file>