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7"/>
  </p:notesMasterIdLst>
  <p:handoutMasterIdLst>
    <p:handoutMasterId r:id="rId8"/>
  </p:handoutMasterIdLst>
  <p:sldIdLst>
    <p:sldId id="256" r:id="rId2"/>
    <p:sldId id="281" r:id="rId3"/>
    <p:sldId id="282" r:id="rId4"/>
    <p:sldId id="283" r:id="rId5"/>
    <p:sldId id="284"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6175"/>
    <a:srgbClr val="0C0C0C"/>
    <a:srgbClr val="CD0920"/>
    <a:srgbClr val="210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1E594F-A019-4D92-BCA5-1E1B3A60AD1A}" v="4" dt="2022-09-26T16:42:58.5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3689" autoAdjust="0"/>
  </p:normalViewPr>
  <p:slideViewPr>
    <p:cSldViewPr snapToGrid="0" snapToObjects="1">
      <p:cViewPr varScale="1">
        <p:scale>
          <a:sx n="54" d="100"/>
          <a:sy n="54" d="100"/>
        </p:scale>
        <p:origin x="1640"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0F6F06-5850-BA48-850E-FCFA4C54607A}" type="datetimeFigureOut">
              <a:rPr lang="en-US" smtClean="0"/>
              <a:t>9/26/2022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7C9902-0054-9242-AD24-B46328C07A67}" type="slidenum">
              <a:rPr lang="en-US" smtClean="0"/>
              <a:t>‹#›</a:t>
            </a:fld>
            <a:endParaRPr lang="en-US"/>
          </a:p>
        </p:txBody>
      </p:sp>
    </p:spTree>
    <p:extLst>
      <p:ext uri="{BB962C8B-B14F-4D97-AF65-F5344CB8AC3E}">
        <p14:creationId xmlns:p14="http://schemas.microsoft.com/office/powerpoint/2010/main" val="28898045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97147A-08AE-544F-8CBA-320E4A0D5078}" type="datetimeFigureOut">
              <a:rPr lang="en-US" smtClean="0"/>
              <a:t>9/26/2022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ADB596-D218-9D43-A4EC-2B51BE929992}" type="slidenum">
              <a:rPr lang="en-US" smtClean="0"/>
              <a:t>‹#›</a:t>
            </a:fld>
            <a:endParaRPr lang="en-US"/>
          </a:p>
        </p:txBody>
      </p:sp>
    </p:spTree>
    <p:extLst>
      <p:ext uri="{BB962C8B-B14F-4D97-AF65-F5344CB8AC3E}">
        <p14:creationId xmlns:p14="http://schemas.microsoft.com/office/powerpoint/2010/main" val="2421475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Visit </a:t>
            </a:r>
            <a:r>
              <a:rPr lang="en-US" dirty="0"/>
              <a:t>our website for the lesson plan to accompany this PowerPoint.</a:t>
            </a:r>
          </a:p>
          <a:p>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Ask children to tell a partner about the people in their family. </a:t>
            </a:r>
            <a:r>
              <a:rPr lang="en-GB" sz="1800" dirty="0">
                <a:effectLst/>
                <a:latin typeface="Arial" panose="020B0604020202020204" pitchFamily="34" charset="0"/>
                <a:ea typeface="Calibri" panose="020F0502020204030204" pitchFamily="34" charset="0"/>
              </a:rPr>
              <a:t>Choose a few children to share with the class.</a:t>
            </a:r>
          </a:p>
          <a:p>
            <a:pPr marL="540385" algn="just">
              <a:lnSpc>
                <a:spcPts val="1500"/>
              </a:lnSpc>
            </a:pP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GB" sz="1800" dirty="0">
                <a:effectLst/>
                <a:latin typeface="Arial" panose="020B0604020202020204" pitchFamily="34" charset="0"/>
                <a:ea typeface="Times New Roman" panose="02020603050405020304" pitchFamily="18" charset="0"/>
              </a:rPr>
              <a:t>Ask the children: Is everybody’s family the same?</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Discuss that there are lots of things that make people’s families different, and no two families are exactly the same.</a:t>
            </a:r>
          </a:p>
          <a:p>
            <a:pPr marL="540385" algn="just">
              <a:lnSpc>
                <a:spcPts val="1500"/>
              </a:lnSpc>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120982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marR="0" lvl="0" indent="0" algn="just" defTabSz="457200" rtl="0" eaLnBrk="1" fontAlgn="auto" latinLnBrk="0" hangingPunct="1">
              <a:lnSpc>
                <a:spcPts val="1500"/>
              </a:lnSpc>
              <a:spcBef>
                <a:spcPts val="0"/>
              </a:spcBef>
              <a:spcAft>
                <a:spcPts val="0"/>
              </a:spcAft>
              <a:buClrTx/>
              <a:buSzTx/>
              <a:buFontTx/>
              <a:buNone/>
              <a:tabLst/>
              <a:defRPr/>
            </a:pPr>
            <a:r>
              <a:rPr lang="en-GB" sz="1800" dirty="0">
                <a:effectLst/>
                <a:latin typeface="Arial" panose="020B0604020202020204" pitchFamily="34" charset="0"/>
                <a:ea typeface="Times New Roman" panose="02020603050405020304" pitchFamily="18" charset="0"/>
              </a:rPr>
              <a:t>As a class, read ‘My Maddy’ by Gayle Pitman.</a:t>
            </a:r>
          </a:p>
          <a:p>
            <a:pPr marL="540385" algn="just">
              <a:lnSpc>
                <a:spcPts val="1500"/>
              </a:lnSpc>
            </a:pP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US" sz="1800" dirty="0">
                <a:effectLst/>
                <a:latin typeface="Arial" panose="020B0604020202020204" pitchFamily="34" charset="0"/>
                <a:ea typeface="Times New Roman" panose="02020603050405020304" pitchFamily="18" charset="0"/>
              </a:rPr>
              <a:t>Ask the children: Is everybody’s family the same?</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US" sz="1800" dirty="0">
                <a:effectLst/>
                <a:latin typeface="Arial" panose="020B0604020202020204" pitchFamily="34" charset="0"/>
                <a:ea typeface="Times New Roman" panose="02020603050405020304" pitchFamily="18" charset="0"/>
              </a:rPr>
              <a:t> </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US" sz="1800" dirty="0">
                <a:effectLst/>
                <a:latin typeface="Arial" panose="020B0604020202020204" pitchFamily="34" charset="0"/>
                <a:ea typeface="Times New Roman" panose="02020603050405020304" pitchFamily="18" charset="0"/>
              </a:rPr>
              <a:t>Discuss that there are lots of things that make people’s families different, and no two families are exactly the same.</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US" sz="1800" dirty="0">
                <a:effectLst/>
                <a:latin typeface="Arial" panose="020B0604020202020204" pitchFamily="34" charset="0"/>
                <a:ea typeface="Times New Roman" panose="02020603050405020304" pitchFamily="18" charset="0"/>
              </a:rPr>
              <a:t> </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US" sz="1800" dirty="0">
                <a:effectLst/>
                <a:latin typeface="Arial" panose="020B0604020202020204" pitchFamily="34" charset="0"/>
                <a:ea typeface="Times New Roman" panose="02020603050405020304" pitchFamily="18" charset="0"/>
              </a:rPr>
              <a:t>Explain that today the children are going to be listening to a story about a child and someone in their family.</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US" sz="1800" dirty="0">
                <a:effectLst/>
                <a:latin typeface="Arial" panose="020B0604020202020204" pitchFamily="34" charset="0"/>
                <a:ea typeface="Times New Roman" panose="02020603050405020304" pitchFamily="18" charset="0"/>
              </a:rPr>
              <a:t> </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US" sz="1800" dirty="0">
                <a:effectLst/>
                <a:latin typeface="Arial" panose="020B0604020202020204" pitchFamily="34" charset="0"/>
                <a:ea typeface="Times New Roman" panose="02020603050405020304" pitchFamily="18" charset="0"/>
              </a:rPr>
              <a:t>As a class, read ‘My Maddy’ by Gayle Pitman.</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US" sz="1800" dirty="0">
                <a:effectLst/>
                <a:latin typeface="Arial" panose="020B0604020202020204" pitchFamily="34" charset="0"/>
                <a:ea typeface="Times New Roman" panose="02020603050405020304" pitchFamily="18" charset="0"/>
              </a:rPr>
              <a:t> </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US" sz="1800" dirty="0">
                <a:effectLst/>
                <a:latin typeface="Arial" panose="020B0604020202020204" pitchFamily="34" charset="0"/>
                <a:ea typeface="Times New Roman" panose="02020603050405020304" pitchFamily="18" charset="0"/>
              </a:rPr>
              <a:t>As a class, discuss: </a:t>
            </a:r>
            <a:endParaRPr lang="en-GB" sz="1800" dirty="0">
              <a:effectLst/>
              <a:latin typeface="Arial" panose="020B0604020202020204" pitchFamily="34" charset="0"/>
              <a:ea typeface="Times New Roman" panose="02020603050405020304" pitchFamily="18" charset="0"/>
            </a:endParaRPr>
          </a:p>
          <a:p>
            <a:pPr marL="883285" indent="-342900" algn="just">
              <a:lnSpc>
                <a:spcPts val="1500"/>
              </a:lnSpc>
              <a:buAutoNum type="arabicPeriod"/>
            </a:pPr>
            <a:r>
              <a:rPr lang="en-US" sz="1800" dirty="0">
                <a:effectLst/>
                <a:latin typeface="Arial" panose="020B0604020202020204" pitchFamily="34" charset="0"/>
                <a:ea typeface="Times New Roman" panose="02020603050405020304" pitchFamily="18" charset="0"/>
              </a:rPr>
              <a:t>Why does the child call their parent Maddy? Talk about the fact that their Maddy is neither a man, nor a woman – they’re non-binary.</a:t>
            </a:r>
            <a:endParaRPr lang="en-GB" sz="1800" dirty="0">
              <a:effectLst/>
              <a:latin typeface="Arial" panose="020B0604020202020204" pitchFamily="34" charset="0"/>
              <a:ea typeface="Times New Roman" panose="02020603050405020304" pitchFamily="18" charset="0"/>
            </a:endParaRPr>
          </a:p>
          <a:p>
            <a:pPr marL="883285" indent="-342900" algn="just">
              <a:lnSpc>
                <a:spcPts val="1500"/>
              </a:lnSpc>
              <a:buAutoNum type="arabicPeriod"/>
            </a:pPr>
            <a:r>
              <a:rPr lang="en-US" sz="1800" dirty="0">
                <a:effectLst/>
                <a:latin typeface="Arial" panose="020B0604020202020204" pitchFamily="34" charset="0"/>
                <a:ea typeface="Times New Roman" panose="02020603050405020304" pitchFamily="18" charset="0"/>
              </a:rPr>
              <a:t>How is Maddy similar to your parents/</a:t>
            </a:r>
            <a:r>
              <a:rPr lang="en-US" sz="1800" dirty="0" err="1">
                <a:effectLst/>
                <a:latin typeface="Arial" panose="020B0604020202020204" pitchFamily="34" charset="0"/>
                <a:ea typeface="Times New Roman" panose="02020603050405020304" pitchFamily="18" charset="0"/>
              </a:rPr>
              <a:t>carers</a:t>
            </a:r>
            <a:r>
              <a:rPr lang="en-US" sz="1800" dirty="0">
                <a:effectLst/>
                <a:latin typeface="Arial" panose="020B0604020202020204" pitchFamily="34" charset="0"/>
                <a:ea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endParaRPr>
          </a:p>
          <a:p>
            <a:pPr marL="883285" indent="-342900" algn="just">
              <a:lnSpc>
                <a:spcPts val="1500"/>
              </a:lnSpc>
              <a:buAutoNum type="arabicPeriod"/>
            </a:pPr>
            <a:r>
              <a:rPr lang="en-US" sz="1800" dirty="0">
                <a:effectLst/>
                <a:latin typeface="Arial" panose="020B0604020202020204" pitchFamily="34" charset="0"/>
                <a:ea typeface="Times New Roman" panose="02020603050405020304" pitchFamily="18" charset="0"/>
              </a:rPr>
              <a:t>How is Maddy different to your parents/</a:t>
            </a:r>
            <a:r>
              <a:rPr lang="en-US" sz="1800" dirty="0" err="1">
                <a:effectLst/>
                <a:latin typeface="Arial" panose="020B0604020202020204" pitchFamily="34" charset="0"/>
                <a:ea typeface="Times New Roman" panose="02020603050405020304" pitchFamily="18" charset="0"/>
              </a:rPr>
              <a:t>carers</a:t>
            </a:r>
            <a:r>
              <a:rPr lang="en-US" sz="1800" dirty="0">
                <a:effectLst/>
                <a:latin typeface="Arial" panose="020B0604020202020204" pitchFamily="34" charset="0"/>
                <a:ea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endParaRPr>
          </a:p>
          <a:p>
            <a:pPr marL="883285" indent="-342900" algn="just">
              <a:lnSpc>
                <a:spcPts val="1500"/>
              </a:lnSpc>
              <a:buAutoNum type="arabicPeriod"/>
            </a:pPr>
            <a:r>
              <a:rPr lang="en-US" sz="1800" dirty="0">
                <a:effectLst/>
                <a:latin typeface="Arial" panose="020B0604020202020204" pitchFamily="34" charset="0"/>
                <a:ea typeface="Times New Roman" panose="02020603050405020304" pitchFamily="18" charset="0"/>
              </a:rPr>
              <a:t>What does the child like to do with their Maddy?</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3115197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GB" sz="1800" dirty="0">
                <a:effectLst/>
                <a:latin typeface="Arial" panose="020B0604020202020204" pitchFamily="34" charset="0"/>
                <a:ea typeface="Times New Roman" panose="02020603050405020304" pitchFamily="18" charset="0"/>
              </a:rPr>
              <a:t>Activity carousel:</a:t>
            </a:r>
          </a:p>
          <a:p>
            <a:pPr marL="883285" indent="-342900" algn="l">
              <a:lnSpc>
                <a:spcPts val="1500"/>
              </a:lnSpc>
              <a:buAutoNum type="arabicPeriod"/>
            </a:pPr>
            <a:r>
              <a:rPr lang="en-GB" sz="1800" dirty="0">
                <a:effectLst/>
                <a:latin typeface="Arial" panose="020B0604020202020204" pitchFamily="34" charset="0"/>
                <a:ea typeface="Times New Roman" panose="02020603050405020304" pitchFamily="18" charset="0"/>
              </a:rPr>
              <a:t>Children make lollypop stick puppets representing the people in their family.</a:t>
            </a:r>
          </a:p>
          <a:p>
            <a:pPr marL="883285" indent="-342900" algn="l">
              <a:lnSpc>
                <a:spcPts val="1500"/>
              </a:lnSpc>
              <a:buAutoNum type="arabicPeriod"/>
            </a:pPr>
            <a:r>
              <a:rPr lang="en-GB" sz="1800" dirty="0">
                <a:effectLst/>
                <a:latin typeface="Arial" panose="020B0604020202020204" pitchFamily="34" charset="0"/>
                <a:ea typeface="Times New Roman" panose="02020603050405020304" pitchFamily="18" charset="0"/>
              </a:rPr>
              <a:t>Children create a ‘family portrait’ of the family from the story.</a:t>
            </a:r>
          </a:p>
          <a:p>
            <a:pPr marL="883285" indent="-342900" algn="l">
              <a:lnSpc>
                <a:spcPts val="1500"/>
              </a:lnSpc>
              <a:buAutoNum type="arabicPeriod"/>
            </a:pPr>
            <a:r>
              <a:rPr lang="en-GB" sz="1800" dirty="0">
                <a:effectLst/>
                <a:latin typeface="Arial" panose="020B0604020202020204" pitchFamily="34" charset="0"/>
                <a:ea typeface="Times New Roman" panose="02020603050405020304" pitchFamily="18" charset="0"/>
              </a:rPr>
              <a:t>Children play ‘different families’ dominoes.</a:t>
            </a:r>
          </a:p>
          <a:p>
            <a:pPr marL="883285" indent="-342900" algn="l">
              <a:lnSpc>
                <a:spcPts val="1500"/>
              </a:lnSpc>
              <a:buAutoNum type="arabicPeriod"/>
            </a:pPr>
            <a:r>
              <a:rPr lang="en-GB" sz="1800" dirty="0">
                <a:effectLst/>
                <a:latin typeface="Arial" panose="020B0604020202020204" pitchFamily="34" charset="0"/>
                <a:ea typeface="Calibri" panose="020F0502020204030204" pitchFamily="34" charset="0"/>
              </a:rPr>
              <a:t>Children write a sentence about a person in their family.</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1651542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GB" sz="1800" dirty="0">
                <a:effectLst/>
                <a:latin typeface="Arial" panose="020B0604020202020204" pitchFamily="34" charset="0"/>
                <a:ea typeface="Times New Roman" panose="02020603050405020304" pitchFamily="18" charset="0"/>
              </a:rPr>
              <a:t>Choose some children to share their work, make sure that a wide range of families is represented.</a:t>
            </a:r>
          </a:p>
          <a:p>
            <a:pPr marL="540385" algn="l">
              <a:lnSpc>
                <a:spcPts val="1500"/>
              </a:lnSpc>
            </a:pPr>
            <a:r>
              <a:rPr lang="en-GB" sz="1800" dirty="0">
                <a:effectLst/>
                <a:latin typeface="Arial" panose="020B0604020202020204" pitchFamily="34" charset="0"/>
                <a:ea typeface="Calibri" panose="020F0502020204030204" pitchFamily="34" charset="0"/>
              </a:rPr>
              <a:t>Ask children to tell a partner one thing they have learned during the lesson.</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3677725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DF3A28-B259-DC42-8C10-1F43EA05D7FC}"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34578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A729C6-720C-CD4A-80B4-454A0ED44C0B}"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8132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781F29-62E0-D24B-95F3-AC826BB0C4B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55857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8E4B3A-F2EA-B846-BCE5-6613D2067B0F}"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1779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415AF7-02B2-284E-982F-99996CD86E9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8106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D8DF7B-F1BE-F642-9184-3ABB55409E1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5500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8F669F-901A-0545-8E2D-3061FF532DF1}" type="datetime1">
              <a:rPr lang="en-GB" smtClean="0"/>
              <a:t>26/09/2022</a:t>
            </a:fld>
            <a:endParaRPr lang="en-US"/>
          </a:p>
        </p:txBody>
      </p:sp>
      <p:sp>
        <p:nvSpPr>
          <p:cNvPr id="8" name="Footer Placeholder 7"/>
          <p:cNvSpPr>
            <a:spLocks noGrp="1"/>
          </p:cNvSpPr>
          <p:nvPr>
            <p:ph type="ftr" sz="quarter" idx="11"/>
          </p:nvPr>
        </p:nvSpPr>
        <p:spPr/>
        <p:txBody>
          <a:bodyPr/>
          <a:lstStyle/>
          <a:p>
            <a:r>
              <a:rPr lang="en-US"/>
              <a:t>Presentation name here</a:t>
            </a:r>
          </a:p>
        </p:txBody>
      </p:sp>
      <p:sp>
        <p:nvSpPr>
          <p:cNvPr id="9" name="Slide Number Placeholder 8"/>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0093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7D41A3-5C84-AE48-80D5-CECD255030C9}" type="datetime1">
              <a:rPr lang="en-GB" smtClean="0"/>
              <a:t>26/09/2022</a:t>
            </a:fld>
            <a:endParaRPr lang="en-US"/>
          </a:p>
        </p:txBody>
      </p:sp>
      <p:sp>
        <p:nvSpPr>
          <p:cNvPr id="4" name="Footer Placeholder 3"/>
          <p:cNvSpPr>
            <a:spLocks noGrp="1"/>
          </p:cNvSpPr>
          <p:nvPr>
            <p:ph type="ftr" sz="quarter" idx="11"/>
          </p:nvPr>
        </p:nvSpPr>
        <p:spPr/>
        <p:txBody>
          <a:bodyPr/>
          <a:lstStyle/>
          <a:p>
            <a:r>
              <a:rPr lang="en-US"/>
              <a:t>Presentation name here</a:t>
            </a:r>
          </a:p>
        </p:txBody>
      </p:sp>
      <p:sp>
        <p:nvSpPr>
          <p:cNvPr id="5" name="Slide Number Placeholder 4"/>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357161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65686-31EB-BA46-AF93-7633D4C61FF4}" type="datetime1">
              <a:rPr lang="en-GB" smtClean="0"/>
              <a:t>26/09/2022</a:t>
            </a:fld>
            <a:endParaRPr lang="en-US"/>
          </a:p>
        </p:txBody>
      </p:sp>
      <p:sp>
        <p:nvSpPr>
          <p:cNvPr id="3" name="Footer Placeholder 2"/>
          <p:cNvSpPr>
            <a:spLocks noGrp="1"/>
          </p:cNvSpPr>
          <p:nvPr>
            <p:ph type="ftr" sz="quarter" idx="11"/>
          </p:nvPr>
        </p:nvSpPr>
        <p:spPr/>
        <p:txBody>
          <a:bodyPr/>
          <a:lstStyle/>
          <a:p>
            <a:r>
              <a:rPr lang="en-US"/>
              <a:t>Presentation name here</a:t>
            </a:r>
          </a:p>
        </p:txBody>
      </p:sp>
      <p:sp>
        <p:nvSpPr>
          <p:cNvPr id="4" name="Slide Number Placeholder 3"/>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9462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458FB5-4CE1-7A43-B078-AB770DC5DE9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2568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52335-70CD-774C-B910-55CAAA9A036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46155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5A77A-91C6-0946-A8E3-AA51554AE327}" type="datetime1">
              <a:rPr lang="en-GB" smtClean="0"/>
              <a:t>26/09/2022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Presentation name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CF922-CD15-2B46-8BE2-C98E4FA1F969}" type="slidenum">
              <a:rPr lang="en-US" smtClean="0"/>
              <a:t>‹#›</a:t>
            </a:fld>
            <a:endParaRPr lang="en-US"/>
          </a:p>
        </p:txBody>
      </p:sp>
    </p:spTree>
    <p:extLst>
      <p:ext uri="{BB962C8B-B14F-4D97-AF65-F5344CB8AC3E}">
        <p14:creationId xmlns:p14="http://schemas.microsoft.com/office/powerpoint/2010/main" val="325274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940459"/>
            <a:ext cx="8566019" cy="5470728"/>
          </a:xfrm>
          <a:prstGeom prst="rect">
            <a:avLst/>
          </a:prstGeom>
          <a:ln w="12700">
            <a:miter lim="400000"/>
          </a:ln>
          <a:extLst>
            <a:ext uri="{C572A759-6A51-4108-AA02-DFA0A04FC94B}">
              <ma14:wrappingTextBoxFlag xmlns="" xmlns:ma14="http://schemas.microsoft.com/office/mac/drawingml/2011/main" val="1"/>
            </a:ext>
          </a:extLst>
        </p:spPr>
        <p:txBody>
          <a:bodyPr wrap="square" lIns="34289" rIns="34289">
            <a:spAutoFit/>
          </a:bodyPr>
          <a:lstStyle/>
          <a:p>
            <a:r>
              <a:rPr lang="en-GB" sz="2700" b="1" dirty="0">
                <a:solidFill>
                  <a:schemeClr val="bg1"/>
                </a:solidFill>
                <a:latin typeface="Arial" panose="020B0604020202020204" pitchFamily="34" charset="0"/>
                <a:cs typeface="Arial" panose="020B0604020202020204" pitchFamily="34" charset="0"/>
              </a:rPr>
              <a:t>PowerPoint template to accompany the Everybody’s Family is Different RSHE lesson pack for:</a:t>
            </a:r>
          </a:p>
          <a:p>
            <a:endParaRPr lang="en-GB" sz="15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Reception  - England</a:t>
            </a:r>
          </a:p>
          <a:p>
            <a:endParaRPr lang="en-US" sz="150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05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1500" dirty="0">
              <a:solidFill>
                <a:schemeClr val="bg1"/>
              </a:solidFill>
              <a:latin typeface="Arial" panose="020B0604020202020204" pitchFamily="34" charset="0"/>
              <a:cs typeface="Arial" panose="020B0604020202020204" pitchFamily="34" charset="0"/>
            </a:endParaRPr>
          </a:p>
          <a:p>
            <a:r>
              <a:rPr lang="en-US" sz="1050" b="1" dirty="0">
                <a:solidFill>
                  <a:schemeClr val="bg1"/>
                </a:solidFill>
                <a:latin typeface="Arial" panose="020B0604020202020204" pitchFamily="34" charset="0"/>
                <a:cs typeface="Arial" panose="020B0604020202020204" pitchFamily="34" charset="0"/>
              </a:rPr>
              <a:t>Who are Stonewall?</a:t>
            </a:r>
          </a:p>
          <a:p>
            <a:r>
              <a:rPr lang="en-GB" sz="105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Registered Charity No 1101255 (England and Wales) and SC039681 (Scotland)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422673"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understand that everybody’s family is different</a:t>
            </a:r>
            <a:endParaRPr lang="en-GB" sz="2400" u="sng"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F1419BBD-5ABF-4051-A964-CD6FAB7AF1E0}"/>
              </a:ext>
            </a:extLst>
          </p:cNvPr>
          <p:cNvSpPr txBox="1"/>
          <p:nvPr/>
        </p:nvSpPr>
        <p:spPr>
          <a:xfrm>
            <a:off x="456243" y="2828835"/>
            <a:ext cx="8488581" cy="1200329"/>
          </a:xfrm>
          <a:prstGeom prst="rect">
            <a:avLst/>
          </a:prstGeom>
          <a:noFill/>
        </p:spPr>
        <p:txBody>
          <a:bodyPr wrap="square" rtlCol="0">
            <a:spAutoFit/>
          </a:bodyPr>
          <a:lstStyle/>
          <a:p>
            <a:r>
              <a:rPr lang="en-GB" sz="7200" dirty="0"/>
              <a:t>Who is in your family?</a:t>
            </a:r>
            <a:endParaRPr lang="en-GB" sz="1200" dirty="0"/>
          </a:p>
        </p:txBody>
      </p:sp>
      <p:pic>
        <p:nvPicPr>
          <p:cNvPr id="8" name="Picture 7">
            <a:extLst>
              <a:ext uri="{FF2B5EF4-FFF2-40B4-BE49-F238E27FC236}">
                <a16:creationId xmlns:a16="http://schemas.microsoft.com/office/drawing/2014/main" id="{F03E95E9-6884-4009-B9D5-D435DA2DA2D6}"/>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1170631" y="4127379"/>
            <a:ext cx="1845510" cy="1481548"/>
          </a:xfrm>
          <a:prstGeom prst="rect">
            <a:avLst/>
          </a:prstGeom>
        </p:spPr>
      </p:pic>
      <p:pic>
        <p:nvPicPr>
          <p:cNvPr id="9" name="Picture 8">
            <a:extLst>
              <a:ext uri="{FF2B5EF4-FFF2-40B4-BE49-F238E27FC236}">
                <a16:creationId xmlns:a16="http://schemas.microsoft.com/office/drawing/2014/main" id="{05ABF536-C23F-491B-B01C-0119B0B1D1A2}"/>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6101907" y="1059274"/>
            <a:ext cx="1394013" cy="1769561"/>
          </a:xfrm>
          <a:prstGeom prst="rect">
            <a:avLst/>
          </a:prstGeom>
        </p:spPr>
      </p:pic>
      <p:pic>
        <p:nvPicPr>
          <p:cNvPr id="13" name="Picture 12">
            <a:extLst>
              <a:ext uri="{FF2B5EF4-FFF2-40B4-BE49-F238E27FC236}">
                <a16:creationId xmlns:a16="http://schemas.microsoft.com/office/drawing/2014/main" id="{ACB6D752-E4BD-4646-ADDF-559C04539A64}"/>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3646106" y="4133308"/>
            <a:ext cx="1853189" cy="1478258"/>
          </a:xfrm>
          <a:prstGeom prst="rect">
            <a:avLst/>
          </a:prstGeom>
        </p:spPr>
      </p:pic>
      <p:pic>
        <p:nvPicPr>
          <p:cNvPr id="14" name="Picture 13">
            <a:extLst>
              <a:ext uri="{FF2B5EF4-FFF2-40B4-BE49-F238E27FC236}">
                <a16:creationId xmlns:a16="http://schemas.microsoft.com/office/drawing/2014/main" id="{FCEB070F-4FEB-45DD-B049-25CB141BC295}"/>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3646106" y="1005552"/>
            <a:ext cx="1394013" cy="1769561"/>
          </a:xfrm>
          <a:prstGeom prst="rect">
            <a:avLst/>
          </a:prstGeom>
        </p:spPr>
      </p:pic>
      <p:pic>
        <p:nvPicPr>
          <p:cNvPr id="16" name="Picture 15">
            <a:extLst>
              <a:ext uri="{FF2B5EF4-FFF2-40B4-BE49-F238E27FC236}">
                <a16:creationId xmlns:a16="http://schemas.microsoft.com/office/drawing/2014/main" id="{C992FDAB-3D7A-4FC6-8A41-F7FA35D64B92}"/>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a:stretch/>
        </p:blipFill>
        <p:spPr>
          <a:xfrm>
            <a:off x="1170631" y="1005551"/>
            <a:ext cx="1420787" cy="1769561"/>
          </a:xfrm>
          <a:prstGeom prst="rect">
            <a:avLst/>
          </a:prstGeom>
        </p:spPr>
      </p:pic>
      <p:pic>
        <p:nvPicPr>
          <p:cNvPr id="17" name="Picture 16">
            <a:extLst>
              <a:ext uri="{FF2B5EF4-FFF2-40B4-BE49-F238E27FC236}">
                <a16:creationId xmlns:a16="http://schemas.microsoft.com/office/drawing/2014/main" id="{ABB68D3F-A5A3-4C42-87E4-6C55C0642731}"/>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6101907" y="4127379"/>
            <a:ext cx="1845510" cy="1481639"/>
          </a:xfrm>
          <a:prstGeom prst="rect">
            <a:avLst/>
          </a:prstGeom>
        </p:spPr>
      </p:pic>
    </p:spTree>
    <p:extLst>
      <p:ext uri="{BB962C8B-B14F-4D97-AF65-F5344CB8AC3E}">
        <p14:creationId xmlns:p14="http://schemas.microsoft.com/office/powerpoint/2010/main" val="3064308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422673"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understand that everybody’s family is different</a:t>
            </a:r>
            <a:endParaRPr lang="en-GB" sz="2400" u="sng" dirty="0">
              <a:latin typeface="Arial" panose="020B0604020202020204" pitchFamily="34" charset="0"/>
              <a:cs typeface="Arial" panose="020B0604020202020204" pitchFamily="34" charset="0"/>
            </a:endParaRPr>
          </a:p>
        </p:txBody>
      </p:sp>
      <p:pic>
        <p:nvPicPr>
          <p:cNvPr id="1026" name="Picture 2" descr="My Maddy : Gayle E. Pitman : 9781433830440">
            <a:extLst>
              <a:ext uri="{FF2B5EF4-FFF2-40B4-BE49-F238E27FC236}">
                <a16:creationId xmlns:a16="http://schemas.microsoft.com/office/drawing/2014/main" id="{AE8ED774-ADC4-440C-BAC6-7A03B3D161F6}"/>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728111" y="1124138"/>
            <a:ext cx="3687778" cy="46097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7708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422673"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understand that everybody’s family is different</a:t>
            </a:r>
            <a:endParaRPr lang="en-GB" sz="2400" u="sng" dirty="0">
              <a:latin typeface="Arial" panose="020B0604020202020204" pitchFamily="34" charset="0"/>
              <a:cs typeface="Arial" panose="020B0604020202020204" pitchFamily="34" charset="0"/>
            </a:endParaRPr>
          </a:p>
        </p:txBody>
      </p:sp>
      <p:pic>
        <p:nvPicPr>
          <p:cNvPr id="2050" name="Picture 2">
            <a:extLst>
              <a:ext uri="{FF2B5EF4-FFF2-40B4-BE49-F238E27FC236}">
                <a16:creationId xmlns:a16="http://schemas.microsoft.com/office/drawing/2014/main" id="{7C09211F-59C5-41A0-9C1E-BD949C692F1F}"/>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63979" y="1987408"/>
            <a:ext cx="1766222" cy="157311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507BB4D3-EED1-48D6-817A-D25EEC4BA7CC}"/>
              </a:ext>
            </a:extLst>
          </p:cNvPr>
          <p:cNvSpPr txBox="1"/>
          <p:nvPr/>
        </p:nvSpPr>
        <p:spPr>
          <a:xfrm>
            <a:off x="327709" y="864434"/>
            <a:ext cx="8488581" cy="769441"/>
          </a:xfrm>
          <a:prstGeom prst="rect">
            <a:avLst/>
          </a:prstGeom>
          <a:noFill/>
        </p:spPr>
        <p:txBody>
          <a:bodyPr wrap="square" rtlCol="0">
            <a:spAutoFit/>
          </a:bodyPr>
          <a:lstStyle/>
          <a:p>
            <a:r>
              <a:rPr lang="en-GB" sz="4400" dirty="0"/>
              <a:t>We’re going to…</a:t>
            </a:r>
            <a:endParaRPr lang="en-GB" sz="800" dirty="0"/>
          </a:p>
        </p:txBody>
      </p:sp>
      <p:sp>
        <p:nvSpPr>
          <p:cNvPr id="9" name="TextBox 8">
            <a:extLst>
              <a:ext uri="{FF2B5EF4-FFF2-40B4-BE49-F238E27FC236}">
                <a16:creationId xmlns:a16="http://schemas.microsoft.com/office/drawing/2014/main" id="{7F3A709E-0378-4C18-A01C-1935D0D5212D}"/>
              </a:ext>
            </a:extLst>
          </p:cNvPr>
          <p:cNvSpPr txBox="1"/>
          <p:nvPr/>
        </p:nvSpPr>
        <p:spPr>
          <a:xfrm>
            <a:off x="548482" y="3573164"/>
            <a:ext cx="1881719" cy="1200329"/>
          </a:xfrm>
          <a:prstGeom prst="rect">
            <a:avLst/>
          </a:prstGeom>
          <a:noFill/>
        </p:spPr>
        <p:txBody>
          <a:bodyPr wrap="square" rtlCol="0">
            <a:spAutoFit/>
          </a:bodyPr>
          <a:lstStyle/>
          <a:p>
            <a:pPr algn="ctr"/>
            <a:r>
              <a:rPr lang="en-GB" sz="2400" dirty="0"/>
              <a:t>Make puppets of your family</a:t>
            </a:r>
            <a:endParaRPr lang="en-GB" sz="300" dirty="0"/>
          </a:p>
        </p:txBody>
      </p:sp>
      <p:pic>
        <p:nvPicPr>
          <p:cNvPr id="11" name="Picture 2" descr="My Maddy : Gayle E. Pitman : 9781433830440">
            <a:extLst>
              <a:ext uri="{FF2B5EF4-FFF2-40B4-BE49-F238E27FC236}">
                <a16:creationId xmlns:a16="http://schemas.microsoft.com/office/drawing/2014/main" id="{3956009E-29C4-462C-9000-4DEF14723F8B}"/>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857002" y="1995524"/>
            <a:ext cx="1262112" cy="1577640"/>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F8CD8F6D-58D2-4A6C-8D62-49418E1677F3}"/>
              </a:ext>
            </a:extLst>
          </p:cNvPr>
          <p:cNvSpPr txBox="1"/>
          <p:nvPr/>
        </p:nvSpPr>
        <p:spPr>
          <a:xfrm>
            <a:off x="2587043" y="3563235"/>
            <a:ext cx="1802030" cy="1938992"/>
          </a:xfrm>
          <a:prstGeom prst="rect">
            <a:avLst/>
          </a:prstGeom>
          <a:noFill/>
        </p:spPr>
        <p:txBody>
          <a:bodyPr wrap="square" rtlCol="0">
            <a:spAutoFit/>
          </a:bodyPr>
          <a:lstStyle/>
          <a:p>
            <a:pPr algn="ctr"/>
            <a:r>
              <a:rPr lang="en-GB" sz="2400" dirty="0"/>
              <a:t>Draw a portrait of the family from the story</a:t>
            </a:r>
            <a:endParaRPr lang="en-GB" sz="300" dirty="0"/>
          </a:p>
        </p:txBody>
      </p:sp>
      <p:pic>
        <p:nvPicPr>
          <p:cNvPr id="2052" name="Picture 4" descr="Kid, Girl, Writing, Little Girl, Studying, Learning">
            <a:extLst>
              <a:ext uri="{FF2B5EF4-FFF2-40B4-BE49-F238E27FC236}">
                <a16:creationId xmlns:a16="http://schemas.microsoft.com/office/drawing/2014/main" id="{62EDF003-24CF-4D22-BEC2-EDB7EA710750}"/>
              </a:ext>
            </a:extLst>
          </p:cNvPr>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a:stretch/>
        </p:blipFill>
        <p:spPr bwMode="auto">
          <a:xfrm>
            <a:off x="6594695" y="1983369"/>
            <a:ext cx="1766222" cy="1583298"/>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F21C94DB-15D9-4C27-8C89-32F4B175D9E5}"/>
              </a:ext>
            </a:extLst>
          </p:cNvPr>
          <p:cNvSpPr txBox="1"/>
          <p:nvPr/>
        </p:nvSpPr>
        <p:spPr>
          <a:xfrm>
            <a:off x="6588965" y="3563235"/>
            <a:ext cx="1802030" cy="830997"/>
          </a:xfrm>
          <a:prstGeom prst="rect">
            <a:avLst/>
          </a:prstGeom>
          <a:noFill/>
        </p:spPr>
        <p:txBody>
          <a:bodyPr wrap="square" rtlCol="0">
            <a:spAutoFit/>
          </a:bodyPr>
          <a:lstStyle/>
          <a:p>
            <a:pPr algn="ctr"/>
            <a:r>
              <a:rPr lang="en-GB" sz="2400" dirty="0"/>
              <a:t>Write about your family</a:t>
            </a:r>
            <a:endParaRPr lang="en-GB" sz="300" dirty="0"/>
          </a:p>
        </p:txBody>
      </p:sp>
      <p:pic>
        <p:nvPicPr>
          <p:cNvPr id="2055" name="Picture 7">
            <a:extLst>
              <a:ext uri="{FF2B5EF4-FFF2-40B4-BE49-F238E27FC236}">
                <a16:creationId xmlns:a16="http://schemas.microsoft.com/office/drawing/2014/main" id="{7FF45ACA-CEB4-445B-AD33-F988FF956846}"/>
              </a:ext>
            </a:extLst>
          </p:cNvPr>
          <p:cNvPicPr>
            <a:picLocks noChangeAspect="1" noChangeArrowheads="1"/>
          </p:cNvPicPr>
          <p:nvPr/>
        </p:nvPicPr>
        <p:blipFill rotWithShape="1">
          <a:blip r:embed="rId6" cstate="screen">
            <a:extLst>
              <a:ext uri="{28A0092B-C50C-407E-A947-70E740481C1C}">
                <a14:useLocalDpi xmlns:a14="http://schemas.microsoft.com/office/drawing/2010/main"/>
              </a:ext>
            </a:extLst>
          </a:blip>
          <a:srcRect/>
          <a:stretch/>
        </p:blipFill>
        <p:spPr bwMode="auto">
          <a:xfrm rot="16200000">
            <a:off x="4570447" y="1884903"/>
            <a:ext cx="1572915" cy="176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Box 15">
            <a:extLst>
              <a:ext uri="{FF2B5EF4-FFF2-40B4-BE49-F238E27FC236}">
                <a16:creationId xmlns:a16="http://schemas.microsoft.com/office/drawing/2014/main" id="{468BBE5D-867F-4E0F-A998-E853DE474206}"/>
              </a:ext>
            </a:extLst>
          </p:cNvPr>
          <p:cNvSpPr txBox="1"/>
          <p:nvPr/>
        </p:nvSpPr>
        <p:spPr>
          <a:xfrm>
            <a:off x="4389073" y="3573164"/>
            <a:ext cx="1802030" cy="830997"/>
          </a:xfrm>
          <a:prstGeom prst="rect">
            <a:avLst/>
          </a:prstGeom>
          <a:noFill/>
        </p:spPr>
        <p:txBody>
          <a:bodyPr wrap="square" rtlCol="0">
            <a:spAutoFit/>
          </a:bodyPr>
          <a:lstStyle/>
          <a:p>
            <a:pPr algn="ctr"/>
            <a:r>
              <a:rPr lang="en-GB" sz="2400" dirty="0"/>
              <a:t>Play family dominoes</a:t>
            </a:r>
            <a:endParaRPr lang="en-GB" sz="300" dirty="0"/>
          </a:p>
        </p:txBody>
      </p:sp>
    </p:spTree>
    <p:extLst>
      <p:ext uri="{BB962C8B-B14F-4D97-AF65-F5344CB8AC3E}">
        <p14:creationId xmlns:p14="http://schemas.microsoft.com/office/powerpoint/2010/main" val="773660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349018C-CE53-4718-8045-7CBF94F85FC6}"/>
              </a:ext>
            </a:extLst>
          </p:cNvPr>
          <p:cNvSpPr txBox="1"/>
          <p:nvPr/>
        </p:nvSpPr>
        <p:spPr>
          <a:xfrm>
            <a:off x="165889" y="407669"/>
            <a:ext cx="7422673" cy="461665"/>
          </a:xfrm>
          <a:prstGeom prst="rect">
            <a:avLst/>
          </a:prstGeom>
          <a:noFill/>
        </p:spPr>
        <p:txBody>
          <a:bodyPr wrap="none" rtlCol="0">
            <a:spAutoFit/>
          </a:bodyPr>
          <a:lstStyle/>
          <a:p>
            <a:r>
              <a:rPr lang="en-US" sz="2400" u="sng" dirty="0">
                <a:latin typeface="Arial" panose="020B0604020202020204" pitchFamily="34" charset="0"/>
                <a:cs typeface="Arial" panose="020B0604020202020204" pitchFamily="34" charset="0"/>
              </a:rPr>
              <a:t>LO: To understand that everybody’s family is different</a:t>
            </a:r>
            <a:endParaRPr lang="en-GB" sz="2400" u="sng"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26F769B8-73CE-4754-B473-1D07AF76C887}"/>
              </a:ext>
            </a:extLst>
          </p:cNvPr>
          <p:cNvSpPr txBox="1"/>
          <p:nvPr/>
        </p:nvSpPr>
        <p:spPr>
          <a:xfrm>
            <a:off x="728805" y="4333511"/>
            <a:ext cx="8488581" cy="1200329"/>
          </a:xfrm>
          <a:prstGeom prst="rect">
            <a:avLst/>
          </a:prstGeom>
          <a:noFill/>
        </p:spPr>
        <p:txBody>
          <a:bodyPr wrap="square" rtlCol="0">
            <a:spAutoFit/>
          </a:bodyPr>
          <a:lstStyle/>
          <a:p>
            <a:r>
              <a:rPr lang="en-GB" sz="7200" dirty="0"/>
              <a:t>What did you learn?</a:t>
            </a:r>
            <a:endParaRPr lang="en-GB" sz="1200" dirty="0"/>
          </a:p>
        </p:txBody>
      </p:sp>
      <p:pic>
        <p:nvPicPr>
          <p:cNvPr id="3076" name="Picture 4" descr="Positive black boy doing homework in copybook">
            <a:extLst>
              <a:ext uri="{FF2B5EF4-FFF2-40B4-BE49-F238E27FC236}">
                <a16:creationId xmlns:a16="http://schemas.microsoft.com/office/drawing/2014/main" id="{BE28AD89-F480-42D7-8E51-073DA1F02E23}"/>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055327" y="1324160"/>
            <a:ext cx="3033346" cy="26768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8442202"/>
      </p:ext>
    </p:extLst>
  </p:cSld>
  <p:clrMapOvr>
    <a:masterClrMapping/>
  </p:clrMapOvr>
</p:sld>
</file>

<file path=ppt/theme/theme1.xml><?xml version="1.0" encoding="utf-8"?>
<a:theme xmlns:a="http://schemas.openxmlformats.org/drawingml/2006/main" name="Stonewall_P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Stonewall_PP_Template.potx</Template>
  <TotalTime>0</TotalTime>
  <Words>699</Words>
  <Application>Microsoft Office PowerPoint</Application>
  <PresentationFormat>On-screen Show (4:3)</PresentationFormat>
  <Paragraphs>57</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Stonewall_PP_Template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2021-01-05T16:07:22Z</dcterms:created>
  <dcterms:modified xsi:type="dcterms:W3CDTF">2022-09-26T20:53:31Z</dcterms:modified>
</cp:coreProperties>
</file>