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1"/>
  </p:notesMasterIdLst>
  <p:handoutMasterIdLst>
    <p:handoutMasterId r:id="rId12"/>
  </p:handoutMasterIdLst>
  <p:sldIdLst>
    <p:sldId id="256" r:id="rId2"/>
    <p:sldId id="281" r:id="rId3"/>
    <p:sldId id="282" r:id="rId4"/>
    <p:sldId id="283" r:id="rId5"/>
    <p:sldId id="285" r:id="rId6"/>
    <p:sldId id="286" r:id="rId7"/>
    <p:sldId id="287" r:id="rId8"/>
    <p:sldId id="284" r:id="rId9"/>
    <p:sldId id="28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9A5BA4-0FF5-4C2F-BA02-BF353B03B199}" v="4" dt="2022-09-26T16:41:11.3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to tell a partner three things about their family.</a:t>
            </a:r>
          </a:p>
          <a:p>
            <a:pPr marL="540385" algn="just">
              <a:lnSpc>
                <a:spcPts val="1500"/>
              </a:lnSpc>
            </a:pPr>
            <a:r>
              <a:rPr lang="en-GB" sz="1800" dirty="0">
                <a:effectLst/>
                <a:latin typeface="Arial" panose="020B0604020202020204" pitchFamily="34" charset="0"/>
                <a:ea typeface="Calibri" panose="020F0502020204030204" pitchFamily="34" charset="0"/>
              </a:rPr>
              <a:t>Choose a few children to share with the class.</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Ask the children: Is everybody’s family the same?</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Discuss that there are lots of things that make people’s families different and no two families are exactly the same.</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Explain that today the children are going to be listening to a story about a child and someone in their family.</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As a class, read ‘My Maddy’ by Gayle Pitman.</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As a class, discuss: </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Why does the child call their parent Maddy? Talk about the fact that their Maddy is neither a man, nor a woman – they’re non-binary.</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How is Maddy similar to your parents/carers?</a:t>
            </a:r>
          </a:p>
          <a:p>
            <a:pPr marL="883285" indent="-342900" algn="just">
              <a:lnSpc>
                <a:spcPts val="1500"/>
              </a:lnSpc>
              <a:buAutoNum type="arabicPeriod"/>
            </a:pPr>
            <a:r>
              <a:rPr lang="en-GB" sz="1800" dirty="0">
                <a:effectLst/>
                <a:latin typeface="Arial" panose="020B0604020202020204" pitchFamily="34" charset="0"/>
                <a:ea typeface="Times New Roman" panose="02020603050405020304" pitchFamily="18" charset="0"/>
              </a:rPr>
              <a:t>How is Maddy different to your parents/carers?</a:t>
            </a:r>
          </a:p>
          <a:p>
            <a:pPr marL="883285" indent="-342900" algn="just">
              <a:lnSpc>
                <a:spcPts val="1500"/>
              </a:lnSpc>
              <a:buAutoNum type="arabicPeriod"/>
            </a:pPr>
            <a:r>
              <a:rPr lang="en-GB" sz="1800" dirty="0">
                <a:effectLst/>
                <a:latin typeface="Arial" panose="020B0604020202020204" pitchFamily="34" charset="0"/>
                <a:ea typeface="Calibri" panose="020F0502020204030204" pitchFamily="34" charset="0"/>
              </a:rPr>
              <a:t>What does the child like to do with their Maddy? </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3115197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Ask the children: What is a survey?</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1651542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Discuss what a survey is, reflect back on surveys may have conducted in the past. You may wish to reflect on the Census, which is the largest survey in the country.</a:t>
            </a:r>
          </a:p>
          <a:p>
            <a:pPr marL="540385" algn="l">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4037482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Discuss what we need to consider when conducting a survey </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What are we asking?</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How are we recording answers? (model using tally marks)</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How will we make sure we don’t ask someone twice?</a:t>
            </a:r>
          </a:p>
          <a:p>
            <a:pPr marL="540385" algn="l">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1690722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Discuss what we need to consider when conducting a survey </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What are we asking?</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How are we recording answers? (model using tally marks)</a:t>
            </a:r>
          </a:p>
          <a:p>
            <a:pPr marL="826135" indent="-285750" algn="l">
              <a:lnSpc>
                <a:spcPts val="1500"/>
              </a:lnSpc>
              <a:buFontTx/>
              <a:buChar char="-"/>
            </a:pPr>
            <a:r>
              <a:rPr lang="en-GB" sz="1800" dirty="0">
                <a:effectLst/>
                <a:latin typeface="Arial" panose="020B0604020202020204" pitchFamily="34" charset="0"/>
                <a:ea typeface="Times New Roman" panose="02020603050405020304" pitchFamily="18" charset="0"/>
              </a:rPr>
              <a:t>How will we make sure we don’t ask someone twice?</a:t>
            </a:r>
          </a:p>
          <a:p>
            <a:pPr marL="540385" algn="l">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1213986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Explain to the children that they’re going to conduct a survey about the different families in the class.</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In pairs, children decide what their survey question is going to be. They can think of their own question, but it has to help them to find out different people’s families.</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Possible questions could include:</a:t>
            </a:r>
          </a:p>
          <a:p>
            <a:pPr marL="826135" indent="-285750" algn="l">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How many people are in your family?</a:t>
            </a:r>
          </a:p>
          <a:p>
            <a:pPr marL="826135" indent="-285750" algn="l">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How many siblings do you have?</a:t>
            </a:r>
          </a:p>
          <a:p>
            <a:pPr marL="826135" indent="-285750" algn="l">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What is your family’s favourite place to visit?</a:t>
            </a:r>
          </a:p>
          <a:p>
            <a:pPr marL="826135" indent="-285750" algn="l">
              <a:lnSpc>
                <a:spcPts val="1500"/>
              </a:lnSpc>
              <a:buFont typeface="Arial" panose="020B0604020202020204" pitchFamily="34" charset="0"/>
              <a:buChar char="•"/>
            </a:pPr>
            <a:endParaRPr lang="en-GB" sz="1800" dirty="0">
              <a:effectLst/>
              <a:latin typeface="Arial" panose="020B0604020202020204" pitchFamily="34" charset="0"/>
              <a:ea typeface="Times New Roman" panose="02020603050405020304" pitchFamily="18" charset="0"/>
            </a:endParaRPr>
          </a:p>
          <a:p>
            <a:pPr marL="540385" indent="0" algn="l">
              <a:lnSpc>
                <a:spcPts val="1500"/>
              </a:lnSpc>
              <a:buFont typeface="Arial" panose="020B0604020202020204" pitchFamily="34" charset="0"/>
              <a:buNone/>
            </a:pPr>
            <a:endParaRPr lang="en-GB" sz="1800" dirty="0">
              <a:effectLst/>
              <a:latin typeface="Arial" panose="020B0604020202020204" pitchFamily="34" charset="0"/>
              <a:ea typeface="Times New Roman" panose="02020603050405020304" pitchFamily="18" charset="0"/>
            </a:endParaRPr>
          </a:p>
          <a:p>
            <a:pPr marL="540385" marR="0" lvl="0" indent="0" algn="l" defTabSz="457200" rtl="0" eaLnBrk="1" fontAlgn="auto" latinLnBrk="0" hangingPunct="1">
              <a:lnSpc>
                <a:spcPts val="1500"/>
              </a:lnSpc>
              <a:spcBef>
                <a:spcPts val="0"/>
              </a:spcBef>
              <a:spcAft>
                <a:spcPts val="0"/>
              </a:spcAft>
              <a:buClrTx/>
              <a:buSzTx/>
              <a:buFont typeface="Arial" panose="020B0604020202020204" pitchFamily="34" charset="0"/>
              <a:buNone/>
              <a:tabLst/>
              <a:defRPr/>
            </a:pPr>
            <a:r>
              <a:rPr lang="en-US" sz="1800" dirty="0">
                <a:effectLst/>
                <a:latin typeface="Arial" panose="020B0604020202020204" pitchFamily="34" charset="0"/>
                <a:ea typeface="Times New Roman" panose="02020603050405020304" pitchFamily="18" charset="0"/>
              </a:rPr>
              <a:t>Children conduct their survey, using the survey template to help them.</a:t>
            </a:r>
            <a:endParaRPr lang="en-GB" sz="1800" dirty="0">
              <a:effectLst/>
              <a:latin typeface="Arial" panose="020B0604020202020204" pitchFamily="34" charset="0"/>
              <a:ea typeface="Times New Roman" panose="02020603050405020304" pitchFamily="18" charset="0"/>
            </a:endParaRPr>
          </a:p>
          <a:p>
            <a:pPr marL="540385" indent="0" algn="l">
              <a:lnSpc>
                <a:spcPts val="1500"/>
              </a:lnSpc>
              <a:buFont typeface="Arial" panose="020B0604020202020204" pitchFamily="34" charset="0"/>
              <a:buNone/>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3677725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US" sz="1800" dirty="0">
                <a:effectLst/>
                <a:latin typeface="Arial" panose="020B0604020202020204" pitchFamily="34" charset="0"/>
                <a:ea typeface="Times New Roman" panose="02020603050405020304" pitchFamily="18" charset="0"/>
              </a:rPr>
              <a:t>Choose a pair to share the results of their survey. Discuss what they found. For example, most people had 2 siblings, but there were lots of people with fewer or more than that.</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Ask children to tell someone from another table what the results of their survey were.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Ask children to tell their partner something that they learned in the lesson. </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3677725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286062"/>
          </a:xfrm>
          <a:prstGeom prst="rect">
            <a:avLst/>
          </a:prstGeom>
          <a:ln w="12700">
            <a:miter lim="400000"/>
          </a:ln>
          <a:extLst>
            <a:ext uri="{C572A759-6A51-4108-AA02-DFA0A04FC94B}">
              <ma14:wrappingTextBoxFlag xmlns:ma14="http://schemas.microsoft.com/office/mac/drawingml/2011/main" xmlns=""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Everybody’s Family is </a:t>
            </a:r>
            <a:r>
              <a:rPr lang="en-GB" sz="2700" b="1">
                <a:solidFill>
                  <a:schemeClr val="bg1"/>
                </a:solidFill>
                <a:latin typeface="Arial" panose="020B0604020202020204" pitchFamily="34" charset="0"/>
                <a:cs typeface="Arial" panose="020B0604020202020204" pitchFamily="34" charset="0"/>
              </a:rPr>
              <a:t>Different RSHE lesson </a:t>
            </a:r>
            <a:r>
              <a:rPr lang="en-GB" sz="2700" b="1" dirty="0">
                <a:solidFill>
                  <a:schemeClr val="bg1"/>
                </a:solidFill>
                <a:latin typeface="Arial" panose="020B0604020202020204" pitchFamily="34" charset="0"/>
                <a:cs typeface="Arial" panose="020B0604020202020204" pitchFamily="34" charset="0"/>
              </a:rPr>
              <a:t>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Key Stage 1 - England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1419BBD-5ABF-4051-A964-CD6FAB7AF1E0}"/>
              </a:ext>
            </a:extLst>
          </p:cNvPr>
          <p:cNvSpPr txBox="1"/>
          <p:nvPr/>
        </p:nvSpPr>
        <p:spPr>
          <a:xfrm>
            <a:off x="456243" y="2928584"/>
            <a:ext cx="8488581" cy="1015663"/>
          </a:xfrm>
          <a:prstGeom prst="rect">
            <a:avLst/>
          </a:prstGeom>
          <a:noFill/>
        </p:spPr>
        <p:txBody>
          <a:bodyPr wrap="square" rtlCol="0">
            <a:spAutoFit/>
          </a:bodyPr>
          <a:lstStyle/>
          <a:p>
            <a:pPr algn="ctr"/>
            <a:r>
              <a:rPr lang="en-GB" sz="6000" dirty="0"/>
              <a:t>3 facts about your family</a:t>
            </a:r>
            <a:endParaRPr lang="en-GB" sz="1200" dirty="0"/>
          </a:p>
        </p:txBody>
      </p:sp>
      <p:pic>
        <p:nvPicPr>
          <p:cNvPr id="8" name="Picture 7">
            <a:extLst>
              <a:ext uri="{FF2B5EF4-FFF2-40B4-BE49-F238E27FC236}">
                <a16:creationId xmlns:a16="http://schemas.microsoft.com/office/drawing/2014/main" id="{F03E95E9-6884-4009-B9D5-D435DA2DA2D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170631" y="4127379"/>
            <a:ext cx="1845510" cy="1481548"/>
          </a:xfrm>
          <a:prstGeom prst="rect">
            <a:avLst/>
          </a:prstGeom>
        </p:spPr>
      </p:pic>
      <p:pic>
        <p:nvPicPr>
          <p:cNvPr id="9" name="Picture 8">
            <a:extLst>
              <a:ext uri="{FF2B5EF4-FFF2-40B4-BE49-F238E27FC236}">
                <a16:creationId xmlns:a16="http://schemas.microsoft.com/office/drawing/2014/main" id="{05ABF536-C23F-491B-B01C-0119B0B1D1A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101907" y="1059274"/>
            <a:ext cx="1394013" cy="1769561"/>
          </a:xfrm>
          <a:prstGeom prst="rect">
            <a:avLst/>
          </a:prstGeom>
        </p:spPr>
      </p:pic>
      <p:pic>
        <p:nvPicPr>
          <p:cNvPr id="13" name="Picture 12">
            <a:extLst>
              <a:ext uri="{FF2B5EF4-FFF2-40B4-BE49-F238E27FC236}">
                <a16:creationId xmlns:a16="http://schemas.microsoft.com/office/drawing/2014/main" id="{ACB6D752-E4BD-4646-ADDF-559C04539A6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3646106" y="4133308"/>
            <a:ext cx="1853189" cy="1478258"/>
          </a:xfrm>
          <a:prstGeom prst="rect">
            <a:avLst/>
          </a:prstGeom>
        </p:spPr>
      </p:pic>
      <p:pic>
        <p:nvPicPr>
          <p:cNvPr id="14" name="Picture 13">
            <a:extLst>
              <a:ext uri="{FF2B5EF4-FFF2-40B4-BE49-F238E27FC236}">
                <a16:creationId xmlns:a16="http://schemas.microsoft.com/office/drawing/2014/main" id="{FCEB070F-4FEB-45DD-B049-25CB141BC29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646106" y="1005552"/>
            <a:ext cx="1394013" cy="1769561"/>
          </a:xfrm>
          <a:prstGeom prst="rect">
            <a:avLst/>
          </a:prstGeom>
        </p:spPr>
      </p:pic>
      <p:pic>
        <p:nvPicPr>
          <p:cNvPr id="16" name="Picture 15">
            <a:extLst>
              <a:ext uri="{FF2B5EF4-FFF2-40B4-BE49-F238E27FC236}">
                <a16:creationId xmlns:a16="http://schemas.microsoft.com/office/drawing/2014/main" id="{C992FDAB-3D7A-4FC6-8A41-F7FA35D64B92}"/>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1170631" y="1005551"/>
            <a:ext cx="1420787" cy="1769561"/>
          </a:xfrm>
          <a:prstGeom prst="rect">
            <a:avLst/>
          </a:prstGeom>
        </p:spPr>
      </p:pic>
      <p:pic>
        <p:nvPicPr>
          <p:cNvPr id="17" name="Picture 16">
            <a:extLst>
              <a:ext uri="{FF2B5EF4-FFF2-40B4-BE49-F238E27FC236}">
                <a16:creationId xmlns:a16="http://schemas.microsoft.com/office/drawing/2014/main" id="{ABB68D3F-A5A3-4C42-87E4-6C55C0642731}"/>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101907" y="4127379"/>
            <a:ext cx="1845510" cy="1481639"/>
          </a:xfrm>
          <a:prstGeom prst="rect">
            <a:avLst/>
          </a:prstGeom>
        </p:spPr>
      </p:pic>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pic>
        <p:nvPicPr>
          <p:cNvPr id="1026" name="Picture 2" descr="My Maddy : Gayle E. Pitman : 9781433830440">
            <a:extLst>
              <a:ext uri="{FF2B5EF4-FFF2-40B4-BE49-F238E27FC236}">
                <a16:creationId xmlns:a16="http://schemas.microsoft.com/office/drawing/2014/main" id="{AE8ED774-ADC4-440C-BAC6-7A03B3D161F6}"/>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728111" y="1124138"/>
            <a:ext cx="3687778" cy="4609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70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07BB4D3-EED1-48D6-817A-D25EEC4BA7CC}"/>
              </a:ext>
            </a:extLst>
          </p:cNvPr>
          <p:cNvSpPr txBox="1"/>
          <p:nvPr/>
        </p:nvSpPr>
        <p:spPr>
          <a:xfrm>
            <a:off x="327709" y="1291294"/>
            <a:ext cx="8488581" cy="4401205"/>
          </a:xfrm>
          <a:prstGeom prst="rect">
            <a:avLst/>
          </a:prstGeom>
          <a:noFill/>
        </p:spPr>
        <p:txBody>
          <a:bodyPr wrap="square" rtlCol="0">
            <a:spAutoFit/>
          </a:bodyPr>
          <a:lstStyle/>
          <a:p>
            <a:r>
              <a:rPr lang="en-GB" sz="4000" dirty="0"/>
              <a:t>Today we’re going to do a survey.</a:t>
            </a:r>
          </a:p>
          <a:p>
            <a:endParaRPr lang="en-GB" sz="4000" dirty="0"/>
          </a:p>
          <a:p>
            <a:endParaRPr lang="en-GB" sz="4000" dirty="0"/>
          </a:p>
          <a:p>
            <a:endParaRPr lang="en-GB" sz="4000" dirty="0"/>
          </a:p>
          <a:p>
            <a:endParaRPr lang="en-GB" sz="4000" dirty="0"/>
          </a:p>
          <a:p>
            <a:endParaRPr lang="en-GB" sz="4000" dirty="0"/>
          </a:p>
          <a:p>
            <a:r>
              <a:rPr lang="en-GB" sz="4000" dirty="0"/>
              <a:t>What is a survey?</a:t>
            </a:r>
            <a:endParaRPr lang="en-GB" sz="700" dirty="0"/>
          </a:p>
        </p:txBody>
      </p:sp>
      <p:pic>
        <p:nvPicPr>
          <p:cNvPr id="2057" name="Picture 9" descr="Diverse little classmates speaking near whiteboard during lesson at school">
            <a:extLst>
              <a:ext uri="{FF2B5EF4-FFF2-40B4-BE49-F238E27FC236}">
                <a16:creationId xmlns:a16="http://schemas.microsoft.com/office/drawing/2014/main" id="{1F10BA65-F957-4765-A26D-8099954831CB}"/>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059724" y="2033953"/>
            <a:ext cx="2989383" cy="2684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660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07BB4D3-EED1-48D6-817A-D25EEC4BA7CC}"/>
              </a:ext>
            </a:extLst>
          </p:cNvPr>
          <p:cNvSpPr txBox="1"/>
          <p:nvPr/>
        </p:nvSpPr>
        <p:spPr>
          <a:xfrm>
            <a:off x="327709" y="1291294"/>
            <a:ext cx="8488581" cy="3170099"/>
          </a:xfrm>
          <a:prstGeom prst="rect">
            <a:avLst/>
          </a:prstGeom>
          <a:noFill/>
        </p:spPr>
        <p:txBody>
          <a:bodyPr wrap="square" rtlCol="0">
            <a:spAutoFit/>
          </a:bodyPr>
          <a:lstStyle/>
          <a:p>
            <a:r>
              <a:rPr lang="en-GB" sz="4000" dirty="0"/>
              <a:t>A survey is a way of finding an answer to certain types of question.</a:t>
            </a:r>
          </a:p>
          <a:p>
            <a:endParaRPr lang="en-GB" sz="4000" dirty="0"/>
          </a:p>
          <a:p>
            <a:endParaRPr lang="en-GB" sz="4000" dirty="0"/>
          </a:p>
          <a:p>
            <a:endParaRPr lang="en-GB" sz="4000" dirty="0"/>
          </a:p>
        </p:txBody>
      </p:sp>
      <p:pic>
        <p:nvPicPr>
          <p:cNvPr id="9" name="Picture 9" descr="Diverse little classmates speaking near whiteboard during lesson at school">
            <a:extLst>
              <a:ext uri="{FF2B5EF4-FFF2-40B4-BE49-F238E27FC236}">
                <a16:creationId xmlns:a16="http://schemas.microsoft.com/office/drawing/2014/main" id="{D88D225E-2E92-43B1-ADCA-BE3EAAC4C3DE}"/>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709" y="2952834"/>
            <a:ext cx="2200718" cy="197646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4114A8E0-68B5-4C7E-BDE5-EA78F80CD367}"/>
              </a:ext>
            </a:extLst>
          </p:cNvPr>
          <p:cNvSpPr txBox="1"/>
          <p:nvPr/>
        </p:nvSpPr>
        <p:spPr>
          <a:xfrm>
            <a:off x="2743200" y="3125687"/>
            <a:ext cx="6073090" cy="1569660"/>
          </a:xfrm>
          <a:prstGeom prst="rect">
            <a:avLst/>
          </a:prstGeom>
          <a:noFill/>
        </p:spPr>
        <p:txBody>
          <a:bodyPr wrap="square">
            <a:spAutoFit/>
          </a:bodyPr>
          <a:lstStyle/>
          <a:p>
            <a:pPr marL="285750" indent="-285750">
              <a:buFont typeface="Arial" panose="020B0604020202020204" pitchFamily="34" charset="0"/>
              <a:buChar char="•"/>
            </a:pPr>
            <a:r>
              <a:rPr lang="en-GB" sz="2400" dirty="0"/>
              <a:t>What is Year 1’s favourite colour?</a:t>
            </a:r>
          </a:p>
          <a:p>
            <a:pPr marL="285750" indent="-285750">
              <a:buFont typeface="Arial" panose="020B0604020202020204" pitchFamily="34" charset="0"/>
              <a:buChar char="•"/>
            </a:pPr>
            <a:r>
              <a:rPr lang="en-GB" sz="2400" dirty="0"/>
              <a:t>How many children in Year 2 have a pet?</a:t>
            </a:r>
          </a:p>
          <a:p>
            <a:pPr marL="285750" indent="-285750">
              <a:buFont typeface="Arial" panose="020B0604020202020204" pitchFamily="34" charset="0"/>
              <a:buChar char="•"/>
            </a:pPr>
            <a:r>
              <a:rPr lang="en-GB" sz="2400" dirty="0"/>
              <a:t>How many people in Key Stage 1 have siblings?</a:t>
            </a:r>
          </a:p>
        </p:txBody>
      </p:sp>
    </p:spTree>
    <p:extLst>
      <p:ext uri="{BB962C8B-B14F-4D97-AF65-F5344CB8AC3E}">
        <p14:creationId xmlns:p14="http://schemas.microsoft.com/office/powerpoint/2010/main" val="410225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07BB4D3-EED1-48D6-817A-D25EEC4BA7CC}"/>
              </a:ext>
            </a:extLst>
          </p:cNvPr>
          <p:cNvSpPr txBox="1"/>
          <p:nvPr/>
        </p:nvSpPr>
        <p:spPr>
          <a:xfrm>
            <a:off x="327709" y="1291294"/>
            <a:ext cx="8488581" cy="2554545"/>
          </a:xfrm>
          <a:prstGeom prst="rect">
            <a:avLst/>
          </a:prstGeom>
          <a:noFill/>
        </p:spPr>
        <p:txBody>
          <a:bodyPr wrap="square" rtlCol="0">
            <a:spAutoFit/>
          </a:bodyPr>
          <a:lstStyle/>
          <a:p>
            <a:r>
              <a:rPr lang="en-GB" sz="4000" dirty="0"/>
              <a:t>What might be important when doing a survey?</a:t>
            </a:r>
          </a:p>
          <a:p>
            <a:endParaRPr lang="en-GB" sz="4000" dirty="0"/>
          </a:p>
          <a:p>
            <a:endParaRPr lang="en-GB" sz="4000" dirty="0"/>
          </a:p>
        </p:txBody>
      </p:sp>
      <p:pic>
        <p:nvPicPr>
          <p:cNvPr id="4098" name="Picture 2" descr="Girls on Desk Looking at Notebook">
            <a:extLst>
              <a:ext uri="{FF2B5EF4-FFF2-40B4-BE49-F238E27FC236}">
                <a16:creationId xmlns:a16="http://schemas.microsoft.com/office/drawing/2014/main" id="{CE8059D0-BC52-4C83-B14E-7116F4BC3795}"/>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489689" y="2681887"/>
            <a:ext cx="4297973" cy="2862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735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07BB4D3-EED1-48D6-817A-D25EEC4BA7CC}"/>
              </a:ext>
            </a:extLst>
          </p:cNvPr>
          <p:cNvSpPr txBox="1"/>
          <p:nvPr/>
        </p:nvSpPr>
        <p:spPr>
          <a:xfrm>
            <a:off x="327709" y="1291294"/>
            <a:ext cx="8488581" cy="1938992"/>
          </a:xfrm>
          <a:prstGeom prst="rect">
            <a:avLst/>
          </a:prstGeom>
          <a:noFill/>
        </p:spPr>
        <p:txBody>
          <a:bodyPr wrap="square" rtlCol="0">
            <a:spAutoFit/>
          </a:bodyPr>
          <a:lstStyle/>
          <a:p>
            <a:r>
              <a:rPr lang="en-GB" sz="4000" dirty="0"/>
              <a:t>We need to…</a:t>
            </a:r>
          </a:p>
          <a:p>
            <a:endParaRPr lang="en-GB" sz="4000" dirty="0"/>
          </a:p>
          <a:p>
            <a:endParaRPr lang="en-GB" sz="4000" dirty="0"/>
          </a:p>
        </p:txBody>
      </p:sp>
      <p:pic>
        <p:nvPicPr>
          <p:cNvPr id="4098" name="Picture 2" descr="Girls on Desk Looking at Notebook">
            <a:extLst>
              <a:ext uri="{FF2B5EF4-FFF2-40B4-BE49-F238E27FC236}">
                <a16:creationId xmlns:a16="http://schemas.microsoft.com/office/drawing/2014/main" id="{CE8059D0-BC52-4C83-B14E-7116F4BC379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56309" y="2340857"/>
            <a:ext cx="2356847" cy="156966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BC52BCD-3BF9-4380-8BC3-983B220BD53F}"/>
              </a:ext>
            </a:extLst>
          </p:cNvPr>
          <p:cNvSpPr txBox="1"/>
          <p:nvPr/>
        </p:nvSpPr>
        <p:spPr>
          <a:xfrm>
            <a:off x="2971800" y="2340857"/>
            <a:ext cx="6073090" cy="1200329"/>
          </a:xfrm>
          <a:prstGeom prst="rect">
            <a:avLst/>
          </a:prstGeom>
          <a:noFill/>
        </p:spPr>
        <p:txBody>
          <a:bodyPr wrap="square">
            <a:spAutoFit/>
          </a:bodyPr>
          <a:lstStyle/>
          <a:p>
            <a:pPr marL="285750" indent="-285750">
              <a:buFont typeface="Arial" panose="020B0604020202020204" pitchFamily="34" charset="0"/>
              <a:buChar char="•"/>
            </a:pPr>
            <a:r>
              <a:rPr lang="en-GB" sz="2400" dirty="0"/>
              <a:t>Know what we want to ask.</a:t>
            </a:r>
          </a:p>
          <a:p>
            <a:pPr marL="285750" indent="-285750">
              <a:buFont typeface="Arial" panose="020B0604020202020204" pitchFamily="34" charset="0"/>
              <a:buChar char="•"/>
            </a:pPr>
            <a:r>
              <a:rPr lang="en-GB" sz="2400" dirty="0"/>
              <a:t>Have a way of recording the answers.</a:t>
            </a:r>
          </a:p>
          <a:p>
            <a:pPr marL="285750" indent="-285750">
              <a:buFont typeface="Arial" panose="020B0604020202020204" pitchFamily="34" charset="0"/>
              <a:buChar char="•"/>
            </a:pPr>
            <a:r>
              <a:rPr lang="en-GB" sz="2400" dirty="0"/>
              <a:t>Make sure we don’t ask someone twice!</a:t>
            </a:r>
          </a:p>
        </p:txBody>
      </p:sp>
      <p:pic>
        <p:nvPicPr>
          <p:cNvPr id="13" name="Picture 2" descr="Tally marks transparent PNG images - StickPNG">
            <a:extLst>
              <a:ext uri="{FF2B5EF4-FFF2-40B4-BE49-F238E27FC236}">
                <a16:creationId xmlns:a16="http://schemas.microsoft.com/office/drawing/2014/main" id="{69E5032C-7FA2-4948-8CBF-6013F9FF02D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019665" y="4187769"/>
            <a:ext cx="1430133" cy="1268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424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2A466766-661E-449F-A178-D6CF53F1EF54}"/>
              </a:ext>
            </a:extLst>
          </p:cNvPr>
          <p:cNvSpPr txBox="1"/>
          <p:nvPr/>
        </p:nvSpPr>
        <p:spPr>
          <a:xfrm>
            <a:off x="2801547" y="2585496"/>
            <a:ext cx="6073090" cy="1200329"/>
          </a:xfrm>
          <a:prstGeom prst="rect">
            <a:avLst/>
          </a:prstGeom>
          <a:noFill/>
        </p:spPr>
        <p:txBody>
          <a:bodyPr wrap="square">
            <a:spAutoFit/>
          </a:bodyPr>
          <a:lstStyle/>
          <a:p>
            <a:pPr marL="457200" indent="-457200">
              <a:buAutoNum type="arabicPeriod"/>
            </a:pPr>
            <a:r>
              <a:rPr lang="en-GB" sz="2400" dirty="0"/>
              <a:t>Choose what your question will be.</a:t>
            </a:r>
          </a:p>
          <a:p>
            <a:pPr marL="457200" indent="-457200">
              <a:buAutoNum type="arabicPeriod"/>
            </a:pPr>
            <a:r>
              <a:rPr lang="en-GB" sz="2400" dirty="0"/>
              <a:t>Conduct your survey</a:t>
            </a:r>
          </a:p>
          <a:p>
            <a:pPr marL="457200" indent="-457200">
              <a:buAutoNum type="arabicPeriod"/>
            </a:pPr>
            <a:r>
              <a:rPr lang="en-GB" sz="2400" dirty="0"/>
              <a:t>Share your results</a:t>
            </a:r>
          </a:p>
        </p:txBody>
      </p:sp>
      <p:pic>
        <p:nvPicPr>
          <p:cNvPr id="14" name="Picture 6" descr="Crop serious Asian girl with pigtails wearing casual clothes sitting and preparing homework for school in copybook on blurred background">
            <a:extLst>
              <a:ext uri="{FF2B5EF4-FFF2-40B4-BE49-F238E27FC236}">
                <a16:creationId xmlns:a16="http://schemas.microsoft.com/office/drawing/2014/main" id="{4507732B-65CE-47A7-A332-2A90751A113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36330" y="2681209"/>
            <a:ext cx="1995854" cy="2993781"/>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CE27F611-0477-469B-95B4-5422F45EBAF3}"/>
              </a:ext>
            </a:extLst>
          </p:cNvPr>
          <p:cNvSpPr txBox="1"/>
          <p:nvPr/>
        </p:nvSpPr>
        <p:spPr>
          <a:xfrm>
            <a:off x="165890" y="952203"/>
            <a:ext cx="7747188" cy="2554545"/>
          </a:xfrm>
          <a:prstGeom prst="rect">
            <a:avLst/>
          </a:prstGeom>
          <a:noFill/>
        </p:spPr>
        <p:txBody>
          <a:bodyPr wrap="square" rtlCol="0">
            <a:spAutoFit/>
          </a:bodyPr>
          <a:lstStyle/>
          <a:p>
            <a:r>
              <a:rPr lang="en-GB" sz="4000" dirty="0"/>
              <a:t>Conduct a survey about the families of people in our class.</a:t>
            </a:r>
          </a:p>
          <a:p>
            <a:endParaRPr lang="en-GB" sz="4000" dirty="0"/>
          </a:p>
          <a:p>
            <a:endParaRPr lang="en-GB" sz="4000" dirty="0"/>
          </a:p>
        </p:txBody>
      </p:sp>
    </p:spTree>
    <p:extLst>
      <p:ext uri="{BB962C8B-B14F-4D97-AF65-F5344CB8AC3E}">
        <p14:creationId xmlns:p14="http://schemas.microsoft.com/office/powerpoint/2010/main" val="2958442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6F769B8-73CE-4754-B473-1D07AF76C887}"/>
              </a:ext>
            </a:extLst>
          </p:cNvPr>
          <p:cNvSpPr txBox="1"/>
          <p:nvPr/>
        </p:nvSpPr>
        <p:spPr>
          <a:xfrm>
            <a:off x="728805" y="4333511"/>
            <a:ext cx="8488581" cy="1200329"/>
          </a:xfrm>
          <a:prstGeom prst="rect">
            <a:avLst/>
          </a:prstGeom>
          <a:noFill/>
        </p:spPr>
        <p:txBody>
          <a:bodyPr wrap="square" rtlCol="0">
            <a:spAutoFit/>
          </a:bodyPr>
          <a:lstStyle/>
          <a:p>
            <a:r>
              <a:rPr lang="en-GB" sz="7200" dirty="0"/>
              <a:t>What did you learn?</a:t>
            </a:r>
            <a:endParaRPr lang="en-GB" sz="1200" dirty="0"/>
          </a:p>
        </p:txBody>
      </p:sp>
      <p:pic>
        <p:nvPicPr>
          <p:cNvPr id="3076" name="Picture 4" descr="Positive black boy doing homework in copybook">
            <a:extLst>
              <a:ext uri="{FF2B5EF4-FFF2-40B4-BE49-F238E27FC236}">
                <a16:creationId xmlns:a16="http://schemas.microsoft.com/office/drawing/2014/main" id="{BE28AD89-F480-42D7-8E51-073DA1F02E23}"/>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055327" y="1324160"/>
            <a:ext cx="3033346" cy="26768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7707709"/>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989</Words>
  <Application>Microsoft Office PowerPoint</Application>
  <PresentationFormat>On-screen Show (4:3)</PresentationFormat>
  <Paragraphs>96</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2022-09-26T20:52:30Z</dcterms:modified>
</cp:coreProperties>
</file>