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2"/>
  </p:notesMasterIdLst>
  <p:handoutMasterIdLst>
    <p:handoutMasterId r:id="rId23"/>
  </p:handoutMasterIdLst>
  <p:sldIdLst>
    <p:sldId id="256" r:id="rId2"/>
    <p:sldId id="283" r:id="rId3"/>
    <p:sldId id="284" r:id="rId4"/>
    <p:sldId id="285" r:id="rId5"/>
    <p:sldId id="300" r:id="rId6"/>
    <p:sldId id="294" r:id="rId7"/>
    <p:sldId id="301" r:id="rId8"/>
    <p:sldId id="287" r:id="rId9"/>
    <p:sldId id="295" r:id="rId10"/>
    <p:sldId id="296" r:id="rId11"/>
    <p:sldId id="297" r:id="rId12"/>
    <p:sldId id="298" r:id="rId13"/>
    <p:sldId id="299" r:id="rId14"/>
    <p:sldId id="302" r:id="rId15"/>
    <p:sldId id="305" r:id="rId16"/>
    <p:sldId id="289" r:id="rId17"/>
    <p:sldId id="291" r:id="rId18"/>
    <p:sldId id="306" r:id="rId19"/>
    <p:sldId id="292" r:id="rId20"/>
    <p:sldId id="29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1C948C-CDA8-496E-B868-0B84827F6A38}" v="2" dt="2022-09-26T16:38:02.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080" autoAdjust="0"/>
  </p:normalViewPr>
  <p:slideViewPr>
    <p:cSldViewPr snapToGrid="0" snapToObjects="1">
      <p:cViewPr varScale="1">
        <p:scale>
          <a:sx n="53" d="100"/>
          <a:sy n="53" d="100"/>
        </p:scale>
        <p:origin x="166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Visit 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500"/>
              </a:lnSpc>
              <a:buFont typeface="Symbol" panose="05050102010706020507" pitchFamily="18" charset="2"/>
              <a:buNone/>
            </a:pPr>
            <a:r>
              <a:rPr lang="en-GB" sz="1800" dirty="0">
                <a:effectLst/>
                <a:latin typeface="Arial" panose="020B0604020202020204" pitchFamily="34" charset="0"/>
                <a:ea typeface="Times New Roman" panose="02020603050405020304" pitchFamily="18" charset="0"/>
              </a:rPr>
              <a:t>Kim is a woman. Who else in the room is a girl or a woman?</a:t>
            </a: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291996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500"/>
              </a:lnSpc>
              <a:buFont typeface="Symbol" panose="05050102010706020507" pitchFamily="18" charset="2"/>
              <a:buNone/>
            </a:pPr>
            <a:r>
              <a:rPr lang="en-GB" sz="1800" dirty="0">
                <a:effectLst/>
                <a:latin typeface="Arial" panose="020B0604020202020204" pitchFamily="34" charset="0"/>
                <a:ea typeface="Times New Roman" panose="02020603050405020304" pitchFamily="18" charset="0"/>
              </a:rPr>
              <a:t>Kim likes Disney films. Who else in this class likes Disney films?</a:t>
            </a:r>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864871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500"/>
              </a:lnSpc>
              <a:buFont typeface="Symbol" panose="05050102010706020507" pitchFamily="18" charset="2"/>
              <a:buNone/>
            </a:pPr>
            <a:r>
              <a:rPr lang="en-GB" sz="1800" dirty="0">
                <a:effectLst/>
                <a:latin typeface="Arial" panose="020B0604020202020204" pitchFamily="34" charset="0"/>
                <a:ea typeface="Times New Roman" panose="02020603050405020304" pitchFamily="18" charset="0"/>
              </a:rPr>
              <a:t>Kim likes singing. Who else in this class likes singing?</a:t>
            </a:r>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3100016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Discuss that Kim is trans. This means that when she was born, everyone thought she was a boy. However, when she got older she told people that she is a girl/woman.</a:t>
            </a:r>
          </a:p>
        </p:txBody>
      </p:sp>
      <p:sp>
        <p:nvSpPr>
          <p:cNvPr id="4" name="Slide Number Placeholder 3"/>
          <p:cNvSpPr>
            <a:spLocks noGrp="1"/>
          </p:cNvSpPr>
          <p:nvPr>
            <p:ph type="sldNum" sz="quarter" idx="10"/>
          </p:nvPr>
        </p:nvSpPr>
        <p:spPr/>
        <p:txBody>
          <a:bodyPr/>
          <a:lstStyle/>
          <a:p>
            <a:fld id="{D1ADB596-D218-9D43-A4EC-2B51BE929992}" type="slidenum">
              <a:rPr lang="en-US" smtClean="0"/>
              <a:t>13</a:t>
            </a:fld>
            <a:endParaRPr lang="en-US"/>
          </a:p>
        </p:txBody>
      </p:sp>
    </p:spTree>
    <p:extLst>
      <p:ext uri="{BB962C8B-B14F-4D97-AF65-F5344CB8AC3E}">
        <p14:creationId xmlns:p14="http://schemas.microsoft.com/office/powerpoint/2010/main" val="297424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Discuss that Kim is trans. This means that when she was born, everyone thought she was a boy. However, when she got older she told people that she is a girl/woman.</a:t>
            </a:r>
          </a:p>
        </p:txBody>
      </p:sp>
      <p:sp>
        <p:nvSpPr>
          <p:cNvPr id="4" name="Slide Number Placeholder 3"/>
          <p:cNvSpPr>
            <a:spLocks noGrp="1"/>
          </p:cNvSpPr>
          <p:nvPr>
            <p:ph type="sldNum" sz="quarter" idx="10"/>
          </p:nvPr>
        </p:nvSpPr>
        <p:spPr/>
        <p:txBody>
          <a:bodyPr/>
          <a:lstStyle/>
          <a:p>
            <a:fld id="{D1ADB596-D218-9D43-A4EC-2B51BE929992}" type="slidenum">
              <a:rPr lang="en-US" smtClean="0"/>
              <a:t>14</a:t>
            </a:fld>
            <a:endParaRPr lang="en-US"/>
          </a:p>
        </p:txBody>
      </p:sp>
    </p:spTree>
    <p:extLst>
      <p:ext uri="{BB962C8B-B14F-4D97-AF65-F5344CB8AC3E}">
        <p14:creationId xmlns:p14="http://schemas.microsoft.com/office/powerpoint/2010/main" val="1303947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Reiterate that Kim is trans. Some people are trans and it’s ok. Be aware of overgeneralisation. Make sure that children understand that trans boys and non-binary people also exist. For an example of a non-binary person, you could refer to Dr </a:t>
            </a:r>
            <a:r>
              <a:rPr lang="en-GB" sz="1800" dirty="0" err="1">
                <a:effectLst/>
                <a:latin typeface="Arial" panose="020B0604020202020204" pitchFamily="34" charset="0"/>
                <a:ea typeface="Times New Roman" panose="02020603050405020304" pitchFamily="18" charset="0"/>
              </a:rPr>
              <a:t>Ronx</a:t>
            </a:r>
            <a:r>
              <a:rPr lang="en-GB" sz="1800" dirty="0">
                <a:effectLst/>
                <a:latin typeface="Arial" panose="020B0604020202020204" pitchFamily="34" charset="0"/>
                <a:ea typeface="Times New Roman" panose="02020603050405020304" pitchFamily="18" charset="0"/>
              </a:rPr>
              <a:t> from Operation Ouch. For an example of a trans man, you could refer to Matty from Emmerdale.</a:t>
            </a:r>
          </a:p>
        </p:txBody>
      </p:sp>
      <p:sp>
        <p:nvSpPr>
          <p:cNvPr id="4" name="Slide Number Placeholder 3"/>
          <p:cNvSpPr>
            <a:spLocks noGrp="1"/>
          </p:cNvSpPr>
          <p:nvPr>
            <p:ph type="sldNum" sz="quarter" idx="10"/>
          </p:nvPr>
        </p:nvSpPr>
        <p:spPr/>
        <p:txBody>
          <a:bodyPr/>
          <a:lstStyle/>
          <a:p>
            <a:fld id="{D1ADB596-D218-9D43-A4EC-2B51BE929992}" type="slidenum">
              <a:rPr lang="en-US" smtClean="0"/>
              <a:t>15</a:t>
            </a:fld>
            <a:endParaRPr lang="en-US"/>
          </a:p>
        </p:txBody>
      </p:sp>
    </p:spTree>
    <p:extLst>
      <p:ext uri="{BB962C8B-B14F-4D97-AF65-F5344CB8AC3E}">
        <p14:creationId xmlns:p14="http://schemas.microsoft.com/office/powerpoint/2010/main" val="1316180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l">
              <a:lnSpc>
                <a:spcPts val="1500"/>
              </a:lnSpc>
            </a:pPr>
            <a:r>
              <a:rPr lang="en-GB" sz="1800" dirty="0">
                <a:effectLst/>
                <a:latin typeface="Arial" panose="020B0604020202020204" pitchFamily="34" charset="0"/>
                <a:ea typeface="Times New Roman" panose="02020603050405020304" pitchFamily="18" charset="0"/>
              </a:rPr>
              <a:t>Look at the ‘Some people are trans. It’s OK.’ poster.</a:t>
            </a:r>
          </a:p>
          <a:p>
            <a:pPr marL="540385" algn="l">
              <a:lnSpc>
                <a:spcPts val="1500"/>
              </a:lnSpc>
            </a:pPr>
            <a:r>
              <a:rPr lang="en-GB" sz="1800" dirty="0">
                <a:effectLst/>
                <a:latin typeface="Arial" panose="020B0604020202020204" pitchFamily="34" charset="0"/>
                <a:ea typeface="Times New Roman" panose="02020603050405020304" pitchFamily="18" charset="0"/>
              </a:rPr>
              <a:t> </a:t>
            </a:r>
          </a:p>
          <a:p>
            <a:pPr marL="540385" algn="l">
              <a:lnSpc>
                <a:spcPts val="1500"/>
              </a:lnSpc>
            </a:pPr>
            <a:r>
              <a:rPr lang="en-GB" sz="1800" dirty="0">
                <a:effectLst/>
                <a:latin typeface="Arial" panose="020B0604020202020204" pitchFamily="34" charset="0"/>
                <a:ea typeface="Times New Roman" panose="02020603050405020304" pitchFamily="18" charset="0"/>
              </a:rPr>
              <a:t>Discuss other things that make people are different that could be put on a poster. For example, ‘Some people like Star Trek. It’s OK.’</a:t>
            </a:r>
          </a:p>
          <a:p>
            <a:pPr marL="540385" algn="l">
              <a:lnSpc>
                <a:spcPts val="1500"/>
              </a:lnSpc>
            </a:pPr>
            <a:endParaRPr lang="en-GB" sz="1800" dirty="0">
              <a:effectLst/>
              <a:latin typeface="Arial" panose="020B0604020202020204" pitchFamily="34" charset="0"/>
              <a:ea typeface="Calibri" panose="020F0502020204030204" pitchFamily="34" charset="0"/>
            </a:endParaRPr>
          </a:p>
          <a:p>
            <a:pPr marL="540385" algn="l">
              <a:lnSpc>
                <a:spcPts val="1500"/>
              </a:lnSpc>
            </a:pPr>
            <a:r>
              <a:rPr lang="en-GB" sz="1800" dirty="0">
                <a:effectLst/>
                <a:latin typeface="Arial" panose="020B0604020202020204" pitchFamily="34" charset="0"/>
                <a:ea typeface="Calibri" panose="020F0502020204030204" pitchFamily="34" charset="0"/>
              </a:rPr>
              <a:t>Children create their own ‘It’s OK’ poster.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16</a:t>
            </a:fld>
            <a:endParaRPr lang="en-US"/>
          </a:p>
        </p:txBody>
      </p:sp>
    </p:spTree>
    <p:extLst>
      <p:ext uri="{BB962C8B-B14F-4D97-AF65-F5344CB8AC3E}">
        <p14:creationId xmlns:p14="http://schemas.microsoft.com/office/powerpoint/2010/main" val="124487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l">
              <a:lnSpc>
                <a:spcPts val="1500"/>
              </a:lnSpc>
            </a:pPr>
            <a:r>
              <a:rPr lang="en-GB" sz="1800" dirty="0">
                <a:effectLst/>
                <a:latin typeface="Arial" panose="020B0604020202020204" pitchFamily="34" charset="0"/>
                <a:ea typeface="Times New Roman" panose="02020603050405020304" pitchFamily="18" charset="0"/>
              </a:rPr>
              <a:t>Look at the ‘Some people are trans. It’s OK.’ poster.</a:t>
            </a:r>
          </a:p>
          <a:p>
            <a:pPr marL="540385" algn="l">
              <a:lnSpc>
                <a:spcPts val="1500"/>
              </a:lnSpc>
            </a:pPr>
            <a:r>
              <a:rPr lang="en-GB" sz="1800" dirty="0">
                <a:effectLst/>
                <a:latin typeface="Arial" panose="020B0604020202020204" pitchFamily="34" charset="0"/>
                <a:ea typeface="Times New Roman" panose="02020603050405020304" pitchFamily="18" charset="0"/>
              </a:rPr>
              <a:t> </a:t>
            </a:r>
          </a:p>
          <a:p>
            <a:pPr marL="540385" algn="l">
              <a:lnSpc>
                <a:spcPts val="1500"/>
              </a:lnSpc>
            </a:pPr>
            <a:r>
              <a:rPr lang="en-GB" sz="1800" dirty="0">
                <a:effectLst/>
                <a:latin typeface="Arial" panose="020B0604020202020204" pitchFamily="34" charset="0"/>
                <a:ea typeface="Times New Roman" panose="02020603050405020304" pitchFamily="18" charset="0"/>
              </a:rPr>
              <a:t>Discuss other things that make people are different that could be put on a poster. For example, ‘Some people like Star Trek. It’s OK.’</a:t>
            </a:r>
          </a:p>
          <a:p>
            <a:pPr marL="540385" algn="l">
              <a:lnSpc>
                <a:spcPts val="1500"/>
              </a:lnSpc>
            </a:pPr>
            <a:endParaRPr lang="en-GB" sz="1800" dirty="0">
              <a:effectLst/>
              <a:latin typeface="Arial" panose="020B0604020202020204" pitchFamily="34" charset="0"/>
              <a:ea typeface="Calibri" panose="020F0502020204030204" pitchFamily="34" charset="0"/>
            </a:endParaRPr>
          </a:p>
          <a:p>
            <a:pPr marL="540385" algn="l">
              <a:lnSpc>
                <a:spcPts val="1500"/>
              </a:lnSpc>
            </a:pPr>
            <a:r>
              <a:rPr lang="en-GB" sz="1800" dirty="0">
                <a:effectLst/>
                <a:latin typeface="Arial" panose="020B0604020202020204" pitchFamily="34" charset="0"/>
                <a:ea typeface="Calibri" panose="020F0502020204030204" pitchFamily="34" charset="0"/>
              </a:rPr>
              <a:t>Children create their own ‘It’s OK’ poster.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17</a:t>
            </a:fld>
            <a:endParaRPr lang="en-US"/>
          </a:p>
        </p:txBody>
      </p:sp>
    </p:spTree>
    <p:extLst>
      <p:ext uri="{BB962C8B-B14F-4D97-AF65-F5344CB8AC3E}">
        <p14:creationId xmlns:p14="http://schemas.microsoft.com/office/powerpoint/2010/main" val="32328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l">
              <a:lnSpc>
                <a:spcPts val="1500"/>
              </a:lnSpc>
            </a:pPr>
            <a:r>
              <a:rPr lang="en-GB" sz="1800" dirty="0">
                <a:effectLst/>
                <a:latin typeface="Arial" panose="020B0604020202020204" pitchFamily="34" charset="0"/>
                <a:ea typeface="Times New Roman" panose="02020603050405020304" pitchFamily="18" charset="0"/>
              </a:rPr>
              <a:t>Look at the ‘Some people are trans. It’s OK.’ poster.</a:t>
            </a:r>
          </a:p>
          <a:p>
            <a:pPr marL="540385" algn="l">
              <a:lnSpc>
                <a:spcPts val="1500"/>
              </a:lnSpc>
            </a:pPr>
            <a:r>
              <a:rPr lang="en-GB" sz="1800" dirty="0">
                <a:effectLst/>
                <a:latin typeface="Arial" panose="020B0604020202020204" pitchFamily="34" charset="0"/>
                <a:ea typeface="Times New Roman" panose="02020603050405020304" pitchFamily="18" charset="0"/>
              </a:rPr>
              <a:t> </a:t>
            </a:r>
          </a:p>
          <a:p>
            <a:pPr marL="540385" algn="l">
              <a:lnSpc>
                <a:spcPts val="1500"/>
              </a:lnSpc>
            </a:pPr>
            <a:r>
              <a:rPr lang="en-GB" sz="1800" dirty="0">
                <a:effectLst/>
                <a:latin typeface="Arial" panose="020B0604020202020204" pitchFamily="34" charset="0"/>
                <a:ea typeface="Times New Roman" panose="02020603050405020304" pitchFamily="18" charset="0"/>
              </a:rPr>
              <a:t>Discuss other things that make people are different that could be put on a poster. For example, ‘Some people like Star Trek. It’s OK.’</a:t>
            </a:r>
          </a:p>
          <a:p>
            <a:pPr marL="540385" algn="l">
              <a:lnSpc>
                <a:spcPts val="1500"/>
              </a:lnSpc>
            </a:pPr>
            <a:endParaRPr lang="en-GB" sz="1800" dirty="0">
              <a:effectLst/>
              <a:latin typeface="Arial" panose="020B0604020202020204" pitchFamily="34" charset="0"/>
              <a:ea typeface="Calibri" panose="020F0502020204030204" pitchFamily="34" charset="0"/>
            </a:endParaRPr>
          </a:p>
          <a:p>
            <a:pPr marL="540385" algn="l">
              <a:lnSpc>
                <a:spcPts val="1500"/>
              </a:lnSpc>
            </a:pPr>
            <a:r>
              <a:rPr lang="en-GB" sz="1800" dirty="0">
                <a:effectLst/>
                <a:latin typeface="Arial" panose="020B0604020202020204" pitchFamily="34" charset="0"/>
                <a:ea typeface="Calibri" panose="020F0502020204030204" pitchFamily="34" charset="0"/>
              </a:rPr>
              <a:t>Children create their own ‘It’s OK’ poster.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18</a:t>
            </a:fld>
            <a:endParaRPr lang="en-US"/>
          </a:p>
        </p:txBody>
      </p:sp>
    </p:spTree>
    <p:extLst>
      <p:ext uri="{BB962C8B-B14F-4D97-AF65-F5344CB8AC3E}">
        <p14:creationId xmlns:p14="http://schemas.microsoft.com/office/powerpoint/2010/main" val="745021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l">
              <a:lnSpc>
                <a:spcPts val="1500"/>
              </a:lnSpc>
            </a:pPr>
            <a:r>
              <a:rPr lang="en-GB" sz="1800" dirty="0">
                <a:effectLst/>
                <a:latin typeface="Arial" panose="020B0604020202020204" pitchFamily="34" charset="0"/>
                <a:ea typeface="Times New Roman" panose="02020603050405020304" pitchFamily="18" charset="0"/>
              </a:rPr>
              <a:t>Look at the ‘Some people are trans. It’s OK.’ poster.</a:t>
            </a:r>
          </a:p>
          <a:p>
            <a:pPr marL="540385" algn="l">
              <a:lnSpc>
                <a:spcPts val="1500"/>
              </a:lnSpc>
            </a:pPr>
            <a:r>
              <a:rPr lang="en-GB" sz="1800" dirty="0">
                <a:effectLst/>
                <a:latin typeface="Arial" panose="020B0604020202020204" pitchFamily="34" charset="0"/>
                <a:ea typeface="Times New Roman" panose="02020603050405020304" pitchFamily="18" charset="0"/>
              </a:rPr>
              <a:t> </a:t>
            </a:r>
          </a:p>
          <a:p>
            <a:pPr marL="540385" algn="l">
              <a:lnSpc>
                <a:spcPts val="1500"/>
              </a:lnSpc>
            </a:pPr>
            <a:r>
              <a:rPr lang="en-GB" sz="1800" dirty="0">
                <a:effectLst/>
                <a:latin typeface="Arial" panose="020B0604020202020204" pitchFamily="34" charset="0"/>
                <a:ea typeface="Times New Roman" panose="02020603050405020304" pitchFamily="18" charset="0"/>
              </a:rPr>
              <a:t>Discuss other things that make people are different that could be put on a poster. For example, ‘Some people like Star Trek. It’s OK.’</a:t>
            </a:r>
          </a:p>
          <a:p>
            <a:pPr marL="540385" algn="l">
              <a:lnSpc>
                <a:spcPts val="1500"/>
              </a:lnSpc>
            </a:pPr>
            <a:endParaRPr lang="en-GB" sz="1800" dirty="0">
              <a:effectLst/>
              <a:latin typeface="Arial" panose="020B0604020202020204" pitchFamily="34" charset="0"/>
              <a:ea typeface="Calibri" panose="020F0502020204030204" pitchFamily="34" charset="0"/>
            </a:endParaRPr>
          </a:p>
          <a:p>
            <a:pPr marL="540385" algn="l">
              <a:lnSpc>
                <a:spcPts val="1500"/>
              </a:lnSpc>
            </a:pPr>
            <a:r>
              <a:rPr lang="en-GB" sz="1800" dirty="0">
                <a:effectLst/>
                <a:latin typeface="Arial" panose="020B0604020202020204" pitchFamily="34" charset="0"/>
                <a:ea typeface="Calibri" panose="020F0502020204030204" pitchFamily="34" charset="0"/>
              </a:rPr>
              <a:t>Children create their own ‘It’s OK’ poster.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19</a:t>
            </a:fld>
            <a:endParaRPr lang="en-US"/>
          </a:p>
        </p:txBody>
      </p:sp>
    </p:spTree>
    <p:extLst>
      <p:ext uri="{BB962C8B-B14F-4D97-AF65-F5344CB8AC3E}">
        <p14:creationId xmlns:p14="http://schemas.microsoft.com/office/powerpoint/2010/main" val="361226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dirty="0"/>
          </a:p>
        </p:txBody>
      </p:sp>
    </p:spTree>
    <p:extLst>
      <p:ext uri="{BB962C8B-B14F-4D97-AF65-F5344CB8AC3E}">
        <p14:creationId xmlns:p14="http://schemas.microsoft.com/office/powerpoint/2010/main" val="4086159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l">
              <a:lnSpc>
                <a:spcPts val="1500"/>
              </a:lnSpc>
            </a:pPr>
            <a:r>
              <a:rPr lang="en-US" sz="1800" dirty="0">
                <a:effectLst/>
                <a:latin typeface="Arial" panose="020B0604020202020204" pitchFamily="34" charset="0"/>
                <a:ea typeface="Times New Roman" panose="02020603050405020304" pitchFamily="18" charset="0"/>
              </a:rPr>
              <a:t>As a class or in groups, play the memory card game. Use the language of same and different and talk about the similarities and differences of the different people in the photos.</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20</a:t>
            </a:fld>
            <a:endParaRPr lang="en-US"/>
          </a:p>
        </p:txBody>
      </p:sp>
    </p:spTree>
    <p:extLst>
      <p:ext uri="{BB962C8B-B14F-4D97-AF65-F5344CB8AC3E}">
        <p14:creationId xmlns:p14="http://schemas.microsoft.com/office/powerpoint/2010/main" val="217572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dirty="0"/>
          </a:p>
        </p:txBody>
      </p:sp>
    </p:spTree>
    <p:extLst>
      <p:ext uri="{BB962C8B-B14F-4D97-AF65-F5344CB8AC3E}">
        <p14:creationId xmlns:p14="http://schemas.microsoft.com/office/powerpoint/2010/main" val="230562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dirty="0"/>
          </a:p>
        </p:txBody>
      </p:sp>
    </p:spTree>
    <p:extLst>
      <p:ext uri="{BB962C8B-B14F-4D97-AF65-F5344CB8AC3E}">
        <p14:creationId xmlns:p14="http://schemas.microsoft.com/office/powerpoint/2010/main" val="56561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dirty="0"/>
          </a:p>
        </p:txBody>
      </p:sp>
    </p:spTree>
    <p:extLst>
      <p:ext uri="{BB962C8B-B14F-4D97-AF65-F5344CB8AC3E}">
        <p14:creationId xmlns:p14="http://schemas.microsoft.com/office/powerpoint/2010/main" val="352781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Play ‘Malibu’ by Kim </a:t>
            </a:r>
            <a:r>
              <a:rPr lang="en-GB" sz="1800" dirty="0" err="1">
                <a:effectLst/>
                <a:latin typeface="Arial" panose="020B0604020202020204" pitchFamily="34" charset="0"/>
                <a:ea typeface="Times New Roman" panose="02020603050405020304" pitchFamily="18" charset="0"/>
              </a:rPr>
              <a:t>Petras</a:t>
            </a:r>
            <a:r>
              <a:rPr lang="en-GB" sz="1800" dirty="0">
                <a:effectLst/>
                <a:latin typeface="Arial" panose="020B0604020202020204" pitchFamily="34" charset="0"/>
                <a:ea typeface="Times New Roman" panose="02020603050405020304" pitchFamily="18" charset="0"/>
              </a:rPr>
              <a:t>. Do you like or dislike the song?</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35801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Point out that nobody’s answers were the same for every question. Everybody is different.</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dirty="0"/>
          </a:p>
        </p:txBody>
      </p:sp>
    </p:spTree>
    <p:extLst>
      <p:ext uri="{BB962C8B-B14F-4D97-AF65-F5344CB8AC3E}">
        <p14:creationId xmlns:p14="http://schemas.microsoft.com/office/powerpoint/2010/main" val="3115197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119950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500"/>
              </a:lnSpc>
              <a:buFont typeface="Symbol" panose="05050102010706020507" pitchFamily="18" charset="2"/>
              <a:buNone/>
            </a:pPr>
            <a:r>
              <a:rPr lang="en-GB" sz="1800" dirty="0">
                <a:effectLst/>
                <a:latin typeface="Arial" panose="020B0604020202020204" pitchFamily="34" charset="0"/>
                <a:ea typeface="Times New Roman" panose="02020603050405020304" pitchFamily="18" charset="0"/>
              </a:rPr>
              <a:t>What colour hair does Kim have? Who in this class has the same colour hair as Kim?</a:t>
            </a: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2202614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Everybody is Different RSHE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Secondary aged students – version 2 SEND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070E3C-784E-453B-9432-4004E1CD8750}"/>
              </a:ext>
            </a:extLst>
          </p:cNvPr>
          <p:cNvPicPr>
            <a:picLocks noChangeAspect="1"/>
          </p:cNvPicPr>
          <p:nvPr/>
        </p:nvPicPr>
        <p:blipFill>
          <a:blip r:embed="rId3"/>
          <a:stretch>
            <a:fillRect/>
          </a:stretch>
        </p:blipFill>
        <p:spPr>
          <a:xfrm>
            <a:off x="356454" y="174014"/>
            <a:ext cx="4562475" cy="1762125"/>
          </a:xfrm>
          <a:prstGeom prst="rect">
            <a:avLst/>
          </a:prstGeom>
        </p:spPr>
      </p:pic>
      <p:pic>
        <p:nvPicPr>
          <p:cNvPr id="9" name="Picture 8">
            <a:extLst>
              <a:ext uri="{FF2B5EF4-FFF2-40B4-BE49-F238E27FC236}">
                <a16:creationId xmlns:a16="http://schemas.microsoft.com/office/drawing/2014/main" id="{95D3EF39-83EF-4DD1-8007-6048BB32AC8D}"/>
              </a:ext>
            </a:extLst>
          </p:cNvPr>
          <p:cNvPicPr>
            <a:picLocks noChangeAspect="1"/>
          </p:cNvPicPr>
          <p:nvPr/>
        </p:nvPicPr>
        <p:blipFill>
          <a:blip r:embed="rId4"/>
          <a:stretch>
            <a:fillRect/>
          </a:stretch>
        </p:blipFill>
        <p:spPr>
          <a:xfrm>
            <a:off x="780317" y="1991914"/>
            <a:ext cx="5086350" cy="1743075"/>
          </a:xfrm>
          <a:prstGeom prst="rect">
            <a:avLst/>
          </a:prstGeom>
        </p:spPr>
      </p:pic>
      <p:pic>
        <p:nvPicPr>
          <p:cNvPr id="1026" name="Picture 2" descr="Kim Petras Photos (220 of 363) | Last.fm">
            <a:extLst>
              <a:ext uri="{FF2B5EF4-FFF2-40B4-BE49-F238E27FC236}">
                <a16:creationId xmlns:a16="http://schemas.microsoft.com/office/drawing/2014/main" id="{06497960-0AAB-4B09-AB28-9FD9237EF8D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234746" y="1761622"/>
            <a:ext cx="2389082" cy="3464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146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5C718E-E8DA-4748-9BD3-6AC283C3293A}"/>
              </a:ext>
            </a:extLst>
          </p:cNvPr>
          <p:cNvPicPr>
            <a:picLocks noChangeAspect="1"/>
          </p:cNvPicPr>
          <p:nvPr/>
        </p:nvPicPr>
        <p:blipFill>
          <a:blip r:embed="rId3"/>
          <a:stretch>
            <a:fillRect/>
          </a:stretch>
        </p:blipFill>
        <p:spPr>
          <a:xfrm>
            <a:off x="520172" y="322483"/>
            <a:ext cx="6591300" cy="1657350"/>
          </a:xfrm>
          <a:prstGeom prst="rect">
            <a:avLst/>
          </a:prstGeom>
        </p:spPr>
      </p:pic>
      <p:pic>
        <p:nvPicPr>
          <p:cNvPr id="9" name="Picture 8">
            <a:extLst>
              <a:ext uri="{FF2B5EF4-FFF2-40B4-BE49-F238E27FC236}">
                <a16:creationId xmlns:a16="http://schemas.microsoft.com/office/drawing/2014/main" id="{51EB3CF6-D24A-4504-9522-CB7062392B11}"/>
              </a:ext>
            </a:extLst>
          </p:cNvPr>
          <p:cNvPicPr>
            <a:picLocks noChangeAspect="1"/>
          </p:cNvPicPr>
          <p:nvPr/>
        </p:nvPicPr>
        <p:blipFill>
          <a:blip r:embed="rId4"/>
          <a:stretch>
            <a:fillRect/>
          </a:stretch>
        </p:blipFill>
        <p:spPr>
          <a:xfrm>
            <a:off x="520172" y="2051861"/>
            <a:ext cx="6219825" cy="1704975"/>
          </a:xfrm>
          <a:prstGeom prst="rect">
            <a:avLst/>
          </a:prstGeom>
        </p:spPr>
      </p:pic>
      <p:pic>
        <p:nvPicPr>
          <p:cNvPr id="11" name="Picture 2" descr="The Little Mermaid: All the women who have played Ariel | EW.com">
            <a:extLst>
              <a:ext uri="{FF2B5EF4-FFF2-40B4-BE49-F238E27FC236}">
                <a16:creationId xmlns:a16="http://schemas.microsoft.com/office/drawing/2014/main" id="{9506D95C-5C7F-4A27-925B-F3F6360730F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1138"/>
          <a:stretch/>
        </p:blipFill>
        <p:spPr bwMode="auto">
          <a:xfrm>
            <a:off x="606669" y="3828864"/>
            <a:ext cx="2760785" cy="221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12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F45326-B9E3-4E5D-BE4C-CD25C40A72A3}"/>
              </a:ext>
            </a:extLst>
          </p:cNvPr>
          <p:cNvPicPr>
            <a:picLocks noChangeAspect="1"/>
          </p:cNvPicPr>
          <p:nvPr/>
        </p:nvPicPr>
        <p:blipFill>
          <a:blip r:embed="rId3"/>
          <a:stretch>
            <a:fillRect/>
          </a:stretch>
        </p:blipFill>
        <p:spPr>
          <a:xfrm>
            <a:off x="457566" y="322483"/>
            <a:ext cx="5133975" cy="4210050"/>
          </a:xfrm>
          <a:prstGeom prst="rect">
            <a:avLst/>
          </a:prstGeom>
        </p:spPr>
      </p:pic>
      <p:pic>
        <p:nvPicPr>
          <p:cNvPr id="2050" name="Picture 2" descr="Kim Petras landed first acting job before lockdown cancelled filming |  Metro News">
            <a:extLst>
              <a:ext uri="{FF2B5EF4-FFF2-40B4-BE49-F238E27FC236}">
                <a16:creationId xmlns:a16="http://schemas.microsoft.com/office/drawing/2014/main" id="{2E813771-76C0-4B8B-8413-C10387AF969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55789" y="1618397"/>
            <a:ext cx="3168039" cy="367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6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F1FC4-0489-48A4-A62F-D378998EBAF6}"/>
              </a:ext>
            </a:extLst>
          </p:cNvPr>
          <p:cNvPicPr>
            <a:picLocks noChangeAspect="1"/>
          </p:cNvPicPr>
          <p:nvPr/>
        </p:nvPicPr>
        <p:blipFill>
          <a:blip r:embed="rId3"/>
          <a:stretch>
            <a:fillRect/>
          </a:stretch>
        </p:blipFill>
        <p:spPr>
          <a:xfrm>
            <a:off x="287338" y="322483"/>
            <a:ext cx="6181725" cy="1800225"/>
          </a:xfrm>
          <a:prstGeom prst="rect">
            <a:avLst/>
          </a:prstGeom>
        </p:spPr>
      </p:pic>
      <p:pic>
        <p:nvPicPr>
          <p:cNvPr id="11" name="Picture 10">
            <a:extLst>
              <a:ext uri="{FF2B5EF4-FFF2-40B4-BE49-F238E27FC236}">
                <a16:creationId xmlns:a16="http://schemas.microsoft.com/office/drawing/2014/main" id="{45073EC6-4297-46DC-9FAF-2F16691CE8ED}"/>
              </a:ext>
            </a:extLst>
          </p:cNvPr>
          <p:cNvPicPr>
            <a:picLocks noChangeAspect="1"/>
          </p:cNvPicPr>
          <p:nvPr/>
        </p:nvPicPr>
        <p:blipFill>
          <a:blip r:embed="rId4"/>
          <a:stretch>
            <a:fillRect/>
          </a:stretch>
        </p:blipFill>
        <p:spPr>
          <a:xfrm>
            <a:off x="287338" y="2122708"/>
            <a:ext cx="6743700" cy="1676400"/>
          </a:xfrm>
          <a:prstGeom prst="rect">
            <a:avLst/>
          </a:prstGeom>
        </p:spPr>
      </p:pic>
      <p:pic>
        <p:nvPicPr>
          <p:cNvPr id="3076" name="Picture 4" descr="How Kim Petras found her confidence">
            <a:extLst>
              <a:ext uri="{FF2B5EF4-FFF2-40B4-BE49-F238E27FC236}">
                <a16:creationId xmlns:a16="http://schemas.microsoft.com/office/drawing/2014/main" id="{B8F2D174-8291-4D43-93B6-9D398C75446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87338" y="3821606"/>
            <a:ext cx="3259730" cy="227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70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DD2B51-788A-496B-ACC6-F0FB418A9C57}"/>
              </a:ext>
            </a:extLst>
          </p:cNvPr>
          <p:cNvPicPr>
            <a:picLocks noChangeAspect="1"/>
          </p:cNvPicPr>
          <p:nvPr/>
        </p:nvPicPr>
        <p:blipFill>
          <a:blip r:embed="rId3"/>
          <a:stretch>
            <a:fillRect/>
          </a:stretch>
        </p:blipFill>
        <p:spPr>
          <a:xfrm>
            <a:off x="287338" y="322483"/>
            <a:ext cx="6400800" cy="1676400"/>
          </a:xfrm>
          <a:prstGeom prst="rect">
            <a:avLst/>
          </a:prstGeom>
        </p:spPr>
      </p:pic>
      <p:pic>
        <p:nvPicPr>
          <p:cNvPr id="8" name="Picture 7">
            <a:extLst>
              <a:ext uri="{FF2B5EF4-FFF2-40B4-BE49-F238E27FC236}">
                <a16:creationId xmlns:a16="http://schemas.microsoft.com/office/drawing/2014/main" id="{2E3F1688-3484-49EE-A21F-04878FF47845}"/>
              </a:ext>
            </a:extLst>
          </p:cNvPr>
          <p:cNvPicPr>
            <a:picLocks noChangeAspect="1"/>
          </p:cNvPicPr>
          <p:nvPr/>
        </p:nvPicPr>
        <p:blipFill>
          <a:blip r:embed="rId4"/>
          <a:stretch>
            <a:fillRect/>
          </a:stretch>
        </p:blipFill>
        <p:spPr>
          <a:xfrm>
            <a:off x="525463" y="1998883"/>
            <a:ext cx="2962275" cy="1628775"/>
          </a:xfrm>
          <a:prstGeom prst="rect">
            <a:avLst/>
          </a:prstGeom>
        </p:spPr>
      </p:pic>
      <p:pic>
        <p:nvPicPr>
          <p:cNvPr id="4098" name="Picture 2" descr="Kim Petras Tickets | StubHub UK - 100% FanProtect Guarantee">
            <a:extLst>
              <a:ext uri="{FF2B5EF4-FFF2-40B4-BE49-F238E27FC236}">
                <a16:creationId xmlns:a16="http://schemas.microsoft.com/office/drawing/2014/main" id="{51CBC2E4-8709-4770-B62C-182D64C08A0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3856" y="3715547"/>
            <a:ext cx="4123297" cy="228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769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3CCA4F-ADD0-4BB9-A2E4-F405AC560B39}"/>
              </a:ext>
            </a:extLst>
          </p:cNvPr>
          <p:cNvPicPr>
            <a:picLocks noChangeAspect="1"/>
          </p:cNvPicPr>
          <p:nvPr/>
        </p:nvPicPr>
        <p:blipFill>
          <a:blip r:embed="rId3"/>
          <a:stretch>
            <a:fillRect/>
          </a:stretch>
        </p:blipFill>
        <p:spPr>
          <a:xfrm>
            <a:off x="423968" y="2212343"/>
            <a:ext cx="4981575" cy="1885950"/>
          </a:xfrm>
          <a:prstGeom prst="rect">
            <a:avLst/>
          </a:prstGeom>
        </p:spPr>
      </p:pic>
      <p:pic>
        <p:nvPicPr>
          <p:cNvPr id="15" name="Picture 14">
            <a:extLst>
              <a:ext uri="{FF2B5EF4-FFF2-40B4-BE49-F238E27FC236}">
                <a16:creationId xmlns:a16="http://schemas.microsoft.com/office/drawing/2014/main" id="{B2C186F6-3C93-4511-9898-3C66B33C0A3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4557" y="4058062"/>
            <a:ext cx="1779314" cy="1042547"/>
          </a:xfrm>
          <a:prstGeom prst="rect">
            <a:avLst/>
          </a:prstGeom>
        </p:spPr>
      </p:pic>
      <p:pic>
        <p:nvPicPr>
          <p:cNvPr id="17" name="Picture 16">
            <a:extLst>
              <a:ext uri="{FF2B5EF4-FFF2-40B4-BE49-F238E27FC236}">
                <a16:creationId xmlns:a16="http://schemas.microsoft.com/office/drawing/2014/main" id="{33E498B9-E861-456B-A6FD-8573EE2DF0EC}"/>
              </a:ext>
            </a:extLst>
          </p:cNvPr>
          <p:cNvPicPr>
            <a:picLocks noChangeAspect="1"/>
          </p:cNvPicPr>
          <p:nvPr/>
        </p:nvPicPr>
        <p:blipFill>
          <a:blip r:embed="rId5"/>
          <a:stretch>
            <a:fillRect/>
          </a:stretch>
        </p:blipFill>
        <p:spPr>
          <a:xfrm>
            <a:off x="563221" y="4966847"/>
            <a:ext cx="1390650" cy="447675"/>
          </a:xfrm>
          <a:prstGeom prst="rect">
            <a:avLst/>
          </a:prstGeom>
        </p:spPr>
      </p:pic>
      <p:pic>
        <p:nvPicPr>
          <p:cNvPr id="3" name="Picture 2">
            <a:extLst>
              <a:ext uri="{FF2B5EF4-FFF2-40B4-BE49-F238E27FC236}">
                <a16:creationId xmlns:a16="http://schemas.microsoft.com/office/drawing/2014/main" id="{ED36FB3E-FCAC-4A25-B263-8BB7C92B02FC}"/>
              </a:ext>
            </a:extLst>
          </p:cNvPr>
          <p:cNvPicPr>
            <a:picLocks noChangeAspect="1"/>
          </p:cNvPicPr>
          <p:nvPr/>
        </p:nvPicPr>
        <p:blipFill>
          <a:blip r:embed="rId6"/>
          <a:stretch>
            <a:fillRect/>
          </a:stretch>
        </p:blipFill>
        <p:spPr>
          <a:xfrm>
            <a:off x="423968" y="322483"/>
            <a:ext cx="4095750" cy="1924050"/>
          </a:xfrm>
          <a:prstGeom prst="rect">
            <a:avLst/>
          </a:prstGeom>
        </p:spPr>
      </p:pic>
      <p:pic>
        <p:nvPicPr>
          <p:cNvPr id="13" name="Picture 12" descr="A person in a black dress&#10;&#10;Description automatically generated with low confidence">
            <a:extLst>
              <a:ext uri="{FF2B5EF4-FFF2-40B4-BE49-F238E27FC236}">
                <a16:creationId xmlns:a16="http://schemas.microsoft.com/office/drawing/2014/main" id="{65E114D2-8C04-4C89-A2B9-59842D7B289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54954" y="1886804"/>
            <a:ext cx="2849450" cy="3281909"/>
          </a:xfrm>
          <a:prstGeom prst="rect">
            <a:avLst/>
          </a:prstGeom>
        </p:spPr>
      </p:pic>
    </p:spTree>
    <p:extLst>
      <p:ext uri="{BB962C8B-B14F-4D97-AF65-F5344CB8AC3E}">
        <p14:creationId xmlns:p14="http://schemas.microsoft.com/office/powerpoint/2010/main" val="3016404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0FD3CD-7F1D-4828-AA46-4AAF948945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9449" y="1052699"/>
            <a:ext cx="6369002" cy="4481141"/>
          </a:xfrm>
          <a:prstGeom prst="rect">
            <a:avLst/>
          </a:prstGeom>
          <a:ln w="28575">
            <a:solidFill>
              <a:schemeClr val="tx1"/>
            </a:solidFill>
          </a:ln>
        </p:spPr>
      </p:pic>
    </p:spTree>
    <p:extLst>
      <p:ext uri="{BB962C8B-B14F-4D97-AF65-F5344CB8AC3E}">
        <p14:creationId xmlns:p14="http://schemas.microsoft.com/office/powerpoint/2010/main" val="361331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30F6158-F699-4977-9736-50B792879328}"/>
              </a:ext>
            </a:extLst>
          </p:cNvPr>
          <p:cNvGrpSpPr/>
          <p:nvPr/>
        </p:nvGrpSpPr>
        <p:grpSpPr>
          <a:xfrm>
            <a:off x="889449" y="1052699"/>
            <a:ext cx="6369002" cy="4481141"/>
            <a:chOff x="902237" y="888028"/>
            <a:chExt cx="6369002" cy="4481141"/>
          </a:xfrm>
        </p:grpSpPr>
        <p:grpSp>
          <p:nvGrpSpPr>
            <p:cNvPr id="3" name="Group 2">
              <a:extLst>
                <a:ext uri="{FF2B5EF4-FFF2-40B4-BE49-F238E27FC236}">
                  <a16:creationId xmlns:a16="http://schemas.microsoft.com/office/drawing/2014/main" id="{26EE9159-9AC6-41DA-B5D1-CA8EFDF3E887}"/>
                </a:ext>
              </a:extLst>
            </p:cNvPr>
            <p:cNvGrpSpPr/>
            <p:nvPr/>
          </p:nvGrpSpPr>
          <p:grpSpPr>
            <a:xfrm>
              <a:off x="902237" y="888028"/>
              <a:ext cx="6369002" cy="4481141"/>
              <a:chOff x="902237" y="888028"/>
              <a:chExt cx="6369002" cy="4481141"/>
            </a:xfrm>
          </p:grpSpPr>
          <p:pic>
            <p:nvPicPr>
              <p:cNvPr id="5" name="Picture 4">
                <a:extLst>
                  <a:ext uri="{FF2B5EF4-FFF2-40B4-BE49-F238E27FC236}">
                    <a16:creationId xmlns:a16="http://schemas.microsoft.com/office/drawing/2014/main" id="{3D0FD3CD-7F1D-4828-AA46-4AAF948945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2237" y="888028"/>
                <a:ext cx="6369002" cy="4481141"/>
              </a:xfrm>
              <a:prstGeom prst="rect">
                <a:avLst/>
              </a:prstGeom>
              <a:ln w="28575">
                <a:solidFill>
                  <a:schemeClr val="tx1"/>
                </a:solidFill>
              </a:ln>
            </p:spPr>
          </p:pic>
          <p:sp>
            <p:nvSpPr>
              <p:cNvPr id="2" name="Rectangle 1">
                <a:extLst>
                  <a:ext uri="{FF2B5EF4-FFF2-40B4-BE49-F238E27FC236}">
                    <a16:creationId xmlns:a16="http://schemas.microsoft.com/office/drawing/2014/main" id="{13B7D402-6D23-4B56-B8CE-4B0497B6CE49}"/>
                  </a:ext>
                </a:extLst>
              </p:cNvPr>
              <p:cNvSpPr/>
              <p:nvPr/>
            </p:nvSpPr>
            <p:spPr>
              <a:xfrm>
                <a:off x="4391358" y="1383660"/>
                <a:ext cx="2083776" cy="13067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6365B8E-42D7-4B31-8094-05D763FB86BC}"/>
                  </a:ext>
                </a:extLst>
              </p:cNvPr>
              <p:cNvSpPr/>
              <p:nvPr/>
            </p:nvSpPr>
            <p:spPr>
              <a:xfrm>
                <a:off x="4351116" y="1931058"/>
                <a:ext cx="2563633" cy="9319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grpSp>
        <p:cxnSp>
          <p:nvCxnSpPr>
            <p:cNvPr id="9" name="Straight Connector 8">
              <a:extLst>
                <a:ext uri="{FF2B5EF4-FFF2-40B4-BE49-F238E27FC236}">
                  <a16:creationId xmlns:a16="http://schemas.microsoft.com/office/drawing/2014/main" id="{2A912274-6C1E-454A-B768-A9DCE36B08C1}"/>
                </a:ext>
              </a:extLst>
            </p:cNvPr>
            <p:cNvCxnSpPr>
              <a:cxnSpLocks/>
            </p:cNvCxnSpPr>
            <p:nvPr/>
          </p:nvCxnSpPr>
          <p:spPr>
            <a:xfrm>
              <a:off x="4391358" y="2690446"/>
              <a:ext cx="266007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39588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30F6158-F699-4977-9736-50B792879328}"/>
              </a:ext>
            </a:extLst>
          </p:cNvPr>
          <p:cNvGrpSpPr/>
          <p:nvPr/>
        </p:nvGrpSpPr>
        <p:grpSpPr>
          <a:xfrm>
            <a:off x="889449" y="1052699"/>
            <a:ext cx="6369002" cy="4481141"/>
            <a:chOff x="902237" y="888028"/>
            <a:chExt cx="6369002" cy="4481141"/>
          </a:xfrm>
        </p:grpSpPr>
        <p:grpSp>
          <p:nvGrpSpPr>
            <p:cNvPr id="3" name="Group 2">
              <a:extLst>
                <a:ext uri="{FF2B5EF4-FFF2-40B4-BE49-F238E27FC236}">
                  <a16:creationId xmlns:a16="http://schemas.microsoft.com/office/drawing/2014/main" id="{26EE9159-9AC6-41DA-B5D1-CA8EFDF3E887}"/>
                </a:ext>
              </a:extLst>
            </p:cNvPr>
            <p:cNvGrpSpPr/>
            <p:nvPr/>
          </p:nvGrpSpPr>
          <p:grpSpPr>
            <a:xfrm>
              <a:off x="902237" y="888028"/>
              <a:ext cx="6369002" cy="4481141"/>
              <a:chOff x="902237" y="888028"/>
              <a:chExt cx="6369002" cy="4481141"/>
            </a:xfrm>
          </p:grpSpPr>
          <p:pic>
            <p:nvPicPr>
              <p:cNvPr id="5" name="Picture 4">
                <a:extLst>
                  <a:ext uri="{FF2B5EF4-FFF2-40B4-BE49-F238E27FC236}">
                    <a16:creationId xmlns:a16="http://schemas.microsoft.com/office/drawing/2014/main" id="{3D0FD3CD-7F1D-4828-AA46-4AAF948945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2237" y="888028"/>
                <a:ext cx="6369002" cy="4481141"/>
              </a:xfrm>
              <a:prstGeom prst="rect">
                <a:avLst/>
              </a:prstGeom>
              <a:ln w="28575">
                <a:solidFill>
                  <a:schemeClr val="tx1"/>
                </a:solidFill>
              </a:ln>
            </p:spPr>
          </p:pic>
          <p:sp>
            <p:nvSpPr>
              <p:cNvPr id="2" name="Rectangle 1">
                <a:extLst>
                  <a:ext uri="{FF2B5EF4-FFF2-40B4-BE49-F238E27FC236}">
                    <a16:creationId xmlns:a16="http://schemas.microsoft.com/office/drawing/2014/main" id="{13B7D402-6D23-4B56-B8CE-4B0497B6CE49}"/>
                  </a:ext>
                </a:extLst>
              </p:cNvPr>
              <p:cNvSpPr/>
              <p:nvPr/>
            </p:nvSpPr>
            <p:spPr>
              <a:xfrm>
                <a:off x="4391358" y="1383660"/>
                <a:ext cx="2083776" cy="13067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6365B8E-42D7-4B31-8094-05D763FB86BC}"/>
                  </a:ext>
                </a:extLst>
              </p:cNvPr>
              <p:cNvSpPr/>
              <p:nvPr/>
            </p:nvSpPr>
            <p:spPr>
              <a:xfrm>
                <a:off x="4351116" y="1931058"/>
                <a:ext cx="2563633" cy="9319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solidFill>
                      <a:schemeClr val="tx1"/>
                    </a:solidFill>
                  </a:rPr>
                  <a:t>like singing.</a:t>
                </a:r>
                <a:endParaRPr lang="en-GB" sz="1400" dirty="0">
                  <a:solidFill>
                    <a:schemeClr val="tx1"/>
                  </a:solidFill>
                </a:endParaRPr>
              </a:p>
            </p:txBody>
          </p:sp>
        </p:grpSp>
        <p:cxnSp>
          <p:nvCxnSpPr>
            <p:cNvPr id="9" name="Straight Connector 8">
              <a:extLst>
                <a:ext uri="{FF2B5EF4-FFF2-40B4-BE49-F238E27FC236}">
                  <a16:creationId xmlns:a16="http://schemas.microsoft.com/office/drawing/2014/main" id="{2A912274-6C1E-454A-B768-A9DCE36B08C1}"/>
                </a:ext>
              </a:extLst>
            </p:cNvPr>
            <p:cNvCxnSpPr>
              <a:cxnSpLocks/>
            </p:cNvCxnSpPr>
            <p:nvPr/>
          </p:nvCxnSpPr>
          <p:spPr>
            <a:xfrm>
              <a:off x="4391358" y="2690446"/>
              <a:ext cx="266007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a:extLst>
              <a:ext uri="{FF2B5EF4-FFF2-40B4-BE49-F238E27FC236}">
                <a16:creationId xmlns:a16="http://schemas.microsoft.com/office/drawing/2014/main" id="{E669C3EA-89B7-4AAC-969E-EA8FBA7FCA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8577" y="1362486"/>
            <a:ext cx="2203684" cy="971115"/>
          </a:xfrm>
          <a:prstGeom prst="rect">
            <a:avLst/>
          </a:prstGeom>
        </p:spPr>
      </p:pic>
    </p:spTree>
    <p:extLst>
      <p:ext uri="{BB962C8B-B14F-4D97-AF65-F5344CB8AC3E}">
        <p14:creationId xmlns:p14="http://schemas.microsoft.com/office/powerpoint/2010/main" val="3449011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30F6158-F699-4977-9736-50B792879328}"/>
              </a:ext>
            </a:extLst>
          </p:cNvPr>
          <p:cNvGrpSpPr/>
          <p:nvPr/>
        </p:nvGrpSpPr>
        <p:grpSpPr>
          <a:xfrm>
            <a:off x="889449" y="1052699"/>
            <a:ext cx="6369002" cy="4481141"/>
            <a:chOff x="902237" y="888028"/>
            <a:chExt cx="6369002" cy="4481141"/>
          </a:xfrm>
        </p:grpSpPr>
        <p:grpSp>
          <p:nvGrpSpPr>
            <p:cNvPr id="3" name="Group 2">
              <a:extLst>
                <a:ext uri="{FF2B5EF4-FFF2-40B4-BE49-F238E27FC236}">
                  <a16:creationId xmlns:a16="http://schemas.microsoft.com/office/drawing/2014/main" id="{26EE9159-9AC6-41DA-B5D1-CA8EFDF3E887}"/>
                </a:ext>
              </a:extLst>
            </p:cNvPr>
            <p:cNvGrpSpPr/>
            <p:nvPr/>
          </p:nvGrpSpPr>
          <p:grpSpPr>
            <a:xfrm>
              <a:off x="902237" y="888028"/>
              <a:ext cx="6369002" cy="4481141"/>
              <a:chOff x="902237" y="888028"/>
              <a:chExt cx="6369002" cy="4481141"/>
            </a:xfrm>
          </p:grpSpPr>
          <p:pic>
            <p:nvPicPr>
              <p:cNvPr id="5" name="Picture 4">
                <a:extLst>
                  <a:ext uri="{FF2B5EF4-FFF2-40B4-BE49-F238E27FC236}">
                    <a16:creationId xmlns:a16="http://schemas.microsoft.com/office/drawing/2014/main" id="{3D0FD3CD-7F1D-4828-AA46-4AAF948945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2237" y="888028"/>
                <a:ext cx="6369002" cy="4481141"/>
              </a:xfrm>
              <a:prstGeom prst="rect">
                <a:avLst/>
              </a:prstGeom>
              <a:ln w="28575">
                <a:solidFill>
                  <a:schemeClr val="tx1"/>
                </a:solidFill>
              </a:ln>
            </p:spPr>
          </p:pic>
          <p:sp>
            <p:nvSpPr>
              <p:cNvPr id="2" name="Rectangle 1">
                <a:extLst>
                  <a:ext uri="{FF2B5EF4-FFF2-40B4-BE49-F238E27FC236}">
                    <a16:creationId xmlns:a16="http://schemas.microsoft.com/office/drawing/2014/main" id="{13B7D402-6D23-4B56-B8CE-4B0497B6CE49}"/>
                  </a:ext>
                </a:extLst>
              </p:cNvPr>
              <p:cNvSpPr/>
              <p:nvPr/>
            </p:nvSpPr>
            <p:spPr>
              <a:xfrm>
                <a:off x="4391358" y="1383660"/>
                <a:ext cx="2083776" cy="13067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6365B8E-42D7-4B31-8094-05D763FB86BC}"/>
                  </a:ext>
                </a:extLst>
              </p:cNvPr>
              <p:cNvSpPr/>
              <p:nvPr/>
            </p:nvSpPr>
            <p:spPr>
              <a:xfrm>
                <a:off x="4351116" y="1931058"/>
                <a:ext cx="2563633" cy="9319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a:solidFill>
                      <a:schemeClr val="tx1"/>
                    </a:solidFill>
                  </a:rPr>
                  <a:t>like pink.</a:t>
                </a:r>
                <a:endParaRPr lang="en-GB" dirty="0">
                  <a:solidFill>
                    <a:schemeClr val="tx1"/>
                  </a:solidFill>
                </a:endParaRPr>
              </a:p>
            </p:txBody>
          </p:sp>
        </p:grpSp>
        <p:cxnSp>
          <p:nvCxnSpPr>
            <p:cNvPr id="9" name="Straight Connector 8">
              <a:extLst>
                <a:ext uri="{FF2B5EF4-FFF2-40B4-BE49-F238E27FC236}">
                  <a16:creationId xmlns:a16="http://schemas.microsoft.com/office/drawing/2014/main" id="{2A912274-6C1E-454A-B768-A9DCE36B08C1}"/>
                </a:ext>
              </a:extLst>
            </p:cNvPr>
            <p:cNvCxnSpPr>
              <a:cxnSpLocks/>
            </p:cNvCxnSpPr>
            <p:nvPr/>
          </p:nvCxnSpPr>
          <p:spPr>
            <a:xfrm>
              <a:off x="4391358" y="2690446"/>
              <a:ext cx="266007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a:extLst>
              <a:ext uri="{FF2B5EF4-FFF2-40B4-BE49-F238E27FC236}">
                <a16:creationId xmlns:a16="http://schemas.microsoft.com/office/drawing/2014/main" id="{42CC2800-19DB-40EB-9496-3CFC2D3D29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08443" y="1291348"/>
            <a:ext cx="2325329" cy="1058325"/>
          </a:xfrm>
          <a:prstGeom prst="rect">
            <a:avLst/>
          </a:prstGeom>
        </p:spPr>
      </p:pic>
    </p:spTree>
    <p:extLst>
      <p:ext uri="{BB962C8B-B14F-4D97-AF65-F5344CB8AC3E}">
        <p14:creationId xmlns:p14="http://schemas.microsoft.com/office/powerpoint/2010/main" val="148675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emale in trendy purple t shirt and with dyed hairstyle leaning on bright wall and looking at camera on purple background">
            <a:extLst>
              <a:ext uri="{FF2B5EF4-FFF2-40B4-BE49-F238E27FC236}">
                <a16:creationId xmlns:a16="http://schemas.microsoft.com/office/drawing/2014/main" id="{FD6060BB-1965-42BE-B6BB-9319D99F4D4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15129" y="2103658"/>
            <a:ext cx="3313741" cy="36195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875D27A-9FAC-4D8E-92B5-2C7C3DBFA5A7}"/>
              </a:ext>
            </a:extLst>
          </p:cNvPr>
          <p:cNvPicPr>
            <a:picLocks noChangeAspect="1"/>
          </p:cNvPicPr>
          <p:nvPr/>
        </p:nvPicPr>
        <p:blipFill>
          <a:blip r:embed="rId4"/>
          <a:stretch>
            <a:fillRect/>
          </a:stretch>
        </p:blipFill>
        <p:spPr>
          <a:xfrm>
            <a:off x="650485" y="322483"/>
            <a:ext cx="6153150" cy="1781175"/>
          </a:xfrm>
          <a:prstGeom prst="rect">
            <a:avLst/>
          </a:prstGeom>
        </p:spPr>
      </p:pic>
    </p:spTree>
    <p:extLst>
      <p:ext uri="{BB962C8B-B14F-4D97-AF65-F5344CB8AC3E}">
        <p14:creationId xmlns:p14="http://schemas.microsoft.com/office/powerpoint/2010/main" val="1903590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35FC9F1-B217-4CE2-A779-33B50B5C2D8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5696117" y="1871453"/>
            <a:ext cx="3196635" cy="295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E84A4A4-0031-45A5-8A96-37360F7AD676}"/>
              </a:ext>
            </a:extLst>
          </p:cNvPr>
          <p:cNvPicPr>
            <a:picLocks noChangeAspect="1"/>
          </p:cNvPicPr>
          <p:nvPr/>
        </p:nvPicPr>
        <p:blipFill>
          <a:blip r:embed="rId4"/>
          <a:stretch>
            <a:fillRect/>
          </a:stretch>
        </p:blipFill>
        <p:spPr>
          <a:xfrm>
            <a:off x="370142" y="968938"/>
            <a:ext cx="5000625" cy="1638300"/>
          </a:xfrm>
          <a:prstGeom prst="rect">
            <a:avLst/>
          </a:prstGeom>
        </p:spPr>
      </p:pic>
      <p:pic>
        <p:nvPicPr>
          <p:cNvPr id="8" name="Picture 7">
            <a:extLst>
              <a:ext uri="{FF2B5EF4-FFF2-40B4-BE49-F238E27FC236}">
                <a16:creationId xmlns:a16="http://schemas.microsoft.com/office/drawing/2014/main" id="{91453829-6067-4BFA-BB8F-C1B1A62C9DCE}"/>
              </a:ext>
            </a:extLst>
          </p:cNvPr>
          <p:cNvPicPr>
            <a:picLocks noChangeAspect="1"/>
          </p:cNvPicPr>
          <p:nvPr/>
        </p:nvPicPr>
        <p:blipFill>
          <a:blip r:embed="rId5"/>
          <a:stretch>
            <a:fillRect/>
          </a:stretch>
        </p:blipFill>
        <p:spPr>
          <a:xfrm>
            <a:off x="370142" y="2899561"/>
            <a:ext cx="5391150" cy="1676400"/>
          </a:xfrm>
          <a:prstGeom prst="rect">
            <a:avLst/>
          </a:prstGeom>
        </p:spPr>
      </p:pic>
    </p:spTree>
    <p:extLst>
      <p:ext uri="{BB962C8B-B14F-4D97-AF65-F5344CB8AC3E}">
        <p14:creationId xmlns:p14="http://schemas.microsoft.com/office/powerpoint/2010/main" val="393542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Woman in Yellow Sweater Smiling">
            <a:extLst>
              <a:ext uri="{FF2B5EF4-FFF2-40B4-BE49-F238E27FC236}">
                <a16:creationId xmlns:a16="http://schemas.microsoft.com/office/drawing/2014/main" id="{A1832FE3-67E4-4CE0-8EBF-06643790FD8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96073" y="3185613"/>
            <a:ext cx="1853740" cy="23910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ull body young unemotional African American male in summer wear standing with skateboard in hands against masonry wall and looking at camera">
            <a:extLst>
              <a:ext uri="{FF2B5EF4-FFF2-40B4-BE49-F238E27FC236}">
                <a16:creationId xmlns:a16="http://schemas.microsoft.com/office/drawing/2014/main" id="{9535A6B2-F6C7-4985-BCDB-D0EA4321D0A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96073" y="645227"/>
            <a:ext cx="1853740" cy="23910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oman Taking Selfie">
            <a:extLst>
              <a:ext uri="{FF2B5EF4-FFF2-40B4-BE49-F238E27FC236}">
                <a16:creationId xmlns:a16="http://schemas.microsoft.com/office/drawing/2014/main" id="{D77B4DDD-5C3D-43C1-80B2-A1D623859E9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58067" y="1840775"/>
            <a:ext cx="1853740" cy="23910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7D2F55F-7A54-48B4-BA77-064454C5188C}"/>
              </a:ext>
            </a:extLst>
          </p:cNvPr>
          <p:cNvPicPr>
            <a:picLocks noChangeAspect="1"/>
          </p:cNvPicPr>
          <p:nvPr/>
        </p:nvPicPr>
        <p:blipFill>
          <a:blip r:embed="rId6"/>
          <a:stretch>
            <a:fillRect/>
          </a:stretch>
        </p:blipFill>
        <p:spPr>
          <a:xfrm>
            <a:off x="595221" y="322483"/>
            <a:ext cx="3190875" cy="1714500"/>
          </a:xfrm>
          <a:prstGeom prst="rect">
            <a:avLst/>
          </a:prstGeom>
        </p:spPr>
      </p:pic>
      <p:pic>
        <p:nvPicPr>
          <p:cNvPr id="11" name="Picture 10">
            <a:extLst>
              <a:ext uri="{FF2B5EF4-FFF2-40B4-BE49-F238E27FC236}">
                <a16:creationId xmlns:a16="http://schemas.microsoft.com/office/drawing/2014/main" id="{F46FC591-6F44-4BB4-8DA2-A9AA83D513CC}"/>
              </a:ext>
            </a:extLst>
          </p:cNvPr>
          <p:cNvPicPr>
            <a:picLocks noChangeAspect="1"/>
          </p:cNvPicPr>
          <p:nvPr/>
        </p:nvPicPr>
        <p:blipFill>
          <a:blip r:embed="rId7"/>
          <a:stretch>
            <a:fillRect/>
          </a:stretch>
        </p:blipFill>
        <p:spPr>
          <a:xfrm>
            <a:off x="595221" y="2216467"/>
            <a:ext cx="3114675" cy="1762125"/>
          </a:xfrm>
          <a:prstGeom prst="rect">
            <a:avLst/>
          </a:prstGeom>
        </p:spPr>
      </p:pic>
      <p:pic>
        <p:nvPicPr>
          <p:cNvPr id="12" name="Picture 11">
            <a:extLst>
              <a:ext uri="{FF2B5EF4-FFF2-40B4-BE49-F238E27FC236}">
                <a16:creationId xmlns:a16="http://schemas.microsoft.com/office/drawing/2014/main" id="{B6423FC4-2E85-4811-959E-91B113D716FC}"/>
              </a:ext>
            </a:extLst>
          </p:cNvPr>
          <p:cNvPicPr>
            <a:picLocks noChangeAspect="1"/>
          </p:cNvPicPr>
          <p:nvPr/>
        </p:nvPicPr>
        <p:blipFill>
          <a:blip r:embed="rId8"/>
          <a:stretch>
            <a:fillRect/>
          </a:stretch>
        </p:blipFill>
        <p:spPr>
          <a:xfrm>
            <a:off x="625444" y="4036695"/>
            <a:ext cx="3762375" cy="1628775"/>
          </a:xfrm>
          <a:prstGeom prst="rect">
            <a:avLst/>
          </a:prstGeom>
        </p:spPr>
      </p:pic>
    </p:spTree>
    <p:extLst>
      <p:ext uri="{BB962C8B-B14F-4D97-AF65-F5344CB8AC3E}">
        <p14:creationId xmlns:p14="http://schemas.microsoft.com/office/powerpoint/2010/main" val="214248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t of Coloring Pencils Forming Heart">
            <a:extLst>
              <a:ext uri="{FF2B5EF4-FFF2-40B4-BE49-F238E27FC236}">
                <a16:creationId xmlns:a16="http://schemas.microsoft.com/office/drawing/2014/main" id="{1A7A6744-174C-4AFB-B805-8F66C10069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1781" y="2127820"/>
            <a:ext cx="5260438" cy="34311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9803483-8832-4189-836A-21400E08E2A1}"/>
              </a:ext>
            </a:extLst>
          </p:cNvPr>
          <p:cNvPicPr>
            <a:picLocks noChangeAspect="1"/>
          </p:cNvPicPr>
          <p:nvPr/>
        </p:nvPicPr>
        <p:blipFill>
          <a:blip r:embed="rId4"/>
          <a:stretch>
            <a:fillRect/>
          </a:stretch>
        </p:blipFill>
        <p:spPr>
          <a:xfrm>
            <a:off x="520172" y="322483"/>
            <a:ext cx="6991350" cy="1695450"/>
          </a:xfrm>
          <a:prstGeom prst="rect">
            <a:avLst/>
          </a:prstGeom>
        </p:spPr>
      </p:pic>
    </p:spTree>
    <p:extLst>
      <p:ext uri="{BB962C8B-B14F-4D97-AF65-F5344CB8AC3E}">
        <p14:creationId xmlns:p14="http://schemas.microsoft.com/office/powerpoint/2010/main" val="266125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ssorted Cooked Foods Inside Food Warmers">
            <a:extLst>
              <a:ext uri="{FF2B5EF4-FFF2-40B4-BE49-F238E27FC236}">
                <a16:creationId xmlns:a16="http://schemas.microsoft.com/office/drawing/2014/main" id="{BDD6FDFE-641F-4DA3-9DE9-F6468075F42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91740" y="2181330"/>
            <a:ext cx="4160520" cy="3557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8548D83-06C8-4922-B636-6CB2046ABE80}"/>
              </a:ext>
            </a:extLst>
          </p:cNvPr>
          <p:cNvPicPr>
            <a:picLocks noChangeAspect="1"/>
          </p:cNvPicPr>
          <p:nvPr/>
        </p:nvPicPr>
        <p:blipFill>
          <a:blip r:embed="rId4"/>
          <a:stretch>
            <a:fillRect/>
          </a:stretch>
        </p:blipFill>
        <p:spPr>
          <a:xfrm>
            <a:off x="804787" y="334492"/>
            <a:ext cx="6581775" cy="1628775"/>
          </a:xfrm>
          <a:prstGeom prst="rect">
            <a:avLst/>
          </a:prstGeom>
        </p:spPr>
      </p:pic>
    </p:spTree>
    <p:extLst>
      <p:ext uri="{BB962C8B-B14F-4D97-AF65-F5344CB8AC3E}">
        <p14:creationId xmlns:p14="http://schemas.microsoft.com/office/powerpoint/2010/main" val="312368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VIDÉO. Kim Petras fait le plein de stars queers et alliées dans le clip  confiné très coloré de &quot;Malibu&quot; - TÊTU">
            <a:extLst>
              <a:ext uri="{FF2B5EF4-FFF2-40B4-BE49-F238E27FC236}">
                <a16:creationId xmlns:a16="http://schemas.microsoft.com/office/drawing/2014/main" id="{3666B334-2AD5-4E2E-A933-7F95EB5E300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8094" y="2053345"/>
            <a:ext cx="5917223" cy="32575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F904CAB-A000-4799-9D07-BF4107ECDD2B}"/>
              </a:ext>
            </a:extLst>
          </p:cNvPr>
          <p:cNvPicPr>
            <a:picLocks noChangeAspect="1"/>
          </p:cNvPicPr>
          <p:nvPr/>
        </p:nvPicPr>
        <p:blipFill>
          <a:blip r:embed="rId4"/>
          <a:stretch>
            <a:fillRect/>
          </a:stretch>
        </p:blipFill>
        <p:spPr>
          <a:xfrm>
            <a:off x="804786" y="322483"/>
            <a:ext cx="5033305" cy="1730862"/>
          </a:xfrm>
          <a:prstGeom prst="rect">
            <a:avLst/>
          </a:prstGeom>
        </p:spPr>
      </p:pic>
    </p:spTree>
    <p:extLst>
      <p:ext uri="{BB962C8B-B14F-4D97-AF65-F5344CB8AC3E}">
        <p14:creationId xmlns:p14="http://schemas.microsoft.com/office/powerpoint/2010/main" val="370259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posing for a photo&#10;&#10;Description automatically generated">
            <a:extLst>
              <a:ext uri="{FF2B5EF4-FFF2-40B4-BE49-F238E27FC236}">
                <a16:creationId xmlns:a16="http://schemas.microsoft.com/office/drawing/2014/main" id="{63F367F3-AE8E-48D6-8C6B-68D26B565D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22428" y="2063887"/>
            <a:ext cx="3169320" cy="3742553"/>
          </a:xfrm>
          <a:prstGeom prst="rect">
            <a:avLst/>
          </a:prstGeom>
        </p:spPr>
      </p:pic>
      <p:pic>
        <p:nvPicPr>
          <p:cNvPr id="5" name="Picture 4">
            <a:extLst>
              <a:ext uri="{FF2B5EF4-FFF2-40B4-BE49-F238E27FC236}">
                <a16:creationId xmlns:a16="http://schemas.microsoft.com/office/drawing/2014/main" id="{CC500D79-FD49-41BF-B9DC-4B56A63FDB0A}"/>
              </a:ext>
            </a:extLst>
          </p:cNvPr>
          <p:cNvPicPr>
            <a:picLocks noChangeAspect="1"/>
          </p:cNvPicPr>
          <p:nvPr/>
        </p:nvPicPr>
        <p:blipFill>
          <a:blip r:embed="rId4"/>
          <a:stretch>
            <a:fillRect/>
          </a:stretch>
        </p:blipFill>
        <p:spPr>
          <a:xfrm>
            <a:off x="2266949" y="265333"/>
            <a:ext cx="4610100" cy="1695450"/>
          </a:xfrm>
          <a:prstGeom prst="rect">
            <a:avLst/>
          </a:prstGeom>
        </p:spPr>
      </p:pic>
    </p:spTree>
    <p:extLst>
      <p:ext uri="{BB962C8B-B14F-4D97-AF65-F5344CB8AC3E}">
        <p14:creationId xmlns:p14="http://schemas.microsoft.com/office/powerpoint/2010/main" val="3535266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AA203-7769-4318-8B21-9781EB3364C1}"/>
              </a:ext>
            </a:extLst>
          </p:cNvPr>
          <p:cNvSpPr txBox="1"/>
          <p:nvPr/>
        </p:nvSpPr>
        <p:spPr>
          <a:xfrm>
            <a:off x="921435" y="597878"/>
            <a:ext cx="6534442" cy="769441"/>
          </a:xfrm>
          <a:prstGeom prst="rect">
            <a:avLst/>
          </a:prstGeom>
          <a:noFill/>
        </p:spPr>
        <p:txBody>
          <a:bodyPr wrap="square" rtlCol="0">
            <a:spAutoFit/>
          </a:bodyPr>
          <a:lstStyle/>
          <a:p>
            <a:pPr algn="ctr"/>
            <a:r>
              <a:rPr lang="en-GB" sz="4400" dirty="0"/>
              <a:t>Kim </a:t>
            </a:r>
            <a:r>
              <a:rPr lang="en-GB" sz="4400" dirty="0" err="1"/>
              <a:t>Petras</a:t>
            </a:r>
            <a:endParaRPr lang="en-GB" sz="4400" dirty="0"/>
          </a:p>
        </p:txBody>
      </p:sp>
      <p:pic>
        <p:nvPicPr>
          <p:cNvPr id="8" name="Picture 7" descr="A person in a black dress&#10;&#10;Description automatically generated with low confidence">
            <a:extLst>
              <a:ext uri="{FF2B5EF4-FFF2-40B4-BE49-F238E27FC236}">
                <a16:creationId xmlns:a16="http://schemas.microsoft.com/office/drawing/2014/main" id="{A907A7C8-E81C-48BA-997A-391A873637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0563" y="1545865"/>
            <a:ext cx="5402873" cy="3601915"/>
          </a:xfrm>
          <a:prstGeom prst="rect">
            <a:avLst/>
          </a:prstGeom>
        </p:spPr>
      </p:pic>
    </p:spTree>
    <p:extLst>
      <p:ext uri="{BB962C8B-B14F-4D97-AF65-F5344CB8AC3E}">
        <p14:creationId xmlns:p14="http://schemas.microsoft.com/office/powerpoint/2010/main" val="4200840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in a black dress&#10;&#10;Description automatically generated with low confidence">
            <a:extLst>
              <a:ext uri="{FF2B5EF4-FFF2-40B4-BE49-F238E27FC236}">
                <a16:creationId xmlns:a16="http://schemas.microsoft.com/office/drawing/2014/main" id="{A907A7C8-E81C-48BA-997A-391A873637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0563" y="1877065"/>
            <a:ext cx="5402873" cy="3601915"/>
          </a:xfrm>
          <a:prstGeom prst="rect">
            <a:avLst/>
          </a:prstGeom>
        </p:spPr>
      </p:pic>
      <p:pic>
        <p:nvPicPr>
          <p:cNvPr id="5" name="Picture 4">
            <a:extLst>
              <a:ext uri="{FF2B5EF4-FFF2-40B4-BE49-F238E27FC236}">
                <a16:creationId xmlns:a16="http://schemas.microsoft.com/office/drawing/2014/main" id="{AD13FE2C-B5F8-4CD6-9F8A-60FD4FF89B66}"/>
              </a:ext>
            </a:extLst>
          </p:cNvPr>
          <p:cNvPicPr>
            <a:picLocks noChangeAspect="1"/>
          </p:cNvPicPr>
          <p:nvPr/>
        </p:nvPicPr>
        <p:blipFill>
          <a:blip r:embed="rId4"/>
          <a:stretch>
            <a:fillRect/>
          </a:stretch>
        </p:blipFill>
        <p:spPr>
          <a:xfrm>
            <a:off x="577361" y="164856"/>
            <a:ext cx="6696075" cy="1657350"/>
          </a:xfrm>
          <a:prstGeom prst="rect">
            <a:avLst/>
          </a:prstGeom>
        </p:spPr>
      </p:pic>
    </p:spTree>
    <p:extLst>
      <p:ext uri="{BB962C8B-B14F-4D97-AF65-F5344CB8AC3E}">
        <p14:creationId xmlns:p14="http://schemas.microsoft.com/office/powerpoint/2010/main" val="2657825905"/>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854</Words>
  <Application>Microsoft Office PowerPoint</Application>
  <PresentationFormat>On-screen Show (4:3)</PresentationFormat>
  <Paragraphs>67</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Symbol</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2021-01-05T16:07:22Z</dcterms:created>
  <dcterms:modified xsi:type="dcterms:W3CDTF">2022-09-26T20:51:54Z</dcterms:modified>
</cp:coreProperties>
</file>