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21"/>
  </p:notesMasterIdLst>
  <p:handoutMasterIdLst>
    <p:handoutMasterId r:id="rId22"/>
  </p:handoutMasterIdLst>
  <p:sldIdLst>
    <p:sldId id="256" r:id="rId2"/>
    <p:sldId id="283" r:id="rId3"/>
    <p:sldId id="284" r:id="rId4"/>
    <p:sldId id="285" r:id="rId5"/>
    <p:sldId id="286" r:id="rId6"/>
    <p:sldId id="294" r:id="rId7"/>
    <p:sldId id="282" r:id="rId8"/>
    <p:sldId id="287" r:id="rId9"/>
    <p:sldId id="295" r:id="rId10"/>
    <p:sldId id="296" r:id="rId11"/>
    <p:sldId id="297" r:id="rId12"/>
    <p:sldId id="298" r:id="rId13"/>
    <p:sldId id="299" r:id="rId14"/>
    <p:sldId id="288" r:id="rId15"/>
    <p:sldId id="289" r:id="rId16"/>
    <p:sldId id="290" r:id="rId17"/>
    <p:sldId id="291" r:id="rId18"/>
    <p:sldId id="292" r:id="rId19"/>
    <p:sldId id="293"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6175"/>
    <a:srgbClr val="0C0C0C"/>
    <a:srgbClr val="CD0920"/>
    <a:srgbClr val="2104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2F6966-1BB8-4657-A1C5-9EF0F8053309}" v="4" dt="2022-09-26T16:36:42.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3689" autoAdjust="0"/>
  </p:normalViewPr>
  <p:slideViewPr>
    <p:cSldViewPr snapToGrid="0" snapToObjects="1">
      <p:cViewPr varScale="1">
        <p:scale>
          <a:sx n="54" d="100"/>
          <a:sy n="54" d="100"/>
        </p:scale>
        <p:origin x="164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0F6F06-5850-BA48-850E-FCFA4C54607A}" type="datetimeFigureOut">
              <a:rPr lang="en-US" smtClean="0"/>
              <a:t>9/26/2022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7C9902-0054-9242-AD24-B46328C07A67}" type="slidenum">
              <a:rPr lang="en-US" smtClean="0"/>
              <a:t>‹#›</a:t>
            </a:fld>
            <a:endParaRPr lang="en-US"/>
          </a:p>
        </p:txBody>
      </p:sp>
    </p:spTree>
    <p:extLst>
      <p:ext uri="{BB962C8B-B14F-4D97-AF65-F5344CB8AC3E}">
        <p14:creationId xmlns:p14="http://schemas.microsoft.com/office/powerpoint/2010/main" val="28898045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97147A-08AE-544F-8CBA-320E4A0D5078}" type="datetimeFigureOut">
              <a:rPr lang="en-US" smtClean="0"/>
              <a:t>9/26/2022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DB596-D218-9D43-A4EC-2B51BE929992}" type="slidenum">
              <a:rPr lang="en-US" smtClean="0"/>
              <a:t>‹#›</a:t>
            </a:fld>
            <a:endParaRPr lang="en-US"/>
          </a:p>
        </p:txBody>
      </p:sp>
    </p:spTree>
    <p:extLst>
      <p:ext uri="{BB962C8B-B14F-4D97-AF65-F5344CB8AC3E}">
        <p14:creationId xmlns:p14="http://schemas.microsoft.com/office/powerpoint/2010/main" val="2421475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1143000" y="685800"/>
            <a:ext cx="4572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Visit </a:t>
            </a:r>
            <a:r>
              <a:rPr lang="en-US" dirty="0"/>
              <a:t>our website for the lesson plan to accompany this PowerPoint.</a:t>
            </a:r>
          </a:p>
          <a:p>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lnSpc>
                <a:spcPts val="1500"/>
              </a:lnSpc>
              <a:buFont typeface="Symbol" panose="05050102010706020507" pitchFamily="18" charset="2"/>
              <a:buNone/>
            </a:pPr>
            <a:r>
              <a:rPr lang="en-GB" sz="1800" dirty="0">
                <a:effectLst/>
                <a:latin typeface="Arial" panose="020B0604020202020204" pitchFamily="34" charset="0"/>
                <a:ea typeface="Times New Roman" panose="02020603050405020304" pitchFamily="18" charset="0"/>
              </a:rPr>
              <a:t>Kim is a woman. Who else in the room is a girl or a woman?</a:t>
            </a:r>
          </a:p>
        </p:txBody>
      </p:sp>
      <p:sp>
        <p:nvSpPr>
          <p:cNvPr id="4" name="Slide Number Placeholder 3"/>
          <p:cNvSpPr>
            <a:spLocks noGrp="1"/>
          </p:cNvSpPr>
          <p:nvPr>
            <p:ph type="sldNum" sz="quarter" idx="10"/>
          </p:nvPr>
        </p:nvSpPr>
        <p:spPr/>
        <p:txBody>
          <a:bodyPr/>
          <a:lstStyle/>
          <a:p>
            <a:fld id="{D1ADB596-D218-9D43-A4EC-2B51BE929992}" type="slidenum">
              <a:rPr lang="en-US" smtClean="0"/>
              <a:t>10</a:t>
            </a:fld>
            <a:endParaRPr lang="en-US"/>
          </a:p>
        </p:txBody>
      </p:sp>
    </p:spTree>
    <p:extLst>
      <p:ext uri="{BB962C8B-B14F-4D97-AF65-F5344CB8AC3E}">
        <p14:creationId xmlns:p14="http://schemas.microsoft.com/office/powerpoint/2010/main" val="2919967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lnSpc>
                <a:spcPts val="1500"/>
              </a:lnSpc>
              <a:buFont typeface="Symbol" panose="05050102010706020507" pitchFamily="18" charset="2"/>
              <a:buNone/>
            </a:pPr>
            <a:r>
              <a:rPr lang="en-GB" sz="1800" dirty="0">
                <a:effectLst/>
                <a:latin typeface="Arial" panose="020B0604020202020204" pitchFamily="34" charset="0"/>
                <a:ea typeface="Times New Roman" panose="02020603050405020304" pitchFamily="18" charset="0"/>
              </a:rPr>
              <a:t>Kim likes Disney films. Who else in this class likes Disney films?</a:t>
            </a:r>
          </a:p>
        </p:txBody>
      </p:sp>
      <p:sp>
        <p:nvSpPr>
          <p:cNvPr id="4" name="Slide Number Placeholder 3"/>
          <p:cNvSpPr>
            <a:spLocks noGrp="1"/>
          </p:cNvSpPr>
          <p:nvPr>
            <p:ph type="sldNum" sz="quarter" idx="10"/>
          </p:nvPr>
        </p:nvSpPr>
        <p:spPr/>
        <p:txBody>
          <a:bodyPr/>
          <a:lstStyle/>
          <a:p>
            <a:fld id="{D1ADB596-D218-9D43-A4EC-2B51BE929992}" type="slidenum">
              <a:rPr lang="en-US" smtClean="0"/>
              <a:t>11</a:t>
            </a:fld>
            <a:endParaRPr lang="en-US"/>
          </a:p>
        </p:txBody>
      </p:sp>
    </p:spTree>
    <p:extLst>
      <p:ext uri="{BB962C8B-B14F-4D97-AF65-F5344CB8AC3E}">
        <p14:creationId xmlns:p14="http://schemas.microsoft.com/office/powerpoint/2010/main" val="8648710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lnSpc>
                <a:spcPts val="1500"/>
              </a:lnSpc>
              <a:buFont typeface="Symbol" panose="05050102010706020507" pitchFamily="18" charset="2"/>
              <a:buNone/>
            </a:pPr>
            <a:r>
              <a:rPr lang="en-GB" sz="1800" dirty="0">
                <a:effectLst/>
                <a:latin typeface="Arial" panose="020B0604020202020204" pitchFamily="34" charset="0"/>
                <a:ea typeface="Times New Roman" panose="02020603050405020304" pitchFamily="18" charset="0"/>
              </a:rPr>
              <a:t>Kim likes singing. Who else in this class likes singing?</a:t>
            </a:r>
          </a:p>
        </p:txBody>
      </p:sp>
      <p:sp>
        <p:nvSpPr>
          <p:cNvPr id="4" name="Slide Number Placeholder 3"/>
          <p:cNvSpPr>
            <a:spLocks noGrp="1"/>
          </p:cNvSpPr>
          <p:nvPr>
            <p:ph type="sldNum" sz="quarter" idx="10"/>
          </p:nvPr>
        </p:nvSpPr>
        <p:spPr/>
        <p:txBody>
          <a:bodyPr/>
          <a:lstStyle/>
          <a:p>
            <a:fld id="{D1ADB596-D218-9D43-A4EC-2B51BE929992}" type="slidenum">
              <a:rPr lang="en-US" smtClean="0"/>
              <a:t>12</a:t>
            </a:fld>
            <a:endParaRPr lang="en-US"/>
          </a:p>
        </p:txBody>
      </p:sp>
    </p:spTree>
    <p:extLst>
      <p:ext uri="{BB962C8B-B14F-4D97-AF65-F5344CB8AC3E}">
        <p14:creationId xmlns:p14="http://schemas.microsoft.com/office/powerpoint/2010/main" val="3100016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Discuss that Kim is trans. This means that when she was born, everyone thought she was a boy. However, when she got older she told people that she is a girl/woman.</a:t>
            </a:r>
          </a:p>
        </p:txBody>
      </p:sp>
      <p:sp>
        <p:nvSpPr>
          <p:cNvPr id="4" name="Slide Number Placeholder 3"/>
          <p:cNvSpPr>
            <a:spLocks noGrp="1"/>
          </p:cNvSpPr>
          <p:nvPr>
            <p:ph type="sldNum" sz="quarter" idx="10"/>
          </p:nvPr>
        </p:nvSpPr>
        <p:spPr/>
        <p:txBody>
          <a:bodyPr/>
          <a:lstStyle/>
          <a:p>
            <a:fld id="{D1ADB596-D218-9D43-A4EC-2B51BE929992}" type="slidenum">
              <a:rPr lang="en-US" smtClean="0"/>
              <a:t>13</a:t>
            </a:fld>
            <a:endParaRPr lang="en-US"/>
          </a:p>
        </p:txBody>
      </p:sp>
    </p:spTree>
    <p:extLst>
      <p:ext uri="{BB962C8B-B14F-4D97-AF65-F5344CB8AC3E}">
        <p14:creationId xmlns:p14="http://schemas.microsoft.com/office/powerpoint/2010/main" val="29742469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Reiterate that Kim is trans. Some people are trans and it’s ok. Be aware of overgeneralisation. Make sure that children understand that trans boys and non-binary people also exist. For an example of a non-binary person, you could refer to Dr </a:t>
            </a:r>
            <a:r>
              <a:rPr lang="en-GB" sz="1800" dirty="0" err="1">
                <a:effectLst/>
                <a:latin typeface="Arial" panose="020B0604020202020204" pitchFamily="34" charset="0"/>
                <a:ea typeface="Times New Roman" panose="02020603050405020304" pitchFamily="18" charset="0"/>
              </a:rPr>
              <a:t>Ronx</a:t>
            </a:r>
            <a:r>
              <a:rPr lang="en-GB" sz="1800" dirty="0">
                <a:effectLst/>
                <a:latin typeface="Arial" panose="020B0604020202020204" pitchFamily="34" charset="0"/>
                <a:ea typeface="Times New Roman" panose="02020603050405020304" pitchFamily="18" charset="0"/>
              </a:rPr>
              <a:t> from Operation Ouch. For an example of a trans man, you could refer to Matty from Emmerdale.</a:t>
            </a:r>
          </a:p>
        </p:txBody>
      </p:sp>
      <p:sp>
        <p:nvSpPr>
          <p:cNvPr id="4" name="Slide Number Placeholder 3"/>
          <p:cNvSpPr>
            <a:spLocks noGrp="1"/>
          </p:cNvSpPr>
          <p:nvPr>
            <p:ph type="sldNum" sz="quarter" idx="10"/>
          </p:nvPr>
        </p:nvSpPr>
        <p:spPr/>
        <p:txBody>
          <a:bodyPr/>
          <a:lstStyle/>
          <a:p>
            <a:fld id="{D1ADB596-D218-9D43-A4EC-2B51BE929992}" type="slidenum">
              <a:rPr lang="en-US" smtClean="0"/>
              <a:t>14</a:t>
            </a:fld>
            <a:endParaRPr lang="en-US"/>
          </a:p>
        </p:txBody>
      </p:sp>
    </p:spTree>
    <p:extLst>
      <p:ext uri="{BB962C8B-B14F-4D97-AF65-F5344CB8AC3E}">
        <p14:creationId xmlns:p14="http://schemas.microsoft.com/office/powerpoint/2010/main" val="14036813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Look at the ‘Some people are trans. It’s OK.’ poster.</a:t>
            </a:r>
          </a:p>
          <a:p>
            <a:pPr marL="540385" algn="l">
              <a:lnSpc>
                <a:spcPts val="1500"/>
              </a:lnSpc>
            </a:pPr>
            <a:r>
              <a:rPr lang="en-GB" sz="1800" dirty="0">
                <a:effectLst/>
                <a:latin typeface="Arial" panose="020B0604020202020204" pitchFamily="34" charset="0"/>
                <a:ea typeface="Times New Roman" panose="02020603050405020304" pitchFamily="18" charset="0"/>
              </a:rPr>
              <a:t> </a:t>
            </a:r>
          </a:p>
          <a:p>
            <a:pPr marL="540385" algn="l">
              <a:lnSpc>
                <a:spcPts val="1500"/>
              </a:lnSpc>
            </a:pPr>
            <a:r>
              <a:rPr lang="en-GB" sz="1800" dirty="0">
                <a:effectLst/>
                <a:latin typeface="Arial" panose="020B0604020202020204" pitchFamily="34" charset="0"/>
                <a:ea typeface="Times New Roman" panose="02020603050405020304" pitchFamily="18" charset="0"/>
              </a:rPr>
              <a:t>Discuss other things that make people are different that could be put on a poster. For example, ‘Some people like Star Trek. It’s OK.’</a:t>
            </a:r>
          </a:p>
          <a:p>
            <a:pPr marL="540385" algn="l">
              <a:lnSpc>
                <a:spcPts val="1500"/>
              </a:lnSpc>
            </a:pPr>
            <a:endParaRPr lang="en-GB" sz="1800" dirty="0">
              <a:effectLst/>
              <a:latin typeface="Arial" panose="020B0604020202020204" pitchFamily="34" charset="0"/>
              <a:ea typeface="Calibri" panose="020F0502020204030204" pitchFamily="34" charset="0"/>
            </a:endParaRPr>
          </a:p>
          <a:p>
            <a:pPr marL="540385" algn="l">
              <a:lnSpc>
                <a:spcPts val="1500"/>
              </a:lnSpc>
            </a:pPr>
            <a:r>
              <a:rPr lang="en-GB" sz="1800" dirty="0">
                <a:effectLst/>
                <a:latin typeface="Arial" panose="020B0604020202020204" pitchFamily="34" charset="0"/>
                <a:ea typeface="Calibri" panose="020F0502020204030204" pitchFamily="34" charset="0"/>
              </a:rPr>
              <a:t>Children create their own ‘It’s OK’ poster.</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15</a:t>
            </a:fld>
            <a:endParaRPr lang="en-US"/>
          </a:p>
        </p:txBody>
      </p:sp>
    </p:spTree>
    <p:extLst>
      <p:ext uri="{BB962C8B-B14F-4D97-AF65-F5344CB8AC3E}">
        <p14:creationId xmlns:p14="http://schemas.microsoft.com/office/powerpoint/2010/main" val="1244876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Look at the ‘Some people are trans. It’s OK.’ poster.</a:t>
            </a:r>
          </a:p>
          <a:p>
            <a:pPr marL="540385" algn="l">
              <a:lnSpc>
                <a:spcPts val="1500"/>
              </a:lnSpc>
            </a:pPr>
            <a:r>
              <a:rPr lang="en-GB" sz="1800" dirty="0">
                <a:effectLst/>
                <a:latin typeface="Arial" panose="020B0604020202020204" pitchFamily="34" charset="0"/>
                <a:ea typeface="Times New Roman" panose="02020603050405020304" pitchFamily="18" charset="0"/>
              </a:rPr>
              <a:t> </a:t>
            </a:r>
          </a:p>
          <a:p>
            <a:pPr marL="540385" algn="l">
              <a:lnSpc>
                <a:spcPts val="1500"/>
              </a:lnSpc>
            </a:pPr>
            <a:r>
              <a:rPr lang="en-GB" sz="1800" dirty="0">
                <a:effectLst/>
                <a:latin typeface="Arial" panose="020B0604020202020204" pitchFamily="34" charset="0"/>
                <a:ea typeface="Times New Roman" panose="02020603050405020304" pitchFamily="18" charset="0"/>
              </a:rPr>
              <a:t>Discuss other things that make people are different that could be put on a poster. For example, ‘Some people like Star Trek. It’s OK.’</a:t>
            </a:r>
          </a:p>
          <a:p>
            <a:pPr marL="540385" algn="l">
              <a:lnSpc>
                <a:spcPts val="1500"/>
              </a:lnSpc>
            </a:pPr>
            <a:endParaRPr lang="en-GB" sz="1800" dirty="0">
              <a:effectLst/>
              <a:latin typeface="Arial" panose="020B0604020202020204" pitchFamily="34" charset="0"/>
              <a:ea typeface="Calibri" panose="020F0502020204030204" pitchFamily="34" charset="0"/>
            </a:endParaRPr>
          </a:p>
          <a:p>
            <a:pPr marL="540385" algn="l">
              <a:lnSpc>
                <a:spcPts val="1500"/>
              </a:lnSpc>
            </a:pPr>
            <a:r>
              <a:rPr lang="en-GB" sz="1800" dirty="0">
                <a:effectLst/>
                <a:latin typeface="Arial" panose="020B0604020202020204" pitchFamily="34" charset="0"/>
                <a:ea typeface="Calibri" panose="020F0502020204030204" pitchFamily="34" charset="0"/>
              </a:rPr>
              <a:t>Children create their own ‘It’s OK’ poster.</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16</a:t>
            </a:fld>
            <a:endParaRPr lang="en-US"/>
          </a:p>
        </p:txBody>
      </p:sp>
    </p:spTree>
    <p:extLst>
      <p:ext uri="{BB962C8B-B14F-4D97-AF65-F5344CB8AC3E}">
        <p14:creationId xmlns:p14="http://schemas.microsoft.com/office/powerpoint/2010/main" val="18149274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Look at the ‘Some people are trans. It’s OK.’ poster.</a:t>
            </a:r>
          </a:p>
          <a:p>
            <a:pPr marL="540385" algn="l">
              <a:lnSpc>
                <a:spcPts val="1500"/>
              </a:lnSpc>
            </a:pPr>
            <a:r>
              <a:rPr lang="en-GB" sz="1800" dirty="0">
                <a:effectLst/>
                <a:latin typeface="Arial" panose="020B0604020202020204" pitchFamily="34" charset="0"/>
                <a:ea typeface="Times New Roman" panose="02020603050405020304" pitchFamily="18" charset="0"/>
              </a:rPr>
              <a:t> </a:t>
            </a:r>
          </a:p>
          <a:p>
            <a:pPr marL="540385" algn="l">
              <a:lnSpc>
                <a:spcPts val="1500"/>
              </a:lnSpc>
            </a:pPr>
            <a:r>
              <a:rPr lang="en-GB" sz="1800" dirty="0">
                <a:effectLst/>
                <a:latin typeface="Arial" panose="020B0604020202020204" pitchFamily="34" charset="0"/>
                <a:ea typeface="Times New Roman" panose="02020603050405020304" pitchFamily="18" charset="0"/>
              </a:rPr>
              <a:t>Discuss other things that make people are different that could be put on a poster. For example, ‘Some people like Star Trek. It’s OK.’</a:t>
            </a:r>
          </a:p>
          <a:p>
            <a:pPr marL="540385" algn="l">
              <a:lnSpc>
                <a:spcPts val="1500"/>
              </a:lnSpc>
            </a:pPr>
            <a:endParaRPr lang="en-GB" sz="1800" dirty="0">
              <a:effectLst/>
              <a:latin typeface="Arial" panose="020B0604020202020204" pitchFamily="34" charset="0"/>
              <a:ea typeface="Calibri" panose="020F0502020204030204" pitchFamily="34" charset="0"/>
            </a:endParaRPr>
          </a:p>
          <a:p>
            <a:pPr marL="540385" algn="l">
              <a:lnSpc>
                <a:spcPts val="1500"/>
              </a:lnSpc>
            </a:pPr>
            <a:r>
              <a:rPr lang="en-GB" sz="1800" dirty="0">
                <a:effectLst/>
                <a:latin typeface="Arial" panose="020B0604020202020204" pitchFamily="34" charset="0"/>
                <a:ea typeface="Calibri" panose="020F0502020204030204" pitchFamily="34" charset="0"/>
              </a:rPr>
              <a:t>Children create their own ‘It’s OK’ poster.</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17</a:t>
            </a:fld>
            <a:endParaRPr lang="en-US"/>
          </a:p>
        </p:txBody>
      </p:sp>
    </p:spTree>
    <p:extLst>
      <p:ext uri="{BB962C8B-B14F-4D97-AF65-F5344CB8AC3E}">
        <p14:creationId xmlns:p14="http://schemas.microsoft.com/office/powerpoint/2010/main" val="3232879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GB" sz="1800" dirty="0">
                <a:effectLst/>
                <a:latin typeface="Arial" panose="020B0604020202020204" pitchFamily="34" charset="0"/>
                <a:ea typeface="Times New Roman" panose="02020603050405020304" pitchFamily="18" charset="0"/>
              </a:rPr>
              <a:t>Look at the ‘Some people are trans. It’s OK.’ poster.</a:t>
            </a:r>
          </a:p>
          <a:p>
            <a:pPr marL="540385" algn="l">
              <a:lnSpc>
                <a:spcPts val="1500"/>
              </a:lnSpc>
            </a:pPr>
            <a:r>
              <a:rPr lang="en-GB" sz="1800" dirty="0">
                <a:effectLst/>
                <a:latin typeface="Arial" panose="020B0604020202020204" pitchFamily="34" charset="0"/>
                <a:ea typeface="Times New Roman" panose="02020603050405020304" pitchFamily="18" charset="0"/>
              </a:rPr>
              <a:t> </a:t>
            </a:r>
          </a:p>
          <a:p>
            <a:pPr marL="540385" algn="l">
              <a:lnSpc>
                <a:spcPts val="1500"/>
              </a:lnSpc>
            </a:pPr>
            <a:r>
              <a:rPr lang="en-GB" sz="1800" dirty="0">
                <a:effectLst/>
                <a:latin typeface="Arial" panose="020B0604020202020204" pitchFamily="34" charset="0"/>
                <a:ea typeface="Times New Roman" panose="02020603050405020304" pitchFamily="18" charset="0"/>
              </a:rPr>
              <a:t>Discuss other things that make people are different that could be put on a poster. For example, ‘Some people like Star Trek. It’s OK.’</a:t>
            </a:r>
          </a:p>
          <a:p>
            <a:pPr marL="540385" algn="l">
              <a:lnSpc>
                <a:spcPts val="1500"/>
              </a:lnSpc>
            </a:pPr>
            <a:endParaRPr lang="en-GB" sz="1800" dirty="0">
              <a:effectLst/>
              <a:latin typeface="Arial" panose="020B0604020202020204" pitchFamily="34" charset="0"/>
              <a:ea typeface="Calibri" panose="020F0502020204030204" pitchFamily="34" charset="0"/>
            </a:endParaRPr>
          </a:p>
          <a:p>
            <a:pPr marL="540385" algn="l">
              <a:lnSpc>
                <a:spcPts val="1500"/>
              </a:lnSpc>
            </a:pPr>
            <a:r>
              <a:rPr lang="en-GB" sz="1800" dirty="0">
                <a:effectLst/>
                <a:latin typeface="Arial" panose="020B0604020202020204" pitchFamily="34" charset="0"/>
                <a:ea typeface="Calibri" panose="020F0502020204030204" pitchFamily="34" charset="0"/>
              </a:rPr>
              <a:t>Children create their own ‘It’s OK’ poster.</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18</a:t>
            </a:fld>
            <a:endParaRPr lang="en-US"/>
          </a:p>
        </p:txBody>
      </p:sp>
    </p:spTree>
    <p:extLst>
      <p:ext uri="{BB962C8B-B14F-4D97-AF65-F5344CB8AC3E}">
        <p14:creationId xmlns:p14="http://schemas.microsoft.com/office/powerpoint/2010/main" val="36122611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l">
              <a:lnSpc>
                <a:spcPts val="1500"/>
              </a:lnSpc>
            </a:pPr>
            <a:r>
              <a:rPr lang="en-US" sz="1800" dirty="0">
                <a:effectLst/>
                <a:latin typeface="Arial" panose="020B0604020202020204" pitchFamily="34" charset="0"/>
                <a:ea typeface="Times New Roman" panose="02020603050405020304" pitchFamily="18" charset="0"/>
              </a:rPr>
              <a:t>As a class or in groups, play the memory card game. Use the language of same and different and talk about the similarities and differences of the different people in the photos.</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19</a:t>
            </a:fld>
            <a:endParaRPr lang="en-US"/>
          </a:p>
        </p:txBody>
      </p:sp>
    </p:spTree>
    <p:extLst>
      <p:ext uri="{BB962C8B-B14F-4D97-AF65-F5344CB8AC3E}">
        <p14:creationId xmlns:p14="http://schemas.microsoft.com/office/powerpoint/2010/main" val="2175722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2</a:t>
            </a:fld>
            <a:endParaRPr lang="en-US"/>
          </a:p>
        </p:txBody>
      </p:sp>
    </p:spTree>
    <p:extLst>
      <p:ext uri="{BB962C8B-B14F-4D97-AF65-F5344CB8AC3E}">
        <p14:creationId xmlns:p14="http://schemas.microsoft.com/office/powerpoint/2010/main" val="4086159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3</a:t>
            </a:fld>
            <a:endParaRPr lang="en-US"/>
          </a:p>
        </p:txBody>
      </p:sp>
    </p:spTree>
    <p:extLst>
      <p:ext uri="{BB962C8B-B14F-4D97-AF65-F5344CB8AC3E}">
        <p14:creationId xmlns:p14="http://schemas.microsoft.com/office/powerpoint/2010/main" val="2305626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4</a:t>
            </a:fld>
            <a:endParaRPr lang="en-US"/>
          </a:p>
        </p:txBody>
      </p:sp>
    </p:spTree>
    <p:extLst>
      <p:ext uri="{BB962C8B-B14F-4D97-AF65-F5344CB8AC3E}">
        <p14:creationId xmlns:p14="http://schemas.microsoft.com/office/powerpoint/2010/main" val="565619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5</a:t>
            </a:fld>
            <a:endParaRPr lang="en-US"/>
          </a:p>
        </p:txBody>
      </p:sp>
    </p:spTree>
    <p:extLst>
      <p:ext uri="{BB962C8B-B14F-4D97-AF65-F5344CB8AC3E}">
        <p14:creationId xmlns:p14="http://schemas.microsoft.com/office/powerpoint/2010/main" val="3527817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Times New Roman" panose="02020603050405020304" pitchFamily="18" charset="0"/>
              </a:rPr>
              <a:t>Play ‘Malibu’ by Kim </a:t>
            </a:r>
            <a:r>
              <a:rPr lang="en-GB" sz="1800" dirty="0" err="1">
                <a:effectLst/>
                <a:latin typeface="Arial" panose="020B0604020202020204" pitchFamily="34" charset="0"/>
                <a:ea typeface="Times New Roman" panose="02020603050405020304" pitchFamily="18" charset="0"/>
              </a:rPr>
              <a:t>Petras</a:t>
            </a:r>
            <a:r>
              <a:rPr lang="en-GB" sz="1800" dirty="0">
                <a:effectLst/>
                <a:latin typeface="Arial" panose="020B0604020202020204" pitchFamily="34" charset="0"/>
                <a:ea typeface="Times New Roman" panose="02020603050405020304" pitchFamily="18" charset="0"/>
              </a:rPr>
              <a:t>. Do you like or dislike the song?</a:t>
            </a:r>
          </a:p>
        </p:txBody>
      </p:sp>
      <p:sp>
        <p:nvSpPr>
          <p:cNvPr id="4" name="Slide Number Placeholder 3"/>
          <p:cNvSpPr>
            <a:spLocks noGrp="1"/>
          </p:cNvSpPr>
          <p:nvPr>
            <p:ph type="sldNum" sz="quarter" idx="10"/>
          </p:nvPr>
        </p:nvSpPr>
        <p:spPr/>
        <p:txBody>
          <a:bodyPr/>
          <a:lstStyle/>
          <a:p>
            <a:fld id="{D1ADB596-D218-9D43-A4EC-2B51BE929992}" type="slidenum">
              <a:rPr lang="en-US" smtClean="0"/>
              <a:t>6</a:t>
            </a:fld>
            <a:endParaRPr lang="en-US"/>
          </a:p>
        </p:txBody>
      </p:sp>
    </p:spTree>
    <p:extLst>
      <p:ext uri="{BB962C8B-B14F-4D97-AF65-F5344CB8AC3E}">
        <p14:creationId xmlns:p14="http://schemas.microsoft.com/office/powerpoint/2010/main" val="358015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r>
              <a:rPr lang="en-GB" sz="1800" dirty="0">
                <a:effectLst/>
                <a:latin typeface="Arial" panose="020B0604020202020204" pitchFamily="34" charset="0"/>
                <a:ea typeface="Calibri" panose="020F0502020204030204" pitchFamily="34" charset="0"/>
              </a:rPr>
              <a:t>Point out that nobody’s answers were the same for every question. Everybody is different.</a:t>
            </a: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7</a:t>
            </a:fld>
            <a:endParaRPr lang="en-US"/>
          </a:p>
        </p:txBody>
      </p:sp>
    </p:spTree>
    <p:extLst>
      <p:ext uri="{BB962C8B-B14F-4D97-AF65-F5344CB8AC3E}">
        <p14:creationId xmlns:p14="http://schemas.microsoft.com/office/powerpoint/2010/main" val="3115197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40385" algn="just">
              <a:lnSpc>
                <a:spcPts val="1500"/>
              </a:lnSpc>
            </a:pPr>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ADB596-D218-9D43-A4EC-2B51BE929992}" type="slidenum">
              <a:rPr lang="en-US" smtClean="0"/>
              <a:t>8</a:t>
            </a:fld>
            <a:endParaRPr lang="en-US"/>
          </a:p>
        </p:txBody>
      </p:sp>
    </p:spTree>
    <p:extLst>
      <p:ext uri="{BB962C8B-B14F-4D97-AF65-F5344CB8AC3E}">
        <p14:creationId xmlns:p14="http://schemas.microsoft.com/office/powerpoint/2010/main" val="1199503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just">
              <a:lnSpc>
                <a:spcPts val="1500"/>
              </a:lnSpc>
              <a:buFont typeface="Symbol" panose="05050102010706020507" pitchFamily="18" charset="2"/>
              <a:buNone/>
            </a:pPr>
            <a:r>
              <a:rPr lang="en-GB" sz="1800" dirty="0">
                <a:effectLst/>
                <a:latin typeface="Arial" panose="020B0604020202020204" pitchFamily="34" charset="0"/>
                <a:ea typeface="Times New Roman" panose="02020603050405020304" pitchFamily="18" charset="0"/>
              </a:rPr>
              <a:t>What colour hair does Kim have? Who in this class has the same colour hair as Kim?</a:t>
            </a:r>
          </a:p>
        </p:txBody>
      </p:sp>
      <p:sp>
        <p:nvSpPr>
          <p:cNvPr id="4" name="Slide Number Placeholder 3"/>
          <p:cNvSpPr>
            <a:spLocks noGrp="1"/>
          </p:cNvSpPr>
          <p:nvPr>
            <p:ph type="sldNum" sz="quarter" idx="10"/>
          </p:nvPr>
        </p:nvSpPr>
        <p:spPr/>
        <p:txBody>
          <a:bodyPr/>
          <a:lstStyle/>
          <a:p>
            <a:fld id="{D1ADB596-D218-9D43-A4EC-2B51BE929992}" type="slidenum">
              <a:rPr lang="en-US" smtClean="0"/>
              <a:t>9</a:t>
            </a:fld>
            <a:endParaRPr lang="en-US"/>
          </a:p>
        </p:txBody>
      </p:sp>
    </p:spTree>
    <p:extLst>
      <p:ext uri="{BB962C8B-B14F-4D97-AF65-F5344CB8AC3E}">
        <p14:creationId xmlns:p14="http://schemas.microsoft.com/office/powerpoint/2010/main" val="2202614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DF3A28-B259-DC42-8C10-1F43EA05D7FC}"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345784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A729C6-720C-CD4A-80B4-454A0ED44C0B}"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81328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781F29-62E0-D24B-95F3-AC826BB0C4B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558578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8E4B3A-F2EA-B846-BCE5-6613D2067B0F}"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11779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415AF7-02B2-284E-982F-99996CD86E97}" type="datetime1">
              <a:rPr lang="en-GB" smtClean="0"/>
              <a:t>26/09/2022</a:t>
            </a:fld>
            <a:endParaRPr lang="en-US"/>
          </a:p>
        </p:txBody>
      </p:sp>
      <p:sp>
        <p:nvSpPr>
          <p:cNvPr id="5" name="Footer Placeholder 4"/>
          <p:cNvSpPr>
            <a:spLocks noGrp="1"/>
          </p:cNvSpPr>
          <p:nvPr>
            <p:ph type="ftr" sz="quarter" idx="11"/>
          </p:nvPr>
        </p:nvSpPr>
        <p:spPr/>
        <p:txBody>
          <a:bodyPr/>
          <a:lstStyle/>
          <a:p>
            <a:r>
              <a:rPr lang="en-US"/>
              <a:t>Presentation name here</a:t>
            </a:r>
          </a:p>
        </p:txBody>
      </p:sp>
      <p:sp>
        <p:nvSpPr>
          <p:cNvPr id="6" name="Slide Number Placeholder 5"/>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81065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D8DF7B-F1BE-F642-9184-3ABB55409E1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5500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8F669F-901A-0545-8E2D-3061FF532DF1}" type="datetime1">
              <a:rPr lang="en-GB" smtClean="0"/>
              <a:t>26/09/2022</a:t>
            </a:fld>
            <a:endParaRPr lang="en-US"/>
          </a:p>
        </p:txBody>
      </p:sp>
      <p:sp>
        <p:nvSpPr>
          <p:cNvPr id="8" name="Footer Placeholder 7"/>
          <p:cNvSpPr>
            <a:spLocks noGrp="1"/>
          </p:cNvSpPr>
          <p:nvPr>
            <p:ph type="ftr" sz="quarter" idx="11"/>
          </p:nvPr>
        </p:nvSpPr>
        <p:spPr/>
        <p:txBody>
          <a:bodyPr/>
          <a:lstStyle/>
          <a:p>
            <a:r>
              <a:rPr lang="en-US"/>
              <a:t>Presentation name here</a:t>
            </a:r>
          </a:p>
        </p:txBody>
      </p:sp>
      <p:sp>
        <p:nvSpPr>
          <p:cNvPr id="9" name="Slide Number Placeholder 8"/>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00936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97D41A3-5C84-AE48-80D5-CECD255030C9}" type="datetime1">
              <a:rPr lang="en-GB" smtClean="0"/>
              <a:t>26/09/2022</a:t>
            </a:fld>
            <a:endParaRPr lang="en-US"/>
          </a:p>
        </p:txBody>
      </p:sp>
      <p:sp>
        <p:nvSpPr>
          <p:cNvPr id="4" name="Footer Placeholder 3"/>
          <p:cNvSpPr>
            <a:spLocks noGrp="1"/>
          </p:cNvSpPr>
          <p:nvPr>
            <p:ph type="ftr" sz="quarter" idx="11"/>
          </p:nvPr>
        </p:nvSpPr>
        <p:spPr/>
        <p:txBody>
          <a:bodyPr/>
          <a:lstStyle/>
          <a:p>
            <a:r>
              <a:rPr lang="en-US"/>
              <a:t>Presentation name here</a:t>
            </a:r>
          </a:p>
        </p:txBody>
      </p:sp>
      <p:sp>
        <p:nvSpPr>
          <p:cNvPr id="5" name="Slide Number Placeholder 4"/>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357161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265686-31EB-BA46-AF93-7633D4C61FF4}" type="datetime1">
              <a:rPr lang="en-GB" smtClean="0"/>
              <a:t>26/09/2022</a:t>
            </a:fld>
            <a:endParaRPr lang="en-US"/>
          </a:p>
        </p:txBody>
      </p:sp>
      <p:sp>
        <p:nvSpPr>
          <p:cNvPr id="3" name="Footer Placeholder 2"/>
          <p:cNvSpPr>
            <a:spLocks noGrp="1"/>
          </p:cNvSpPr>
          <p:nvPr>
            <p:ph type="ftr" sz="quarter" idx="11"/>
          </p:nvPr>
        </p:nvSpPr>
        <p:spPr/>
        <p:txBody>
          <a:bodyPr/>
          <a:lstStyle/>
          <a:p>
            <a:r>
              <a:rPr lang="en-US"/>
              <a:t>Presentation name here</a:t>
            </a:r>
          </a:p>
        </p:txBody>
      </p:sp>
      <p:sp>
        <p:nvSpPr>
          <p:cNvPr id="4" name="Slide Number Placeholder 3"/>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419462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4458FB5-4CE1-7A43-B078-AB770DC5DE9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825688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52335-70CD-774C-B910-55CAAA9A0365}" type="datetime1">
              <a:rPr lang="en-GB" smtClean="0"/>
              <a:t>26/09/2022</a:t>
            </a:fld>
            <a:endParaRPr lang="en-US"/>
          </a:p>
        </p:txBody>
      </p:sp>
      <p:sp>
        <p:nvSpPr>
          <p:cNvPr id="6" name="Footer Placeholder 5"/>
          <p:cNvSpPr>
            <a:spLocks noGrp="1"/>
          </p:cNvSpPr>
          <p:nvPr>
            <p:ph type="ftr" sz="quarter" idx="11"/>
          </p:nvPr>
        </p:nvSpPr>
        <p:spPr/>
        <p:txBody>
          <a:bodyPr/>
          <a:lstStyle/>
          <a:p>
            <a:r>
              <a:rPr lang="en-US"/>
              <a:t>Presentation name here</a:t>
            </a:r>
          </a:p>
        </p:txBody>
      </p:sp>
      <p:sp>
        <p:nvSpPr>
          <p:cNvPr id="7" name="Slide Number Placeholder 6"/>
          <p:cNvSpPr>
            <a:spLocks noGrp="1"/>
          </p:cNvSpPr>
          <p:nvPr>
            <p:ph type="sldNum" sz="quarter" idx="12"/>
          </p:nvPr>
        </p:nvSpPr>
        <p:spPr/>
        <p:txBody>
          <a:bodyPr/>
          <a:lstStyle/>
          <a:p>
            <a:fld id="{C60CF922-CD15-2B46-8BE2-C98E4FA1F969}" type="slidenum">
              <a:rPr lang="en-US" smtClean="0"/>
              <a:t>‹#›</a:t>
            </a:fld>
            <a:endParaRPr lang="en-US"/>
          </a:p>
        </p:txBody>
      </p:sp>
    </p:spTree>
    <p:extLst>
      <p:ext uri="{BB962C8B-B14F-4D97-AF65-F5344CB8AC3E}">
        <p14:creationId xmlns:p14="http://schemas.microsoft.com/office/powerpoint/2010/main" val="24615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5A77A-91C6-0946-A8E3-AA51554AE327}" type="datetime1">
              <a:rPr lang="en-GB" smtClean="0"/>
              <a:t>26/09/2022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name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CF922-CD15-2B46-8BE2-C98E4FA1F969}" type="slidenum">
              <a:rPr lang="en-US" smtClean="0"/>
              <a:t>‹#›</a:t>
            </a:fld>
            <a:endParaRPr lang="en-US"/>
          </a:p>
        </p:txBody>
      </p:sp>
    </p:spTree>
    <p:extLst>
      <p:ext uri="{BB962C8B-B14F-4D97-AF65-F5344CB8AC3E}">
        <p14:creationId xmlns:p14="http://schemas.microsoft.com/office/powerpoint/2010/main" val="3252749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288991" y="940459"/>
            <a:ext cx="8566019" cy="5055230"/>
          </a:xfrm>
          <a:prstGeom prst="rect">
            <a:avLst/>
          </a:prstGeom>
          <a:ln w="12700">
            <a:miter lim="400000"/>
          </a:ln>
          <a:extLst>
            <a:ext uri="{C572A759-6A51-4108-AA02-DFA0A04FC94B}">
              <ma14:wrappingTextBoxFlag xmlns="" xmlns:ma14="http://schemas.microsoft.com/office/mac/drawingml/2011/main" val="1"/>
            </a:ext>
          </a:extLst>
        </p:spPr>
        <p:txBody>
          <a:bodyPr wrap="square" lIns="34289" rIns="34289">
            <a:spAutoFit/>
          </a:bodyPr>
          <a:lstStyle/>
          <a:p>
            <a:r>
              <a:rPr lang="en-GB" sz="2700" b="1" dirty="0">
                <a:solidFill>
                  <a:schemeClr val="bg1"/>
                </a:solidFill>
                <a:latin typeface="Arial" panose="020B0604020202020204" pitchFamily="34" charset="0"/>
                <a:cs typeface="Arial" panose="020B0604020202020204" pitchFamily="34" charset="0"/>
              </a:rPr>
              <a:t>PowerPoint template to accompany the Everybody is Different RSHE 2022 lesson pack for:</a:t>
            </a:r>
          </a:p>
          <a:p>
            <a:endParaRPr lang="en-GB" sz="1500" dirty="0">
              <a:solidFill>
                <a:schemeClr val="bg1"/>
              </a:solidFill>
              <a:latin typeface="Arial" panose="020B0604020202020204" pitchFamily="34" charset="0"/>
              <a:cs typeface="Arial" panose="020B0604020202020204" pitchFamily="34" charset="0"/>
            </a:endParaRPr>
          </a:p>
          <a:p>
            <a:pPr marL="257175" indent="-257175">
              <a:buFont typeface="Arial" panose="020B0604020202020204" pitchFamily="34" charset="0"/>
              <a:buChar char="•"/>
            </a:pPr>
            <a:r>
              <a:rPr lang="en-US" sz="1200" dirty="0">
                <a:solidFill>
                  <a:schemeClr val="bg1"/>
                </a:solidFill>
                <a:latin typeface="Arial" panose="020B0604020202020204" pitchFamily="34" charset="0"/>
                <a:cs typeface="Arial" panose="020B0604020202020204" pitchFamily="34" charset="0"/>
              </a:rPr>
              <a:t>Secondary aged students – version 1 SEND</a:t>
            </a:r>
          </a:p>
          <a:p>
            <a:endParaRPr lang="en-US" sz="150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05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1500" dirty="0">
              <a:solidFill>
                <a:schemeClr val="bg1"/>
              </a:solidFill>
              <a:latin typeface="Arial" panose="020B0604020202020204" pitchFamily="34" charset="0"/>
              <a:cs typeface="Arial" panose="020B0604020202020204" pitchFamily="34" charset="0"/>
            </a:endParaRPr>
          </a:p>
          <a:p>
            <a:r>
              <a:rPr lang="en-US" sz="1050" b="1" dirty="0">
                <a:solidFill>
                  <a:schemeClr val="bg1"/>
                </a:solidFill>
                <a:latin typeface="Arial" panose="020B0604020202020204" pitchFamily="34" charset="0"/>
                <a:cs typeface="Arial" panose="020B0604020202020204" pitchFamily="34" charset="0"/>
              </a:rPr>
              <a:t>Who are Stonewall?</a:t>
            </a:r>
          </a:p>
          <a:p>
            <a:r>
              <a:rPr lang="en-GB" sz="105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050" dirty="0">
              <a:solidFill>
                <a:schemeClr val="bg1"/>
              </a:solidFill>
              <a:latin typeface="Arial" panose="020B0604020202020204" pitchFamily="34" charset="0"/>
              <a:cs typeface="Arial" panose="020B0604020202020204" pitchFamily="34" charset="0"/>
            </a:endParaRPr>
          </a:p>
          <a:p>
            <a:r>
              <a:rPr lang="en-GB" sz="1050" dirty="0">
                <a:solidFill>
                  <a:schemeClr val="bg1"/>
                </a:solidFill>
                <a:latin typeface="Arial" panose="020B0604020202020204" pitchFamily="34" charset="0"/>
                <a:cs typeface="Arial" panose="020B0604020202020204" pitchFamily="34" charset="0"/>
              </a:rPr>
              <a:t>Registered Charity No 1101255 (England and Wales) and SC039681 (Scotland)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769441"/>
          </a:xfrm>
          <a:prstGeom prst="rect">
            <a:avLst/>
          </a:prstGeom>
          <a:noFill/>
        </p:spPr>
        <p:txBody>
          <a:bodyPr wrap="square" rtlCol="0">
            <a:spAutoFit/>
          </a:bodyPr>
          <a:lstStyle/>
          <a:p>
            <a:pPr algn="ctr"/>
            <a:r>
              <a:rPr lang="en-GB" sz="4400" dirty="0"/>
              <a:t>Kim is a woman.</a:t>
            </a:r>
          </a:p>
        </p:txBody>
      </p:sp>
      <p:pic>
        <p:nvPicPr>
          <p:cNvPr id="8" name="Picture 7" descr="A person in a black dress&#10;&#10;Description automatically generated with low confidence">
            <a:extLst>
              <a:ext uri="{FF2B5EF4-FFF2-40B4-BE49-F238E27FC236}">
                <a16:creationId xmlns:a16="http://schemas.microsoft.com/office/drawing/2014/main" id="{A907A7C8-E81C-48BA-997A-391A873637C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70563" y="1545865"/>
            <a:ext cx="5402873" cy="3601915"/>
          </a:xfrm>
          <a:prstGeom prst="rect">
            <a:avLst/>
          </a:prstGeom>
        </p:spPr>
      </p:pic>
    </p:spTree>
    <p:extLst>
      <p:ext uri="{BB962C8B-B14F-4D97-AF65-F5344CB8AC3E}">
        <p14:creationId xmlns:p14="http://schemas.microsoft.com/office/powerpoint/2010/main" val="2138146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769441"/>
          </a:xfrm>
          <a:prstGeom prst="rect">
            <a:avLst/>
          </a:prstGeom>
          <a:noFill/>
        </p:spPr>
        <p:txBody>
          <a:bodyPr wrap="square" rtlCol="0">
            <a:spAutoFit/>
          </a:bodyPr>
          <a:lstStyle/>
          <a:p>
            <a:pPr algn="ctr"/>
            <a:r>
              <a:rPr lang="en-GB" sz="4400" dirty="0"/>
              <a:t>Kim likes Disney films.</a:t>
            </a:r>
          </a:p>
        </p:txBody>
      </p:sp>
      <p:pic>
        <p:nvPicPr>
          <p:cNvPr id="8" name="Picture 7" descr="A person in a black dress&#10;&#10;Description automatically generated with low confidence">
            <a:extLst>
              <a:ext uri="{FF2B5EF4-FFF2-40B4-BE49-F238E27FC236}">
                <a16:creationId xmlns:a16="http://schemas.microsoft.com/office/drawing/2014/main" id="{A907A7C8-E81C-48BA-997A-391A873637C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70563" y="1545865"/>
            <a:ext cx="5402873" cy="3601915"/>
          </a:xfrm>
          <a:prstGeom prst="rect">
            <a:avLst/>
          </a:prstGeom>
        </p:spPr>
      </p:pic>
    </p:spTree>
    <p:extLst>
      <p:ext uri="{BB962C8B-B14F-4D97-AF65-F5344CB8AC3E}">
        <p14:creationId xmlns:p14="http://schemas.microsoft.com/office/powerpoint/2010/main" val="3893120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769441"/>
          </a:xfrm>
          <a:prstGeom prst="rect">
            <a:avLst/>
          </a:prstGeom>
          <a:noFill/>
        </p:spPr>
        <p:txBody>
          <a:bodyPr wrap="square" rtlCol="0">
            <a:spAutoFit/>
          </a:bodyPr>
          <a:lstStyle/>
          <a:p>
            <a:pPr algn="ctr"/>
            <a:r>
              <a:rPr lang="en-GB" sz="4400" dirty="0"/>
              <a:t>Kim likes to sing.</a:t>
            </a:r>
          </a:p>
        </p:txBody>
      </p:sp>
      <p:pic>
        <p:nvPicPr>
          <p:cNvPr id="8" name="Picture 7" descr="A person in a black dress&#10;&#10;Description automatically generated with low confidence">
            <a:extLst>
              <a:ext uri="{FF2B5EF4-FFF2-40B4-BE49-F238E27FC236}">
                <a16:creationId xmlns:a16="http://schemas.microsoft.com/office/drawing/2014/main" id="{A907A7C8-E81C-48BA-997A-391A873637C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70563" y="1545865"/>
            <a:ext cx="5402873" cy="3601915"/>
          </a:xfrm>
          <a:prstGeom prst="rect">
            <a:avLst/>
          </a:prstGeom>
        </p:spPr>
      </p:pic>
    </p:spTree>
    <p:extLst>
      <p:ext uri="{BB962C8B-B14F-4D97-AF65-F5344CB8AC3E}">
        <p14:creationId xmlns:p14="http://schemas.microsoft.com/office/powerpoint/2010/main" val="13716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769441"/>
          </a:xfrm>
          <a:prstGeom prst="rect">
            <a:avLst/>
          </a:prstGeom>
          <a:noFill/>
        </p:spPr>
        <p:txBody>
          <a:bodyPr wrap="square" rtlCol="0">
            <a:spAutoFit/>
          </a:bodyPr>
          <a:lstStyle/>
          <a:p>
            <a:pPr algn="ctr"/>
            <a:r>
              <a:rPr lang="en-GB" sz="4400" dirty="0"/>
              <a:t>Kim is trans.</a:t>
            </a:r>
          </a:p>
        </p:txBody>
      </p:sp>
      <p:pic>
        <p:nvPicPr>
          <p:cNvPr id="8" name="Picture 7" descr="A person in a black dress&#10;&#10;Description automatically generated with low confidence">
            <a:extLst>
              <a:ext uri="{FF2B5EF4-FFF2-40B4-BE49-F238E27FC236}">
                <a16:creationId xmlns:a16="http://schemas.microsoft.com/office/drawing/2014/main" id="{A907A7C8-E81C-48BA-997A-391A873637C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27538" y="1637898"/>
            <a:ext cx="2814655" cy="3241833"/>
          </a:xfrm>
          <a:prstGeom prst="rect">
            <a:avLst/>
          </a:prstGeom>
        </p:spPr>
      </p:pic>
      <p:sp>
        <p:nvSpPr>
          <p:cNvPr id="9" name="TextBox 8">
            <a:extLst>
              <a:ext uri="{FF2B5EF4-FFF2-40B4-BE49-F238E27FC236}">
                <a16:creationId xmlns:a16="http://schemas.microsoft.com/office/drawing/2014/main" id="{C77B3778-5E31-48E6-8695-D75A8D48AC35}"/>
              </a:ext>
            </a:extLst>
          </p:cNvPr>
          <p:cNvSpPr txBox="1"/>
          <p:nvPr/>
        </p:nvSpPr>
        <p:spPr>
          <a:xfrm>
            <a:off x="3472962" y="1637898"/>
            <a:ext cx="4741654" cy="3539430"/>
          </a:xfrm>
          <a:prstGeom prst="rect">
            <a:avLst/>
          </a:prstGeom>
          <a:noFill/>
        </p:spPr>
        <p:txBody>
          <a:bodyPr wrap="square" rtlCol="0">
            <a:spAutoFit/>
          </a:bodyPr>
          <a:lstStyle/>
          <a:p>
            <a:r>
              <a:rPr lang="en-GB" sz="3200" dirty="0"/>
              <a:t>When Kim was born, people thought that she was a boy.</a:t>
            </a:r>
          </a:p>
          <a:p>
            <a:endParaRPr lang="en-GB" sz="3200" dirty="0"/>
          </a:p>
          <a:p>
            <a:r>
              <a:rPr lang="en-GB" sz="3200" dirty="0"/>
              <a:t>When she got older, Kim told people that she is a woman.</a:t>
            </a:r>
          </a:p>
        </p:txBody>
      </p:sp>
    </p:spTree>
    <p:extLst>
      <p:ext uri="{BB962C8B-B14F-4D97-AF65-F5344CB8AC3E}">
        <p14:creationId xmlns:p14="http://schemas.microsoft.com/office/powerpoint/2010/main" val="45670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4832092"/>
          </a:xfrm>
          <a:prstGeom prst="rect">
            <a:avLst/>
          </a:prstGeom>
          <a:noFill/>
        </p:spPr>
        <p:txBody>
          <a:bodyPr wrap="square" rtlCol="0">
            <a:spAutoFit/>
          </a:bodyPr>
          <a:lstStyle/>
          <a:p>
            <a:pPr algn="ctr"/>
            <a:r>
              <a:rPr lang="en-GB" sz="4400" dirty="0"/>
              <a:t>Kim is trans.</a:t>
            </a:r>
          </a:p>
          <a:p>
            <a:pPr algn="ctr"/>
            <a:endParaRPr lang="en-GB" sz="4400" dirty="0"/>
          </a:p>
          <a:p>
            <a:pPr algn="ctr"/>
            <a:endParaRPr lang="en-GB" sz="4400" dirty="0"/>
          </a:p>
          <a:p>
            <a:pPr algn="ctr"/>
            <a:endParaRPr lang="en-GB" sz="4400" dirty="0"/>
          </a:p>
          <a:p>
            <a:pPr algn="ctr"/>
            <a:endParaRPr lang="en-GB" sz="4400" dirty="0"/>
          </a:p>
          <a:p>
            <a:pPr algn="ctr"/>
            <a:r>
              <a:rPr lang="en-GB" sz="4400" dirty="0"/>
              <a:t>Some people are trans. </a:t>
            </a:r>
          </a:p>
          <a:p>
            <a:pPr algn="ctr"/>
            <a:r>
              <a:rPr lang="en-GB" sz="4400" dirty="0"/>
              <a:t>It’s ok.</a:t>
            </a:r>
          </a:p>
        </p:txBody>
      </p:sp>
      <p:pic>
        <p:nvPicPr>
          <p:cNvPr id="8" name="Picture 7" descr="A person in a black dress&#10;&#10;Description automatically generated with low confidence">
            <a:extLst>
              <a:ext uri="{FF2B5EF4-FFF2-40B4-BE49-F238E27FC236}">
                <a16:creationId xmlns:a16="http://schemas.microsoft.com/office/drawing/2014/main" id="{D59B6802-F055-4818-8CD0-360B8B6D21F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3001137" y="1453573"/>
            <a:ext cx="2186326" cy="2518143"/>
          </a:xfrm>
          <a:prstGeom prst="rect">
            <a:avLst/>
          </a:prstGeom>
        </p:spPr>
      </p:pic>
    </p:spTree>
    <p:extLst>
      <p:ext uri="{BB962C8B-B14F-4D97-AF65-F5344CB8AC3E}">
        <p14:creationId xmlns:p14="http://schemas.microsoft.com/office/powerpoint/2010/main" val="168556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D0FD3CD-7F1D-4828-AA46-4AAF9489457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769" r="960" b="1677"/>
          <a:stretch/>
        </p:blipFill>
        <p:spPr>
          <a:xfrm>
            <a:off x="889449" y="1052699"/>
            <a:ext cx="6369002" cy="4481141"/>
          </a:xfrm>
          <a:prstGeom prst="rect">
            <a:avLst/>
          </a:prstGeom>
          <a:ln w="28575">
            <a:solidFill>
              <a:schemeClr val="tx1"/>
            </a:solidFill>
          </a:ln>
        </p:spPr>
      </p:pic>
    </p:spTree>
    <p:extLst>
      <p:ext uri="{BB962C8B-B14F-4D97-AF65-F5344CB8AC3E}">
        <p14:creationId xmlns:p14="http://schemas.microsoft.com/office/powerpoint/2010/main" val="3613313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30F6158-F699-4977-9736-50B792879328}"/>
              </a:ext>
            </a:extLst>
          </p:cNvPr>
          <p:cNvGrpSpPr/>
          <p:nvPr/>
        </p:nvGrpSpPr>
        <p:grpSpPr>
          <a:xfrm>
            <a:off x="889449" y="1052699"/>
            <a:ext cx="6369002" cy="4481141"/>
            <a:chOff x="902237" y="888028"/>
            <a:chExt cx="6369002" cy="4481141"/>
          </a:xfrm>
        </p:grpSpPr>
        <p:grpSp>
          <p:nvGrpSpPr>
            <p:cNvPr id="3" name="Group 2">
              <a:extLst>
                <a:ext uri="{FF2B5EF4-FFF2-40B4-BE49-F238E27FC236}">
                  <a16:creationId xmlns:a16="http://schemas.microsoft.com/office/drawing/2014/main" id="{26EE9159-9AC6-41DA-B5D1-CA8EFDF3E887}"/>
                </a:ext>
              </a:extLst>
            </p:cNvPr>
            <p:cNvGrpSpPr/>
            <p:nvPr/>
          </p:nvGrpSpPr>
          <p:grpSpPr>
            <a:xfrm>
              <a:off x="902237" y="888028"/>
              <a:ext cx="6369002" cy="4481141"/>
              <a:chOff x="902237" y="888028"/>
              <a:chExt cx="6369002" cy="4481141"/>
            </a:xfrm>
          </p:grpSpPr>
          <p:pic>
            <p:nvPicPr>
              <p:cNvPr id="5" name="Picture 4">
                <a:extLst>
                  <a:ext uri="{FF2B5EF4-FFF2-40B4-BE49-F238E27FC236}">
                    <a16:creationId xmlns:a16="http://schemas.microsoft.com/office/drawing/2014/main" id="{3D0FD3CD-7F1D-4828-AA46-4AAF9489457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769" r="960" b="1677"/>
              <a:stretch/>
            </p:blipFill>
            <p:spPr>
              <a:xfrm>
                <a:off x="902237" y="888028"/>
                <a:ext cx="6369002" cy="4481141"/>
              </a:xfrm>
              <a:prstGeom prst="rect">
                <a:avLst/>
              </a:prstGeom>
              <a:ln w="28575">
                <a:solidFill>
                  <a:schemeClr val="tx1"/>
                </a:solidFill>
              </a:ln>
            </p:spPr>
          </p:pic>
          <p:sp>
            <p:nvSpPr>
              <p:cNvPr id="2" name="Rectangle 1">
                <a:extLst>
                  <a:ext uri="{FF2B5EF4-FFF2-40B4-BE49-F238E27FC236}">
                    <a16:creationId xmlns:a16="http://schemas.microsoft.com/office/drawing/2014/main" id="{13B7D402-6D23-4B56-B8CE-4B0497B6CE49}"/>
                  </a:ext>
                </a:extLst>
              </p:cNvPr>
              <p:cNvSpPr/>
              <p:nvPr/>
            </p:nvSpPr>
            <p:spPr>
              <a:xfrm>
                <a:off x="4651131" y="1380392"/>
                <a:ext cx="1503484" cy="93198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96365B8E-42D7-4B31-8094-05D763FB86BC}"/>
                  </a:ext>
                </a:extLst>
              </p:cNvPr>
              <p:cNvSpPr/>
              <p:nvPr/>
            </p:nvSpPr>
            <p:spPr>
              <a:xfrm>
                <a:off x="4310468" y="2011055"/>
                <a:ext cx="2330654" cy="93198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pSp>
        <p:cxnSp>
          <p:nvCxnSpPr>
            <p:cNvPr id="9" name="Straight Connector 8">
              <a:extLst>
                <a:ext uri="{FF2B5EF4-FFF2-40B4-BE49-F238E27FC236}">
                  <a16:creationId xmlns:a16="http://schemas.microsoft.com/office/drawing/2014/main" id="{2A912274-6C1E-454A-B768-A9DCE36B08C1}"/>
                </a:ext>
              </a:extLst>
            </p:cNvPr>
            <p:cNvCxnSpPr>
              <a:cxnSpLocks/>
            </p:cNvCxnSpPr>
            <p:nvPr/>
          </p:nvCxnSpPr>
          <p:spPr>
            <a:xfrm>
              <a:off x="4470488" y="2690446"/>
              <a:ext cx="2580943"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2" name="TextBox 11">
            <a:extLst>
              <a:ext uri="{FF2B5EF4-FFF2-40B4-BE49-F238E27FC236}">
                <a16:creationId xmlns:a16="http://schemas.microsoft.com/office/drawing/2014/main" id="{69DC8D67-7C99-46B2-A397-491F604D3168}"/>
              </a:ext>
            </a:extLst>
          </p:cNvPr>
          <p:cNvSpPr txBox="1"/>
          <p:nvPr/>
        </p:nvSpPr>
        <p:spPr>
          <a:xfrm>
            <a:off x="889449" y="303097"/>
            <a:ext cx="6534442" cy="769441"/>
          </a:xfrm>
          <a:prstGeom prst="rect">
            <a:avLst/>
          </a:prstGeom>
          <a:noFill/>
        </p:spPr>
        <p:txBody>
          <a:bodyPr wrap="square" rtlCol="0">
            <a:spAutoFit/>
          </a:bodyPr>
          <a:lstStyle/>
          <a:p>
            <a:pPr algn="ctr"/>
            <a:r>
              <a:rPr lang="en-GB" sz="4400" dirty="0"/>
              <a:t>What could you write?</a:t>
            </a:r>
          </a:p>
        </p:txBody>
      </p:sp>
    </p:spTree>
    <p:extLst>
      <p:ext uri="{BB962C8B-B14F-4D97-AF65-F5344CB8AC3E}">
        <p14:creationId xmlns:p14="http://schemas.microsoft.com/office/powerpoint/2010/main" val="1883190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30F6158-F699-4977-9736-50B792879328}"/>
              </a:ext>
            </a:extLst>
          </p:cNvPr>
          <p:cNvGrpSpPr/>
          <p:nvPr/>
        </p:nvGrpSpPr>
        <p:grpSpPr>
          <a:xfrm>
            <a:off x="889449" y="1052699"/>
            <a:ext cx="6369002" cy="4481141"/>
            <a:chOff x="902237" y="888028"/>
            <a:chExt cx="6369002" cy="4481141"/>
          </a:xfrm>
        </p:grpSpPr>
        <p:grpSp>
          <p:nvGrpSpPr>
            <p:cNvPr id="3" name="Group 2">
              <a:extLst>
                <a:ext uri="{FF2B5EF4-FFF2-40B4-BE49-F238E27FC236}">
                  <a16:creationId xmlns:a16="http://schemas.microsoft.com/office/drawing/2014/main" id="{26EE9159-9AC6-41DA-B5D1-CA8EFDF3E887}"/>
                </a:ext>
              </a:extLst>
            </p:cNvPr>
            <p:cNvGrpSpPr/>
            <p:nvPr/>
          </p:nvGrpSpPr>
          <p:grpSpPr>
            <a:xfrm>
              <a:off x="902237" y="888028"/>
              <a:ext cx="6369002" cy="4481141"/>
              <a:chOff x="902237" y="888028"/>
              <a:chExt cx="6369002" cy="4481141"/>
            </a:xfrm>
          </p:grpSpPr>
          <p:pic>
            <p:nvPicPr>
              <p:cNvPr id="5" name="Picture 4">
                <a:extLst>
                  <a:ext uri="{FF2B5EF4-FFF2-40B4-BE49-F238E27FC236}">
                    <a16:creationId xmlns:a16="http://schemas.microsoft.com/office/drawing/2014/main" id="{3D0FD3CD-7F1D-4828-AA46-4AAF9489457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769" r="960" b="1677"/>
              <a:stretch/>
            </p:blipFill>
            <p:spPr>
              <a:xfrm>
                <a:off x="902237" y="888028"/>
                <a:ext cx="6369002" cy="4481141"/>
              </a:xfrm>
              <a:prstGeom prst="rect">
                <a:avLst/>
              </a:prstGeom>
              <a:ln w="28575">
                <a:solidFill>
                  <a:schemeClr val="tx1"/>
                </a:solidFill>
              </a:ln>
            </p:spPr>
          </p:pic>
          <p:sp>
            <p:nvSpPr>
              <p:cNvPr id="2" name="Rectangle 1">
                <a:extLst>
                  <a:ext uri="{FF2B5EF4-FFF2-40B4-BE49-F238E27FC236}">
                    <a16:creationId xmlns:a16="http://schemas.microsoft.com/office/drawing/2014/main" id="{13B7D402-6D23-4B56-B8CE-4B0497B6CE49}"/>
                  </a:ext>
                </a:extLst>
              </p:cNvPr>
              <p:cNvSpPr/>
              <p:nvPr/>
            </p:nvSpPr>
            <p:spPr>
              <a:xfrm>
                <a:off x="4391358" y="1383660"/>
                <a:ext cx="2083776" cy="130678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96365B8E-42D7-4B31-8094-05D763FB86BC}"/>
                  </a:ext>
                </a:extLst>
              </p:cNvPr>
              <p:cNvSpPr/>
              <p:nvPr/>
            </p:nvSpPr>
            <p:spPr>
              <a:xfrm>
                <a:off x="4351116" y="1931058"/>
                <a:ext cx="2563633" cy="93198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4400" dirty="0">
                    <a:solidFill>
                      <a:schemeClr val="tx1"/>
                    </a:solidFill>
                  </a:rPr>
                  <a:t>like music.</a:t>
                </a:r>
                <a:endParaRPr lang="en-GB" dirty="0">
                  <a:solidFill>
                    <a:schemeClr val="tx1"/>
                  </a:solidFill>
                </a:endParaRPr>
              </a:p>
            </p:txBody>
          </p:sp>
        </p:grpSp>
        <p:cxnSp>
          <p:nvCxnSpPr>
            <p:cNvPr id="9" name="Straight Connector 8">
              <a:extLst>
                <a:ext uri="{FF2B5EF4-FFF2-40B4-BE49-F238E27FC236}">
                  <a16:creationId xmlns:a16="http://schemas.microsoft.com/office/drawing/2014/main" id="{2A912274-6C1E-454A-B768-A9DCE36B08C1}"/>
                </a:ext>
              </a:extLst>
            </p:cNvPr>
            <p:cNvCxnSpPr>
              <a:cxnSpLocks/>
            </p:cNvCxnSpPr>
            <p:nvPr/>
          </p:nvCxnSpPr>
          <p:spPr>
            <a:xfrm>
              <a:off x="4391358" y="2690446"/>
              <a:ext cx="2660073"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2" name="TextBox 11">
            <a:extLst>
              <a:ext uri="{FF2B5EF4-FFF2-40B4-BE49-F238E27FC236}">
                <a16:creationId xmlns:a16="http://schemas.microsoft.com/office/drawing/2014/main" id="{69DC8D67-7C99-46B2-A397-491F604D3168}"/>
              </a:ext>
            </a:extLst>
          </p:cNvPr>
          <p:cNvSpPr txBox="1"/>
          <p:nvPr/>
        </p:nvSpPr>
        <p:spPr>
          <a:xfrm>
            <a:off x="889449" y="303097"/>
            <a:ext cx="6534442" cy="769441"/>
          </a:xfrm>
          <a:prstGeom prst="rect">
            <a:avLst/>
          </a:prstGeom>
          <a:noFill/>
        </p:spPr>
        <p:txBody>
          <a:bodyPr wrap="square" rtlCol="0">
            <a:spAutoFit/>
          </a:bodyPr>
          <a:lstStyle/>
          <a:p>
            <a:pPr algn="ctr"/>
            <a:r>
              <a:rPr lang="en-GB" sz="4400" dirty="0"/>
              <a:t>What could you write?</a:t>
            </a:r>
          </a:p>
        </p:txBody>
      </p:sp>
    </p:spTree>
    <p:extLst>
      <p:ext uri="{BB962C8B-B14F-4D97-AF65-F5344CB8AC3E}">
        <p14:creationId xmlns:p14="http://schemas.microsoft.com/office/powerpoint/2010/main" val="1439588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30F6158-F699-4977-9736-50B792879328}"/>
              </a:ext>
            </a:extLst>
          </p:cNvPr>
          <p:cNvGrpSpPr/>
          <p:nvPr/>
        </p:nvGrpSpPr>
        <p:grpSpPr>
          <a:xfrm>
            <a:off x="889449" y="1052699"/>
            <a:ext cx="6369002" cy="4481141"/>
            <a:chOff x="902237" y="888028"/>
            <a:chExt cx="6369002" cy="4481141"/>
          </a:xfrm>
        </p:grpSpPr>
        <p:grpSp>
          <p:nvGrpSpPr>
            <p:cNvPr id="3" name="Group 2">
              <a:extLst>
                <a:ext uri="{FF2B5EF4-FFF2-40B4-BE49-F238E27FC236}">
                  <a16:creationId xmlns:a16="http://schemas.microsoft.com/office/drawing/2014/main" id="{26EE9159-9AC6-41DA-B5D1-CA8EFDF3E887}"/>
                </a:ext>
              </a:extLst>
            </p:cNvPr>
            <p:cNvGrpSpPr/>
            <p:nvPr/>
          </p:nvGrpSpPr>
          <p:grpSpPr>
            <a:xfrm>
              <a:off x="902237" y="888028"/>
              <a:ext cx="6369002" cy="4481141"/>
              <a:chOff x="902237" y="888028"/>
              <a:chExt cx="6369002" cy="4481141"/>
            </a:xfrm>
          </p:grpSpPr>
          <p:pic>
            <p:nvPicPr>
              <p:cNvPr id="5" name="Picture 4">
                <a:extLst>
                  <a:ext uri="{FF2B5EF4-FFF2-40B4-BE49-F238E27FC236}">
                    <a16:creationId xmlns:a16="http://schemas.microsoft.com/office/drawing/2014/main" id="{3D0FD3CD-7F1D-4828-AA46-4AAF9489457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769" r="960" b="1677"/>
              <a:stretch/>
            </p:blipFill>
            <p:spPr>
              <a:xfrm>
                <a:off x="902237" y="888028"/>
                <a:ext cx="6369002" cy="4481141"/>
              </a:xfrm>
              <a:prstGeom prst="rect">
                <a:avLst/>
              </a:prstGeom>
              <a:ln w="28575">
                <a:solidFill>
                  <a:schemeClr val="tx1"/>
                </a:solidFill>
              </a:ln>
            </p:spPr>
          </p:pic>
          <p:sp>
            <p:nvSpPr>
              <p:cNvPr id="2" name="Rectangle 1">
                <a:extLst>
                  <a:ext uri="{FF2B5EF4-FFF2-40B4-BE49-F238E27FC236}">
                    <a16:creationId xmlns:a16="http://schemas.microsoft.com/office/drawing/2014/main" id="{13B7D402-6D23-4B56-B8CE-4B0497B6CE49}"/>
                  </a:ext>
                </a:extLst>
              </p:cNvPr>
              <p:cNvSpPr/>
              <p:nvPr/>
            </p:nvSpPr>
            <p:spPr>
              <a:xfrm>
                <a:off x="4391358" y="1383660"/>
                <a:ext cx="2083776" cy="130678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96365B8E-42D7-4B31-8094-05D763FB86BC}"/>
                  </a:ext>
                </a:extLst>
              </p:cNvPr>
              <p:cNvSpPr/>
              <p:nvPr/>
            </p:nvSpPr>
            <p:spPr>
              <a:xfrm>
                <a:off x="4351116" y="1931058"/>
                <a:ext cx="2563633" cy="93198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4400" dirty="0">
                    <a:solidFill>
                      <a:schemeClr val="tx1"/>
                    </a:solidFill>
                  </a:rPr>
                  <a:t>are shy.</a:t>
                </a:r>
                <a:endParaRPr lang="en-GB" dirty="0">
                  <a:solidFill>
                    <a:schemeClr val="tx1"/>
                  </a:solidFill>
                </a:endParaRPr>
              </a:p>
            </p:txBody>
          </p:sp>
        </p:grpSp>
        <p:cxnSp>
          <p:nvCxnSpPr>
            <p:cNvPr id="9" name="Straight Connector 8">
              <a:extLst>
                <a:ext uri="{FF2B5EF4-FFF2-40B4-BE49-F238E27FC236}">
                  <a16:creationId xmlns:a16="http://schemas.microsoft.com/office/drawing/2014/main" id="{2A912274-6C1E-454A-B768-A9DCE36B08C1}"/>
                </a:ext>
              </a:extLst>
            </p:cNvPr>
            <p:cNvCxnSpPr>
              <a:cxnSpLocks/>
            </p:cNvCxnSpPr>
            <p:nvPr/>
          </p:nvCxnSpPr>
          <p:spPr>
            <a:xfrm>
              <a:off x="4391358" y="2690446"/>
              <a:ext cx="2660073"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2" name="TextBox 11">
            <a:extLst>
              <a:ext uri="{FF2B5EF4-FFF2-40B4-BE49-F238E27FC236}">
                <a16:creationId xmlns:a16="http://schemas.microsoft.com/office/drawing/2014/main" id="{69DC8D67-7C99-46B2-A397-491F604D3168}"/>
              </a:ext>
            </a:extLst>
          </p:cNvPr>
          <p:cNvSpPr txBox="1"/>
          <p:nvPr/>
        </p:nvSpPr>
        <p:spPr>
          <a:xfrm>
            <a:off x="889449" y="303097"/>
            <a:ext cx="6534442" cy="769441"/>
          </a:xfrm>
          <a:prstGeom prst="rect">
            <a:avLst/>
          </a:prstGeom>
          <a:noFill/>
        </p:spPr>
        <p:txBody>
          <a:bodyPr wrap="square" rtlCol="0">
            <a:spAutoFit/>
          </a:bodyPr>
          <a:lstStyle/>
          <a:p>
            <a:pPr algn="ctr"/>
            <a:r>
              <a:rPr lang="en-GB" sz="4400" dirty="0"/>
              <a:t>What could you write?</a:t>
            </a:r>
          </a:p>
        </p:txBody>
      </p:sp>
    </p:spTree>
    <p:extLst>
      <p:ext uri="{BB962C8B-B14F-4D97-AF65-F5344CB8AC3E}">
        <p14:creationId xmlns:p14="http://schemas.microsoft.com/office/powerpoint/2010/main" val="1486752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1446550"/>
          </a:xfrm>
          <a:prstGeom prst="rect">
            <a:avLst/>
          </a:prstGeom>
          <a:noFill/>
        </p:spPr>
        <p:txBody>
          <a:bodyPr wrap="square" rtlCol="0">
            <a:spAutoFit/>
          </a:bodyPr>
          <a:lstStyle/>
          <a:p>
            <a:pPr algn="ctr"/>
            <a:r>
              <a:rPr lang="en-GB" sz="4400" dirty="0"/>
              <a:t>How are they similar?</a:t>
            </a:r>
          </a:p>
          <a:p>
            <a:pPr algn="ctr"/>
            <a:r>
              <a:rPr lang="en-GB" sz="4400" dirty="0"/>
              <a:t>How are they different?</a:t>
            </a:r>
          </a:p>
        </p:txBody>
      </p:sp>
      <p:pic>
        <p:nvPicPr>
          <p:cNvPr id="5122" name="Picture 2">
            <a:extLst>
              <a:ext uri="{FF2B5EF4-FFF2-40B4-BE49-F238E27FC236}">
                <a16:creationId xmlns:a16="http://schemas.microsoft.com/office/drawing/2014/main" id="{835FC9F1-B217-4CE2-A779-33B50B5C2D89}"/>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rot="5400000">
            <a:off x="2875710" y="1478998"/>
            <a:ext cx="3392579" cy="45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542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769441"/>
          </a:xfrm>
          <a:prstGeom prst="rect">
            <a:avLst/>
          </a:prstGeom>
          <a:noFill/>
        </p:spPr>
        <p:txBody>
          <a:bodyPr wrap="square" rtlCol="0">
            <a:spAutoFit/>
          </a:bodyPr>
          <a:lstStyle/>
          <a:p>
            <a:pPr algn="ctr"/>
            <a:r>
              <a:rPr lang="en-GB" sz="4400" dirty="0"/>
              <a:t>What colour is your hair?</a:t>
            </a:r>
          </a:p>
        </p:txBody>
      </p:sp>
      <p:pic>
        <p:nvPicPr>
          <p:cNvPr id="6146" name="Picture 2" descr="Female in trendy purple t shirt and with dyed hairstyle leaning on bright wall and looking at camera on purple background">
            <a:extLst>
              <a:ext uri="{FF2B5EF4-FFF2-40B4-BE49-F238E27FC236}">
                <a16:creationId xmlns:a16="http://schemas.microsoft.com/office/drawing/2014/main" id="{FD6060BB-1965-42BE-B6BB-9319D99F4D4E}"/>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2689662" y="1453573"/>
            <a:ext cx="3764675" cy="4112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3590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769441"/>
          </a:xfrm>
          <a:prstGeom prst="rect">
            <a:avLst/>
          </a:prstGeom>
          <a:noFill/>
        </p:spPr>
        <p:txBody>
          <a:bodyPr wrap="square" rtlCol="0">
            <a:spAutoFit/>
          </a:bodyPr>
          <a:lstStyle/>
          <a:p>
            <a:pPr algn="ctr"/>
            <a:r>
              <a:rPr lang="en-GB" sz="4400" dirty="0"/>
              <a:t>What is your gender?</a:t>
            </a:r>
          </a:p>
        </p:txBody>
      </p:sp>
      <p:pic>
        <p:nvPicPr>
          <p:cNvPr id="1032" name="Picture 8" descr="Woman in Yellow Sweater Smiling">
            <a:extLst>
              <a:ext uri="{FF2B5EF4-FFF2-40B4-BE49-F238E27FC236}">
                <a16:creationId xmlns:a16="http://schemas.microsoft.com/office/drawing/2014/main" id="{A1832FE3-67E4-4CE0-8EBF-06643790FD8B}"/>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641839" y="1841261"/>
            <a:ext cx="2461846" cy="317547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Full body young unemotional African American male in summer wear standing with skateboard in hands against masonry wall and looking at camera">
            <a:extLst>
              <a:ext uri="{FF2B5EF4-FFF2-40B4-BE49-F238E27FC236}">
                <a16:creationId xmlns:a16="http://schemas.microsoft.com/office/drawing/2014/main" id="{9535A6B2-F6C7-4985-BCDB-D0EA4321D0A8}"/>
              </a:ext>
            </a:extLst>
          </p:cNvPr>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3459773" y="1840458"/>
            <a:ext cx="2461846" cy="317547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Woman Taking Selfie">
            <a:extLst>
              <a:ext uri="{FF2B5EF4-FFF2-40B4-BE49-F238E27FC236}">
                <a16:creationId xmlns:a16="http://schemas.microsoft.com/office/drawing/2014/main" id="{D77B4DDD-5C3D-43C1-80B2-A1D623859E93}"/>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a:stretch/>
        </p:blipFill>
        <p:spPr bwMode="auto">
          <a:xfrm>
            <a:off x="6277708" y="1841260"/>
            <a:ext cx="2461846" cy="3175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24818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404446" y="597878"/>
            <a:ext cx="7051431" cy="769441"/>
          </a:xfrm>
          <a:prstGeom prst="rect">
            <a:avLst/>
          </a:prstGeom>
          <a:noFill/>
        </p:spPr>
        <p:txBody>
          <a:bodyPr wrap="square" rtlCol="0">
            <a:spAutoFit/>
          </a:bodyPr>
          <a:lstStyle/>
          <a:p>
            <a:pPr algn="ctr"/>
            <a:r>
              <a:rPr lang="en-GB" sz="4400" dirty="0"/>
              <a:t>What is your favourite colour?</a:t>
            </a:r>
          </a:p>
        </p:txBody>
      </p:sp>
      <p:pic>
        <p:nvPicPr>
          <p:cNvPr id="2050" name="Picture 2" descr="Set of Coloring Pencils Forming Heart">
            <a:extLst>
              <a:ext uri="{FF2B5EF4-FFF2-40B4-BE49-F238E27FC236}">
                <a16:creationId xmlns:a16="http://schemas.microsoft.com/office/drawing/2014/main" id="{1A7A6744-174C-4AFB-B805-8F66C1006992}"/>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494692" y="1486512"/>
            <a:ext cx="6154616" cy="40143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1258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404446" y="597878"/>
            <a:ext cx="7051431" cy="769441"/>
          </a:xfrm>
          <a:prstGeom prst="rect">
            <a:avLst/>
          </a:prstGeom>
          <a:noFill/>
        </p:spPr>
        <p:txBody>
          <a:bodyPr wrap="square" rtlCol="0">
            <a:spAutoFit/>
          </a:bodyPr>
          <a:lstStyle/>
          <a:p>
            <a:pPr algn="ctr"/>
            <a:r>
              <a:rPr lang="en-GB" sz="4400" dirty="0"/>
              <a:t>What is your favourite food?</a:t>
            </a:r>
          </a:p>
        </p:txBody>
      </p:sp>
      <p:pic>
        <p:nvPicPr>
          <p:cNvPr id="3074" name="Picture 2" descr="Assorted Cooked Foods Inside Food Warmers">
            <a:extLst>
              <a:ext uri="{FF2B5EF4-FFF2-40B4-BE49-F238E27FC236}">
                <a16:creationId xmlns:a16="http://schemas.microsoft.com/office/drawing/2014/main" id="{BDD6FDFE-641F-4DA3-9DE9-F6468075F42E}"/>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a:stretch/>
        </p:blipFill>
        <p:spPr bwMode="auto">
          <a:xfrm>
            <a:off x="2066192" y="1453573"/>
            <a:ext cx="5011616" cy="4285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7690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769441"/>
          </a:xfrm>
          <a:prstGeom prst="rect">
            <a:avLst/>
          </a:prstGeom>
          <a:noFill/>
        </p:spPr>
        <p:txBody>
          <a:bodyPr wrap="square" rtlCol="0">
            <a:spAutoFit/>
          </a:bodyPr>
          <a:lstStyle/>
          <a:p>
            <a:pPr algn="ctr"/>
            <a:r>
              <a:rPr lang="en-GB" sz="4400" dirty="0"/>
              <a:t>Do you like this song?</a:t>
            </a:r>
          </a:p>
        </p:txBody>
      </p:sp>
      <p:pic>
        <p:nvPicPr>
          <p:cNvPr id="7172" name="Picture 4" descr="VIDÉO. Kim Petras fait le plein de stars queers et alliées dans le clip  confiné très coloré de &quot;Malibu&quot; - TÊTU">
            <a:extLst>
              <a:ext uri="{FF2B5EF4-FFF2-40B4-BE49-F238E27FC236}">
                <a16:creationId xmlns:a16="http://schemas.microsoft.com/office/drawing/2014/main" id="{3666B334-2AD5-4E2E-A933-7F95EB5E3000}"/>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1613388" y="1800222"/>
            <a:ext cx="5917223" cy="3257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2592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769441"/>
          </a:xfrm>
          <a:prstGeom prst="rect">
            <a:avLst/>
          </a:prstGeom>
          <a:noFill/>
        </p:spPr>
        <p:txBody>
          <a:bodyPr wrap="square" rtlCol="0">
            <a:spAutoFit/>
          </a:bodyPr>
          <a:lstStyle/>
          <a:p>
            <a:pPr algn="ctr"/>
            <a:r>
              <a:rPr lang="en-GB" sz="4400" dirty="0"/>
              <a:t>Are all people the same?</a:t>
            </a:r>
          </a:p>
        </p:txBody>
      </p:sp>
      <p:pic>
        <p:nvPicPr>
          <p:cNvPr id="11" name="Picture 10" descr="A group of people posing for a photo&#10;&#10;Description automatically generated">
            <a:extLst>
              <a:ext uri="{FF2B5EF4-FFF2-40B4-BE49-F238E27FC236}">
                <a16:creationId xmlns:a16="http://schemas.microsoft.com/office/drawing/2014/main" id="{63F367F3-AE8E-48D6-8C6B-68D26B565D6D}"/>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822427" y="1453573"/>
            <a:ext cx="3499145" cy="4132033"/>
          </a:xfrm>
          <a:prstGeom prst="rect">
            <a:avLst/>
          </a:prstGeom>
        </p:spPr>
      </p:pic>
    </p:spTree>
    <p:extLst>
      <p:ext uri="{BB962C8B-B14F-4D97-AF65-F5344CB8AC3E}">
        <p14:creationId xmlns:p14="http://schemas.microsoft.com/office/powerpoint/2010/main" val="1187708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769441"/>
          </a:xfrm>
          <a:prstGeom prst="rect">
            <a:avLst/>
          </a:prstGeom>
          <a:noFill/>
        </p:spPr>
        <p:txBody>
          <a:bodyPr wrap="square" rtlCol="0">
            <a:spAutoFit/>
          </a:bodyPr>
          <a:lstStyle/>
          <a:p>
            <a:pPr algn="ctr"/>
            <a:r>
              <a:rPr lang="en-GB" sz="4400" dirty="0"/>
              <a:t>Kim </a:t>
            </a:r>
            <a:r>
              <a:rPr lang="en-GB" sz="4400" dirty="0" err="1"/>
              <a:t>Petras</a:t>
            </a:r>
            <a:endParaRPr lang="en-GB" sz="4400" dirty="0"/>
          </a:p>
        </p:txBody>
      </p:sp>
      <p:pic>
        <p:nvPicPr>
          <p:cNvPr id="8" name="Picture 7" descr="A person in a black dress&#10;&#10;Description automatically generated with low confidence">
            <a:extLst>
              <a:ext uri="{FF2B5EF4-FFF2-40B4-BE49-F238E27FC236}">
                <a16:creationId xmlns:a16="http://schemas.microsoft.com/office/drawing/2014/main" id="{A907A7C8-E81C-48BA-997A-391A873637C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70563" y="1545865"/>
            <a:ext cx="5402873" cy="3601915"/>
          </a:xfrm>
          <a:prstGeom prst="rect">
            <a:avLst/>
          </a:prstGeom>
        </p:spPr>
      </p:pic>
    </p:spTree>
    <p:extLst>
      <p:ext uri="{BB962C8B-B14F-4D97-AF65-F5344CB8AC3E}">
        <p14:creationId xmlns:p14="http://schemas.microsoft.com/office/powerpoint/2010/main" val="4200840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AA203-7769-4318-8B21-9781EB3364C1}"/>
              </a:ext>
            </a:extLst>
          </p:cNvPr>
          <p:cNvSpPr txBox="1"/>
          <p:nvPr/>
        </p:nvSpPr>
        <p:spPr>
          <a:xfrm>
            <a:off x="921435" y="597878"/>
            <a:ext cx="6534442" cy="769441"/>
          </a:xfrm>
          <a:prstGeom prst="rect">
            <a:avLst/>
          </a:prstGeom>
          <a:noFill/>
        </p:spPr>
        <p:txBody>
          <a:bodyPr wrap="square" rtlCol="0">
            <a:spAutoFit/>
          </a:bodyPr>
          <a:lstStyle/>
          <a:p>
            <a:pPr algn="ctr"/>
            <a:r>
              <a:rPr lang="en-GB" sz="4400" dirty="0"/>
              <a:t>What colour is Kim’s hair?</a:t>
            </a:r>
          </a:p>
        </p:txBody>
      </p:sp>
      <p:pic>
        <p:nvPicPr>
          <p:cNvPr id="8" name="Picture 7" descr="A person in a black dress&#10;&#10;Description automatically generated with low confidence">
            <a:extLst>
              <a:ext uri="{FF2B5EF4-FFF2-40B4-BE49-F238E27FC236}">
                <a16:creationId xmlns:a16="http://schemas.microsoft.com/office/drawing/2014/main" id="{A907A7C8-E81C-48BA-997A-391A873637C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70563" y="1545865"/>
            <a:ext cx="5402873" cy="3601915"/>
          </a:xfrm>
          <a:prstGeom prst="rect">
            <a:avLst/>
          </a:prstGeom>
        </p:spPr>
      </p:pic>
    </p:spTree>
    <p:extLst>
      <p:ext uri="{BB962C8B-B14F-4D97-AF65-F5344CB8AC3E}">
        <p14:creationId xmlns:p14="http://schemas.microsoft.com/office/powerpoint/2010/main" val="2657825905"/>
      </p:ext>
    </p:extLst>
  </p:cSld>
  <p:clrMapOvr>
    <a:masterClrMapping/>
  </p:clrMapOvr>
</p:sld>
</file>

<file path=ppt/theme/theme1.xml><?xml version="1.0" encoding="utf-8"?>
<a:theme xmlns:a="http://schemas.openxmlformats.org/drawingml/2006/main" name="Stonewall_P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Stonewall_PP_Template.potx</Template>
  <TotalTime>0</TotalTime>
  <Words>940</Words>
  <Application>Microsoft Office PowerPoint</Application>
  <PresentationFormat>On-screen Show (4:3)</PresentationFormat>
  <Paragraphs>91</Paragraphs>
  <Slides>19</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Symbol</vt:lpstr>
      <vt:lpstr>Stonewall_PP_Template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2021-01-05T16:07:22Z</dcterms:created>
  <dcterms:modified xsi:type="dcterms:W3CDTF">2022-09-26T20:50:36Z</dcterms:modified>
</cp:coreProperties>
</file>