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0"/>
  </p:notesMasterIdLst>
  <p:handoutMasterIdLst>
    <p:handoutMasterId r:id="rId11"/>
  </p:handoutMasterIdLst>
  <p:sldIdLst>
    <p:sldId id="256" r:id="rId2"/>
    <p:sldId id="260" r:id="rId3"/>
    <p:sldId id="259" r:id="rId4"/>
    <p:sldId id="261" r:id="rId5"/>
    <p:sldId id="262" r:id="rId6"/>
    <p:sldId id="263" r:id="rId7"/>
    <p:sldId id="264" r:id="rId8"/>
    <p:sldId id="265"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008BBC"/>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77EC6D-1768-49FC-B660-6D0D29119379}" v="11" dt="2022-09-26T20:24:55.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9" autoAdjust="0"/>
  </p:normalViewPr>
  <p:slideViewPr>
    <p:cSldViewPr snapToGrid="0" snapToObjects="1">
      <p:cViewPr varScale="1">
        <p:scale>
          <a:sx n="60" d="100"/>
          <a:sy n="60" d="100"/>
        </p:scale>
        <p:origin x="736"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9/26/2022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9/26/2022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fMIbssFfum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1073578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Show a picture of Charlie Martin’s racing car. Tell the children that it belongs to a racing driver called Charlie Martin.</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3902549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the children to draw a picture of a racing driver on their whiteboard. What do they think a racing driver might look like?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Give them 5 minutes to do it and then ask them to hold their board up.</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 a class discuss what the racing drivers all had in common. Encourage children to explain why they chose to represent the racing driver in that way. Use questioning to draw out discussion: For example, “Did anyone draw a woman?” </a:t>
            </a: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2618852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the children to draw a picture of a racing driver on their whiteboard. What do they think a racing driver might look like?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Give them 5 minutes to do it and then ask them to hold their board up.</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Show the class the photo of Charlie. Were any of them surprised that she’s a woman? Discuss that not many women are racing drivers but that doesn’t need to be the case. Explain that sometimes people have the idea that some jobs are for men and that some jobs are for women, but anyone can do any job.</a:t>
            </a:r>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2829558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Watch the Charlie Martin Racing Showreel. </a:t>
            </a:r>
            <a:r>
              <a:rPr lang="en-GB" sz="1200" u="sng" kern="1200" dirty="0">
                <a:solidFill>
                  <a:schemeClr val="tx1"/>
                </a:solidFill>
                <a:effectLst/>
                <a:latin typeface="+mn-lt"/>
                <a:ea typeface="+mn-ea"/>
                <a:cs typeface="+mn-cs"/>
                <a:hlinkClick r:id="rId3"/>
              </a:rPr>
              <a:t>https://www.youtube.com/watch?v=fMIbssFfums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Ask the children: Would you like to be a racing driver? Why/why not?</a:t>
            </a:r>
          </a:p>
          <a:p>
            <a:r>
              <a:rPr lang="en-GB" sz="1200" kern="1200" dirty="0">
                <a:solidFill>
                  <a:schemeClr val="tx1"/>
                </a:solidFill>
                <a:effectLst/>
                <a:latin typeface="+mn-lt"/>
                <a:ea typeface="+mn-ea"/>
                <a:cs typeface="+mn-cs"/>
              </a:rPr>
              <a:t>Think. Pair. Share.</a:t>
            </a:r>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84116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Children design a racing car for Charlie Martin by decorating the racing car outline on the worksheet. Remind them that it’s important to avoid gender stereotypes – just because Charlie is a woman, it doesn’t mean that she wants a pink car, colours are not gendered.</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1758228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Children show their racing car design to a partner, who should tell them what they like about the design and what they would improve.</a:t>
            </a:r>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2560368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26/09/2022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26/09/2022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26/09/2022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26/09/2022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fMIbssFfum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to accompany the Challenging Gender Stereotypes lesson pack for:</a:t>
            </a:r>
          </a:p>
          <a:p>
            <a:endParaRPr lang="en-GB" sz="15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Reception – England and Wales</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P1 - Scotland</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2</a:t>
            </a:fld>
            <a:endParaRPr lang="en-US" sz="1000" dirty="0">
              <a:solidFill>
                <a:srgbClr val="FFFFFF"/>
              </a:solidFill>
              <a:latin typeface="Arial"/>
              <a:cs typeface="Arial"/>
            </a:endParaRPr>
          </a:p>
        </p:txBody>
      </p:sp>
      <p:sp>
        <p:nvSpPr>
          <p:cNvPr id="2" name="TextBox 1">
            <a:extLst>
              <a:ext uri="{FF2B5EF4-FFF2-40B4-BE49-F238E27FC236}">
                <a16:creationId xmlns:a16="http://schemas.microsoft.com/office/drawing/2014/main" id="{40BB0E13-E78A-4D37-8D32-20985BF59737}"/>
              </a:ext>
            </a:extLst>
          </p:cNvPr>
          <p:cNvSpPr txBox="1"/>
          <p:nvPr/>
        </p:nvSpPr>
        <p:spPr>
          <a:xfrm>
            <a:off x="827899" y="1800519"/>
            <a:ext cx="7563096"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LO: To be able to share my opinions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123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3768734-CA75-423A-AEC8-E2455CEF706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44338" y="1453573"/>
            <a:ext cx="6299084" cy="3415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D40CD35-9E19-4611-9F8F-63DE1F86F354}"/>
              </a:ext>
            </a:extLst>
          </p:cNvPr>
          <p:cNvSpPr txBox="1"/>
          <p:nvPr/>
        </p:nvSpPr>
        <p:spPr>
          <a:xfrm>
            <a:off x="329651" y="322483"/>
            <a:ext cx="5107873"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share my opinions</a:t>
            </a:r>
            <a:endParaRPr lang="en-GB" sz="2400" u="sng"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6E97F93-F9E5-4676-BE90-331B89107BDF}"/>
              </a:ext>
            </a:extLst>
          </p:cNvPr>
          <p:cNvSpPr txBox="1"/>
          <p:nvPr/>
        </p:nvSpPr>
        <p:spPr>
          <a:xfrm flipH="1">
            <a:off x="1244338" y="4831150"/>
            <a:ext cx="6299084" cy="769441"/>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Charlie’s car</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951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6EDA4-EB69-4D1C-A6ED-4D50247AE4FA}"/>
              </a:ext>
            </a:extLst>
          </p:cNvPr>
          <p:cNvSpPr txBox="1"/>
          <p:nvPr/>
        </p:nvSpPr>
        <p:spPr>
          <a:xfrm>
            <a:off x="329651" y="322483"/>
            <a:ext cx="5107873"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share my opinions</a:t>
            </a:r>
            <a:endParaRPr lang="en-GB" sz="2400" u="sng"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981A90F-0C2D-492B-8EEF-AC68F3567598}"/>
              </a:ext>
            </a:extLst>
          </p:cNvPr>
          <p:cNvSpPr txBox="1"/>
          <p:nvPr/>
        </p:nvSpPr>
        <p:spPr>
          <a:xfrm flipH="1">
            <a:off x="1178350" y="4141140"/>
            <a:ext cx="6299084" cy="1446550"/>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What does a racing driver look like?</a:t>
            </a:r>
            <a:endParaRPr lang="en-GB" sz="4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979CADD-5860-47E1-8EB0-48F3609C0CEA}"/>
              </a:ext>
            </a:extLst>
          </p:cNvPr>
          <p:cNvSpPr txBox="1"/>
          <p:nvPr/>
        </p:nvSpPr>
        <p:spPr>
          <a:xfrm>
            <a:off x="3402726" y="674229"/>
            <a:ext cx="1699504" cy="3770263"/>
          </a:xfrm>
          <a:prstGeom prst="rect">
            <a:avLst/>
          </a:prstGeom>
          <a:noFill/>
        </p:spPr>
        <p:txBody>
          <a:bodyPr wrap="none" rtlCol="0">
            <a:spAutoFit/>
          </a:bodyPr>
          <a:lstStyle/>
          <a:p>
            <a:r>
              <a:rPr lang="en-US" sz="23900" dirty="0">
                <a:solidFill>
                  <a:srgbClr val="008BBC"/>
                </a:solidFill>
                <a:latin typeface="Showcard Gothic" panose="04020904020102020604" pitchFamily="82" charset="0"/>
              </a:rPr>
              <a:t>?</a:t>
            </a:r>
            <a:endParaRPr lang="en-GB" sz="23900" dirty="0">
              <a:solidFill>
                <a:srgbClr val="008BBC"/>
              </a:solidFill>
              <a:latin typeface="Showcard Gothic" panose="04020904020102020604" pitchFamily="82" charset="0"/>
            </a:endParaRPr>
          </a:p>
        </p:txBody>
      </p:sp>
    </p:spTree>
    <p:extLst>
      <p:ext uri="{BB962C8B-B14F-4D97-AF65-F5344CB8AC3E}">
        <p14:creationId xmlns:p14="http://schemas.microsoft.com/office/powerpoint/2010/main" val="1965358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6EDA4-EB69-4D1C-A6ED-4D50247AE4FA}"/>
              </a:ext>
            </a:extLst>
          </p:cNvPr>
          <p:cNvSpPr txBox="1"/>
          <p:nvPr/>
        </p:nvSpPr>
        <p:spPr>
          <a:xfrm>
            <a:off x="329651" y="322483"/>
            <a:ext cx="5107873"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share my opinions</a:t>
            </a:r>
            <a:endParaRPr lang="en-GB" sz="2400" u="sng"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981A90F-0C2D-492B-8EEF-AC68F3567598}"/>
              </a:ext>
            </a:extLst>
          </p:cNvPr>
          <p:cNvSpPr txBox="1"/>
          <p:nvPr/>
        </p:nvSpPr>
        <p:spPr>
          <a:xfrm flipH="1">
            <a:off x="1178350" y="4141140"/>
            <a:ext cx="6299084" cy="1446550"/>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Charlie Martin is a racing driver.</a:t>
            </a:r>
            <a:endParaRPr lang="en-GB" sz="4400" dirty="0">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98E64DA6-612A-402E-A92D-D6A28BA480F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036778" y="798656"/>
            <a:ext cx="5070443" cy="3380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763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6EDA4-EB69-4D1C-A6ED-4D50247AE4FA}"/>
              </a:ext>
            </a:extLst>
          </p:cNvPr>
          <p:cNvSpPr txBox="1"/>
          <p:nvPr/>
        </p:nvSpPr>
        <p:spPr>
          <a:xfrm>
            <a:off x="329651" y="322483"/>
            <a:ext cx="5107873"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share my opinions</a:t>
            </a:r>
            <a:endParaRPr lang="en-GB" sz="2400" u="sng"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981A90F-0C2D-492B-8EEF-AC68F3567598}"/>
              </a:ext>
            </a:extLst>
          </p:cNvPr>
          <p:cNvSpPr txBox="1"/>
          <p:nvPr/>
        </p:nvSpPr>
        <p:spPr>
          <a:xfrm flipH="1">
            <a:off x="1178350" y="4141140"/>
            <a:ext cx="6299084" cy="1446550"/>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Would you like to be a racing driver?</a:t>
            </a:r>
            <a:endParaRPr lang="en-GB" sz="4400" dirty="0">
              <a:latin typeface="Arial" panose="020B0604020202020204" pitchFamily="34" charset="0"/>
              <a:cs typeface="Arial" panose="020B0604020202020204" pitchFamily="34" charset="0"/>
            </a:endParaRPr>
          </a:p>
        </p:txBody>
      </p:sp>
      <p:pic>
        <p:nvPicPr>
          <p:cNvPr id="4098" name="Picture 2">
            <a:hlinkClick r:id="rId3"/>
            <a:extLst>
              <a:ext uri="{FF2B5EF4-FFF2-40B4-BE49-F238E27FC236}">
                <a16:creationId xmlns:a16="http://schemas.microsoft.com/office/drawing/2014/main" id="{F27D9CFA-5960-4442-820B-8B4DEB2C3C4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130894" y="888028"/>
            <a:ext cx="4882211" cy="325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249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6EDA4-EB69-4D1C-A6ED-4D50247AE4FA}"/>
              </a:ext>
            </a:extLst>
          </p:cNvPr>
          <p:cNvSpPr txBox="1"/>
          <p:nvPr/>
        </p:nvSpPr>
        <p:spPr>
          <a:xfrm>
            <a:off x="329651" y="322483"/>
            <a:ext cx="5107873"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share my opinions</a:t>
            </a:r>
            <a:endParaRPr lang="en-GB" sz="2400" u="sng"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981A90F-0C2D-492B-8EEF-AC68F3567598}"/>
              </a:ext>
            </a:extLst>
          </p:cNvPr>
          <p:cNvSpPr txBox="1"/>
          <p:nvPr/>
        </p:nvSpPr>
        <p:spPr>
          <a:xfrm flipH="1">
            <a:off x="1966076" y="4141140"/>
            <a:ext cx="5211846" cy="1446550"/>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Design a new car for Charlie.</a:t>
            </a:r>
            <a:endParaRPr lang="en-GB" sz="4400" dirty="0">
              <a:latin typeface="Arial" panose="020B0604020202020204" pitchFamily="34" charset="0"/>
              <a:cs typeface="Arial" panose="020B0604020202020204" pitchFamily="34" charset="0"/>
            </a:endParaRPr>
          </a:p>
        </p:txBody>
      </p:sp>
      <p:pic>
        <p:nvPicPr>
          <p:cNvPr id="5122" name="Picture 2">
            <a:extLst>
              <a:ext uri="{FF2B5EF4-FFF2-40B4-BE49-F238E27FC236}">
                <a16:creationId xmlns:a16="http://schemas.microsoft.com/office/drawing/2014/main" id="{CAFDAC8E-2A95-400B-8239-529CB24EEB4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66077" y="788967"/>
            <a:ext cx="5211845" cy="347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357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6EDA4-EB69-4D1C-A6ED-4D50247AE4FA}"/>
              </a:ext>
            </a:extLst>
          </p:cNvPr>
          <p:cNvSpPr txBox="1"/>
          <p:nvPr/>
        </p:nvSpPr>
        <p:spPr>
          <a:xfrm>
            <a:off x="329651" y="322483"/>
            <a:ext cx="5107873"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share my opinions</a:t>
            </a:r>
            <a:endParaRPr lang="en-GB" sz="2400" u="sng"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981A90F-0C2D-492B-8EEF-AC68F3567598}"/>
              </a:ext>
            </a:extLst>
          </p:cNvPr>
          <p:cNvSpPr txBox="1"/>
          <p:nvPr/>
        </p:nvSpPr>
        <p:spPr>
          <a:xfrm flipH="1">
            <a:off x="848411" y="4141140"/>
            <a:ext cx="6846905" cy="1446550"/>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What do you like?</a:t>
            </a:r>
          </a:p>
          <a:p>
            <a:pPr algn="ctr"/>
            <a:r>
              <a:rPr lang="en-US" sz="4400" dirty="0">
                <a:latin typeface="Arial" panose="020B0604020202020204" pitchFamily="34" charset="0"/>
                <a:cs typeface="Arial" panose="020B0604020202020204" pitchFamily="34" charset="0"/>
              </a:rPr>
              <a:t>What would you improve?</a:t>
            </a:r>
            <a:endParaRPr lang="en-GB" sz="4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979CADD-5860-47E1-8EB0-48F3609C0CEA}"/>
              </a:ext>
            </a:extLst>
          </p:cNvPr>
          <p:cNvSpPr txBox="1"/>
          <p:nvPr/>
        </p:nvSpPr>
        <p:spPr>
          <a:xfrm>
            <a:off x="3402726" y="674229"/>
            <a:ext cx="1699504" cy="3770263"/>
          </a:xfrm>
          <a:prstGeom prst="rect">
            <a:avLst/>
          </a:prstGeom>
          <a:noFill/>
        </p:spPr>
        <p:txBody>
          <a:bodyPr wrap="none" rtlCol="0">
            <a:spAutoFit/>
          </a:bodyPr>
          <a:lstStyle/>
          <a:p>
            <a:r>
              <a:rPr lang="en-US" sz="23900" dirty="0">
                <a:solidFill>
                  <a:srgbClr val="008BBC"/>
                </a:solidFill>
                <a:latin typeface="Showcard Gothic" panose="04020904020102020604" pitchFamily="82" charset="0"/>
              </a:rPr>
              <a:t>?</a:t>
            </a:r>
            <a:endParaRPr lang="en-GB" sz="23900" dirty="0">
              <a:solidFill>
                <a:srgbClr val="008BBC"/>
              </a:solidFill>
              <a:latin typeface="Showcard Gothic" panose="04020904020102020604" pitchFamily="82" charset="0"/>
            </a:endParaRPr>
          </a:p>
        </p:txBody>
      </p:sp>
    </p:spTree>
    <p:extLst>
      <p:ext uri="{BB962C8B-B14F-4D97-AF65-F5344CB8AC3E}">
        <p14:creationId xmlns:p14="http://schemas.microsoft.com/office/powerpoint/2010/main" val="3675769210"/>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798</Words>
  <Application>Microsoft Office PowerPoint</Application>
  <PresentationFormat>On-screen Show (4:3)</PresentationFormat>
  <Paragraphs>58</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Showcard Gothic</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1</cp:revision>
  <dcterms:created xsi:type="dcterms:W3CDTF">2022-09-26T15:02:17Z</dcterms:created>
  <dcterms:modified xsi:type="dcterms:W3CDTF">2022-09-26T20:25:18Z</dcterms:modified>
</cp:coreProperties>
</file>