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13"/>
  </p:notesMasterIdLst>
  <p:handoutMasterIdLst>
    <p:handoutMasterId r:id="rId14"/>
  </p:handoutMasterIdLst>
  <p:sldIdLst>
    <p:sldId id="256" r:id="rId2"/>
    <p:sldId id="260" r:id="rId3"/>
    <p:sldId id="259" r:id="rId4"/>
    <p:sldId id="261" r:id="rId5"/>
    <p:sldId id="262" r:id="rId6"/>
    <p:sldId id="263" r:id="rId7"/>
    <p:sldId id="265" r:id="rId8"/>
    <p:sldId id="266" r:id="rId9"/>
    <p:sldId id="270" r:id="rId10"/>
    <p:sldId id="271" r:id="rId11"/>
    <p:sldId id="274"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6175"/>
    <a:srgbClr val="0C0C0C"/>
    <a:srgbClr val="CD0920"/>
    <a:srgbClr val="210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657946-5BED-4171-8858-D3261B862BAC}" v="9" dt="2022-09-26T21:11:58.0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69" autoAdjust="0"/>
  </p:normalViewPr>
  <p:slideViewPr>
    <p:cSldViewPr snapToGrid="0" snapToObjects="1">
      <p:cViewPr varScale="1">
        <p:scale>
          <a:sx n="60" d="100"/>
          <a:sy n="60" d="100"/>
        </p:scale>
        <p:origin x="736"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0F6F06-5850-BA48-850E-FCFA4C54607A}" type="datetimeFigureOut">
              <a:rPr lang="en-US" smtClean="0"/>
              <a:t>9/26/2022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7C9902-0054-9242-AD24-B46328C07A67}" type="slidenum">
              <a:rPr lang="en-US" smtClean="0"/>
              <a:t>‹#›</a:t>
            </a:fld>
            <a:endParaRPr lang="en-US"/>
          </a:p>
        </p:txBody>
      </p:sp>
    </p:spTree>
    <p:extLst>
      <p:ext uri="{BB962C8B-B14F-4D97-AF65-F5344CB8AC3E}">
        <p14:creationId xmlns:p14="http://schemas.microsoft.com/office/powerpoint/2010/main" val="28898045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97147A-08AE-544F-8CBA-320E4A0D5078}" type="datetimeFigureOut">
              <a:rPr lang="en-US" smtClean="0"/>
              <a:t>9/26/2022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ADB596-D218-9D43-A4EC-2B51BE929992}" type="slidenum">
              <a:rPr lang="en-US" smtClean="0"/>
              <a:t>‹#›</a:t>
            </a:fld>
            <a:endParaRPr lang="en-US"/>
          </a:p>
        </p:txBody>
      </p:sp>
    </p:spTree>
    <p:extLst>
      <p:ext uri="{BB962C8B-B14F-4D97-AF65-F5344CB8AC3E}">
        <p14:creationId xmlns:p14="http://schemas.microsoft.com/office/powerpoint/2010/main" val="2421475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Visit </a:t>
            </a:r>
            <a:r>
              <a:rPr lang="en-US" dirty="0"/>
              <a:t>our website for the lesson plan to accompany this PowerPoint.</a:t>
            </a:r>
          </a:p>
          <a:p>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Children take on the roles of interviewer and Bayard Rustin and act out a TV interview about Bayard’s life and activism.</a:t>
            </a:r>
          </a:p>
        </p:txBody>
      </p:sp>
      <p:sp>
        <p:nvSpPr>
          <p:cNvPr id="4" name="Slide Number Placeholder 3"/>
          <p:cNvSpPr>
            <a:spLocks noGrp="1"/>
          </p:cNvSpPr>
          <p:nvPr>
            <p:ph type="sldNum" sz="quarter" idx="10"/>
          </p:nvPr>
        </p:nvSpPr>
        <p:spPr/>
        <p:txBody>
          <a:bodyPr/>
          <a:lstStyle/>
          <a:p>
            <a:fld id="{D1ADB596-D218-9D43-A4EC-2B51BE929992}" type="slidenum">
              <a:rPr lang="en-US" smtClean="0"/>
              <a:t>10</a:t>
            </a:fld>
            <a:endParaRPr lang="en-US"/>
          </a:p>
        </p:txBody>
      </p:sp>
    </p:spTree>
    <p:extLst>
      <p:ext uri="{BB962C8B-B14F-4D97-AF65-F5344CB8AC3E}">
        <p14:creationId xmlns:p14="http://schemas.microsoft.com/office/powerpoint/2010/main" val="20079260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As a class, identify 5 facts about Bayard Rustin.</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If there is time, share some of the interviews that children had acted out.</a:t>
            </a:r>
          </a:p>
        </p:txBody>
      </p:sp>
      <p:sp>
        <p:nvSpPr>
          <p:cNvPr id="4" name="Slide Number Placeholder 3"/>
          <p:cNvSpPr>
            <a:spLocks noGrp="1"/>
          </p:cNvSpPr>
          <p:nvPr>
            <p:ph type="sldNum" sz="quarter" idx="10"/>
          </p:nvPr>
        </p:nvSpPr>
        <p:spPr/>
        <p:txBody>
          <a:bodyPr/>
          <a:lstStyle/>
          <a:p>
            <a:fld id="{D1ADB596-D218-9D43-A4EC-2B51BE929992}" type="slidenum">
              <a:rPr lang="en-US" smtClean="0"/>
              <a:t>11</a:t>
            </a:fld>
            <a:endParaRPr lang="en-US"/>
          </a:p>
        </p:txBody>
      </p:sp>
    </p:spTree>
    <p:extLst>
      <p:ext uri="{BB962C8B-B14F-4D97-AF65-F5344CB8AC3E}">
        <p14:creationId xmlns:p14="http://schemas.microsoft.com/office/powerpoint/2010/main" val="1125868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1901229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Create a list of ground rules as a class </a:t>
            </a:r>
            <a:r>
              <a:rPr lang="en-GB" sz="1200" kern="1200" dirty="0" err="1">
                <a:solidFill>
                  <a:schemeClr val="tx1"/>
                </a:solidFill>
                <a:effectLst/>
                <a:latin typeface="+mn-lt"/>
                <a:ea typeface="+mn-ea"/>
                <a:cs typeface="+mn-cs"/>
              </a:rPr>
              <a:t>i.e</a:t>
            </a:r>
            <a:r>
              <a:rPr lang="en-GB" sz="1200" kern="1200" dirty="0">
                <a:solidFill>
                  <a:schemeClr val="tx1"/>
                </a:solidFill>
                <a:effectLst/>
                <a:latin typeface="+mn-lt"/>
                <a:ea typeface="+mn-ea"/>
                <a:cs typeface="+mn-cs"/>
              </a:rPr>
              <a:t> respecting identities and opinions - this may also include no judgement, not speaking over each other and being honest with any and all questions we have.</a:t>
            </a: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39025495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3-minute challenge: Split the class into 5 teams and allocate each team a category from sport, history and politics, music, art, TV/film. Challenge them to name as many role models in that category as possible.</a:t>
            </a: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9380511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How many black people were on their lists? Show some of the black role models on the board. Who have you heard of? Is there a reason that we’ve heard of fewer black role models? Was it easier to think of people for certain categories? Why might it be?</a:t>
            </a: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937801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Ask: Who has heard of Black History Month (BHM)?</a:t>
            </a:r>
          </a:p>
          <a:p>
            <a:r>
              <a:rPr lang="en-GB" sz="1200" kern="1200" dirty="0">
                <a:solidFill>
                  <a:schemeClr val="tx1"/>
                </a:solidFill>
                <a:effectLst/>
                <a:latin typeface="+mn-lt"/>
                <a:ea typeface="+mn-ea"/>
                <a:cs typeface="+mn-cs"/>
              </a:rPr>
              <a:t>Why might we need BHM? </a:t>
            </a:r>
          </a:p>
        </p:txBody>
      </p:sp>
      <p:sp>
        <p:nvSpPr>
          <p:cNvPr id="4" name="Slide Number Placeholder 3"/>
          <p:cNvSpPr>
            <a:spLocks noGrp="1"/>
          </p:cNvSpPr>
          <p:nvPr>
            <p:ph type="sldNum" sz="quarter" idx="10"/>
          </p:nvPr>
        </p:nvSpPr>
        <p:spPr/>
        <p:txBody>
          <a:bodyPr/>
          <a:lstStyle/>
          <a:p>
            <a:fld id="{D1ADB596-D218-9D43-A4EC-2B51BE929992}" type="slidenum">
              <a:rPr lang="en-US" smtClean="0"/>
              <a:t>6</a:t>
            </a:fld>
            <a:endParaRPr lang="en-US"/>
          </a:p>
        </p:txBody>
      </p:sp>
    </p:spTree>
    <p:extLst>
      <p:ext uri="{BB962C8B-B14F-4D97-AF65-F5344CB8AC3E}">
        <p14:creationId xmlns:p14="http://schemas.microsoft.com/office/powerpoint/2010/main" val="37118474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Had they named any black LGBT people in the challenge? Discuss that often we don’t hear about black LGBT people from history.</a:t>
            </a:r>
          </a:p>
        </p:txBody>
      </p:sp>
      <p:sp>
        <p:nvSpPr>
          <p:cNvPr id="4" name="Slide Number Placeholder 3"/>
          <p:cNvSpPr>
            <a:spLocks noGrp="1"/>
          </p:cNvSpPr>
          <p:nvPr>
            <p:ph type="sldNum" sz="quarter" idx="10"/>
          </p:nvPr>
        </p:nvSpPr>
        <p:spPr/>
        <p:txBody>
          <a:bodyPr/>
          <a:lstStyle/>
          <a:p>
            <a:fld id="{D1ADB596-D218-9D43-A4EC-2B51BE929992}" type="slidenum">
              <a:rPr lang="en-US" smtClean="0"/>
              <a:t>7</a:t>
            </a:fld>
            <a:endParaRPr lang="en-US"/>
          </a:p>
        </p:txBody>
      </p:sp>
    </p:spTree>
    <p:extLst>
      <p:ext uri="{BB962C8B-B14F-4D97-AF65-F5344CB8AC3E}">
        <p14:creationId xmlns:p14="http://schemas.microsoft.com/office/powerpoint/2010/main" val="1391294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Explain that we’re going to be learning about a very important black LGBT role model called Bayard Rustin.</a:t>
            </a:r>
          </a:p>
        </p:txBody>
      </p:sp>
      <p:sp>
        <p:nvSpPr>
          <p:cNvPr id="4" name="Slide Number Placeholder 3"/>
          <p:cNvSpPr>
            <a:spLocks noGrp="1"/>
          </p:cNvSpPr>
          <p:nvPr>
            <p:ph type="sldNum" sz="quarter" idx="10"/>
          </p:nvPr>
        </p:nvSpPr>
        <p:spPr/>
        <p:txBody>
          <a:bodyPr/>
          <a:lstStyle/>
          <a:p>
            <a:fld id="{D1ADB596-D218-9D43-A4EC-2B51BE929992}" type="slidenum">
              <a:rPr lang="en-US" smtClean="0"/>
              <a:t>8</a:t>
            </a:fld>
            <a:endParaRPr lang="en-US"/>
          </a:p>
        </p:txBody>
      </p:sp>
    </p:spTree>
    <p:extLst>
      <p:ext uri="{BB962C8B-B14F-4D97-AF65-F5344CB8AC3E}">
        <p14:creationId xmlns:p14="http://schemas.microsoft.com/office/powerpoint/2010/main" val="2129364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 pairs, children use the information sheet to research Bayard Rustin. They should make bullet point notes to help with the hot-seating activity.	</a:t>
            </a:r>
          </a:p>
        </p:txBody>
      </p:sp>
      <p:sp>
        <p:nvSpPr>
          <p:cNvPr id="4" name="Slide Number Placeholder 3"/>
          <p:cNvSpPr>
            <a:spLocks noGrp="1"/>
          </p:cNvSpPr>
          <p:nvPr>
            <p:ph type="sldNum" sz="quarter" idx="10"/>
          </p:nvPr>
        </p:nvSpPr>
        <p:spPr/>
        <p:txBody>
          <a:bodyPr/>
          <a:lstStyle/>
          <a:p>
            <a:fld id="{D1ADB596-D218-9D43-A4EC-2B51BE929992}" type="slidenum">
              <a:rPr lang="en-US" smtClean="0"/>
              <a:t>9</a:t>
            </a:fld>
            <a:endParaRPr lang="en-US"/>
          </a:p>
        </p:txBody>
      </p:sp>
    </p:spTree>
    <p:extLst>
      <p:ext uri="{BB962C8B-B14F-4D97-AF65-F5344CB8AC3E}">
        <p14:creationId xmlns:p14="http://schemas.microsoft.com/office/powerpoint/2010/main" val="790317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DF3A28-B259-DC42-8C10-1F43EA05D7FC}"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34578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A729C6-720C-CD4A-80B4-454A0ED44C0B}"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8132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781F29-62E0-D24B-95F3-AC826BB0C4B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55857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8E4B3A-F2EA-B846-BCE5-6613D2067B0F}"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1779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415AF7-02B2-284E-982F-99996CD86E9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8106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D8DF7B-F1BE-F642-9184-3ABB55409E1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5500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8F669F-901A-0545-8E2D-3061FF532DF1}" type="datetime1">
              <a:rPr lang="en-GB" smtClean="0"/>
              <a:t>26/09/2022</a:t>
            </a:fld>
            <a:endParaRPr lang="en-US"/>
          </a:p>
        </p:txBody>
      </p:sp>
      <p:sp>
        <p:nvSpPr>
          <p:cNvPr id="8" name="Footer Placeholder 7"/>
          <p:cNvSpPr>
            <a:spLocks noGrp="1"/>
          </p:cNvSpPr>
          <p:nvPr>
            <p:ph type="ftr" sz="quarter" idx="11"/>
          </p:nvPr>
        </p:nvSpPr>
        <p:spPr/>
        <p:txBody>
          <a:bodyPr/>
          <a:lstStyle/>
          <a:p>
            <a:r>
              <a:rPr lang="en-US"/>
              <a:t>Presentation name here</a:t>
            </a:r>
          </a:p>
        </p:txBody>
      </p:sp>
      <p:sp>
        <p:nvSpPr>
          <p:cNvPr id="9" name="Slide Number Placeholder 8"/>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0093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7D41A3-5C84-AE48-80D5-CECD255030C9}" type="datetime1">
              <a:rPr lang="en-GB" smtClean="0"/>
              <a:t>26/09/2022</a:t>
            </a:fld>
            <a:endParaRPr lang="en-US"/>
          </a:p>
        </p:txBody>
      </p:sp>
      <p:sp>
        <p:nvSpPr>
          <p:cNvPr id="4" name="Footer Placeholder 3"/>
          <p:cNvSpPr>
            <a:spLocks noGrp="1"/>
          </p:cNvSpPr>
          <p:nvPr>
            <p:ph type="ftr" sz="quarter" idx="11"/>
          </p:nvPr>
        </p:nvSpPr>
        <p:spPr/>
        <p:txBody>
          <a:bodyPr/>
          <a:lstStyle/>
          <a:p>
            <a:r>
              <a:rPr lang="en-US"/>
              <a:t>Presentation name here</a:t>
            </a:r>
          </a:p>
        </p:txBody>
      </p:sp>
      <p:sp>
        <p:nvSpPr>
          <p:cNvPr id="5" name="Slide Number Placeholder 4"/>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357161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65686-31EB-BA46-AF93-7633D4C61FF4}" type="datetime1">
              <a:rPr lang="en-GB" smtClean="0"/>
              <a:t>26/09/2022</a:t>
            </a:fld>
            <a:endParaRPr lang="en-US"/>
          </a:p>
        </p:txBody>
      </p:sp>
      <p:sp>
        <p:nvSpPr>
          <p:cNvPr id="3" name="Footer Placeholder 2"/>
          <p:cNvSpPr>
            <a:spLocks noGrp="1"/>
          </p:cNvSpPr>
          <p:nvPr>
            <p:ph type="ftr" sz="quarter" idx="11"/>
          </p:nvPr>
        </p:nvSpPr>
        <p:spPr/>
        <p:txBody>
          <a:bodyPr/>
          <a:lstStyle/>
          <a:p>
            <a:r>
              <a:rPr lang="en-US"/>
              <a:t>Presentation name here</a:t>
            </a:r>
          </a:p>
        </p:txBody>
      </p:sp>
      <p:sp>
        <p:nvSpPr>
          <p:cNvPr id="4" name="Slide Number Placeholder 3"/>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9462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458FB5-4CE1-7A43-B078-AB770DC5DE9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2568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52335-70CD-774C-B910-55CAAA9A036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46155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5A77A-91C6-0946-A8E3-AA51554AE327}" type="datetime1">
              <a:rPr lang="en-GB" smtClean="0"/>
              <a:t>26/09/2022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Presentation name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CF922-CD15-2B46-8BE2-C98E4FA1F969}" type="slidenum">
              <a:rPr lang="en-US" smtClean="0"/>
              <a:t>‹#›</a:t>
            </a:fld>
            <a:endParaRPr lang="en-US"/>
          </a:p>
        </p:txBody>
      </p:sp>
    </p:spTree>
    <p:extLst>
      <p:ext uri="{BB962C8B-B14F-4D97-AF65-F5344CB8AC3E}">
        <p14:creationId xmlns:p14="http://schemas.microsoft.com/office/powerpoint/2010/main" val="325274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s>
</file>

<file path=ppt/slides/_rels/slide6.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3.jpeg"/><Relationship Id="rId7" Type="http://schemas.openxmlformats.org/officeDocument/2006/relationships/image" Target="../media/image15.jpe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13.jpeg"/><Relationship Id="rId7" Type="http://schemas.openxmlformats.org/officeDocument/2006/relationships/image" Target="../media/image19.jpe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8.jpeg"/><Relationship Id="rId5" Type="http://schemas.openxmlformats.org/officeDocument/2006/relationships/image" Target="../media/image16.jpeg"/><Relationship Id="rId4" Type="http://schemas.openxmlformats.org/officeDocument/2006/relationships/image" Target="../media/image17.jpeg"/></Relationships>
</file>

<file path=ppt/slides/_rels/slide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940459"/>
            <a:ext cx="8566019" cy="5055230"/>
          </a:xfrm>
          <a:prstGeom prst="rect">
            <a:avLst/>
          </a:prstGeom>
          <a:ln w="12700">
            <a:miter lim="400000"/>
          </a:ln>
          <a:extLst>
            <a:ext uri="{C572A759-6A51-4108-AA02-DFA0A04FC94B}">
              <ma14:wrappingTextBoxFlag xmlns:ma14="http://schemas.microsoft.com/office/mac/drawingml/2011/main" xmlns="" val="1"/>
            </a:ext>
          </a:extLst>
        </p:spPr>
        <p:txBody>
          <a:bodyPr wrap="square" lIns="34289" rIns="34289">
            <a:spAutoFit/>
          </a:bodyPr>
          <a:lstStyle/>
          <a:p>
            <a:r>
              <a:rPr lang="en-GB" sz="2700" b="1" dirty="0">
                <a:solidFill>
                  <a:schemeClr val="bg1"/>
                </a:solidFill>
                <a:latin typeface="Arial" panose="020B0604020202020204" pitchFamily="34" charset="0"/>
                <a:cs typeface="Arial" panose="020B0604020202020204" pitchFamily="34" charset="0"/>
              </a:rPr>
              <a:t>PowerPoint template to accompany the Black History Month 2019 lesson pack for:</a:t>
            </a:r>
          </a:p>
          <a:p>
            <a:endParaRPr lang="en-GB" sz="15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GB" sz="1200" dirty="0">
                <a:solidFill>
                  <a:schemeClr val="bg1"/>
                </a:solidFill>
                <a:latin typeface="Arial" panose="020B0604020202020204" pitchFamily="34" charset="0"/>
                <a:cs typeface="Arial" panose="020B0604020202020204" pitchFamily="34" charset="0"/>
              </a:rPr>
              <a:t>Year 3 and 4 – England and Wales</a:t>
            </a:r>
          </a:p>
          <a:p>
            <a:pPr marL="257175" indent="-257175">
              <a:buFont typeface="Arial" panose="020B0604020202020204" pitchFamily="34" charset="0"/>
              <a:buChar char="•"/>
            </a:pPr>
            <a:r>
              <a:rPr lang="en-GB" sz="1200" dirty="0">
                <a:solidFill>
                  <a:schemeClr val="bg1"/>
                </a:solidFill>
                <a:latin typeface="Arial" panose="020B0604020202020204" pitchFamily="34" charset="0"/>
                <a:cs typeface="Arial" panose="020B0604020202020204" pitchFamily="34" charset="0"/>
              </a:rPr>
              <a:t>P4 and P5 – Scotland</a:t>
            </a:r>
          </a:p>
          <a:p>
            <a:endParaRPr lang="en-US" sz="150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05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1500" dirty="0">
              <a:solidFill>
                <a:schemeClr val="bg1"/>
              </a:solidFill>
              <a:latin typeface="Arial" panose="020B0604020202020204" pitchFamily="34" charset="0"/>
              <a:cs typeface="Arial" panose="020B0604020202020204" pitchFamily="34" charset="0"/>
            </a:endParaRPr>
          </a:p>
          <a:p>
            <a:r>
              <a:rPr lang="en-US" sz="1050" b="1" dirty="0">
                <a:solidFill>
                  <a:schemeClr val="bg1"/>
                </a:solidFill>
                <a:latin typeface="Arial" panose="020B0604020202020204" pitchFamily="34" charset="0"/>
                <a:cs typeface="Arial" panose="020B0604020202020204" pitchFamily="34" charset="0"/>
              </a:rPr>
              <a:t>Who are Stonewall?</a:t>
            </a:r>
          </a:p>
          <a:p>
            <a:r>
              <a:rPr lang="en-GB" sz="105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Registered Charity No 1101255 (England and Wales) and SC039681 (Scotland)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D2FCFFAC-BBCE-48ED-98EE-E2593E7C58A4}"/>
              </a:ext>
            </a:extLst>
          </p:cNvPr>
          <p:cNvSpPr txBox="1"/>
          <p:nvPr/>
        </p:nvSpPr>
        <p:spPr>
          <a:xfrm>
            <a:off x="5085283" y="1835811"/>
            <a:ext cx="3830156" cy="3970318"/>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One person pretends to be Bayard Rustin.</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One person pretends to be a journalist interviewing Bayard.</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Use your research to help you.</a:t>
            </a:r>
          </a:p>
        </p:txBody>
      </p:sp>
      <p:sp>
        <p:nvSpPr>
          <p:cNvPr id="9" name="TextBox 8">
            <a:extLst>
              <a:ext uri="{FF2B5EF4-FFF2-40B4-BE49-F238E27FC236}">
                <a16:creationId xmlns:a16="http://schemas.microsoft.com/office/drawing/2014/main" id="{A559ECF6-01D6-49BA-83F4-087644FEA68D}"/>
              </a:ext>
            </a:extLst>
          </p:cNvPr>
          <p:cNvSpPr txBox="1"/>
          <p:nvPr/>
        </p:nvSpPr>
        <p:spPr>
          <a:xfrm>
            <a:off x="165889" y="657195"/>
            <a:ext cx="6781408"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retrieve information from a text</a:t>
            </a:r>
            <a:endParaRPr lang="en-GB" sz="2400" u="sng" dirty="0">
              <a:latin typeface="Arial" panose="020B0604020202020204" pitchFamily="34" charset="0"/>
              <a:cs typeface="Arial" panose="020B0604020202020204" pitchFamily="34" charset="0"/>
            </a:endParaRPr>
          </a:p>
        </p:txBody>
      </p:sp>
      <p:pic>
        <p:nvPicPr>
          <p:cNvPr id="2" name="Picture 2" descr="Image result for rally on washington civil rights movement bayard rustin">
            <a:extLst>
              <a:ext uri="{FF2B5EF4-FFF2-40B4-BE49-F238E27FC236}">
                <a16:creationId xmlns:a16="http://schemas.microsoft.com/office/drawing/2014/main" id="{1DA6B7D6-298C-4057-8A4C-A9DC9FB1A68C}"/>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1329179" y="1729805"/>
            <a:ext cx="3374796" cy="4171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775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bayard rustin partner">
            <a:extLst>
              <a:ext uri="{FF2B5EF4-FFF2-40B4-BE49-F238E27FC236}">
                <a16:creationId xmlns:a16="http://schemas.microsoft.com/office/drawing/2014/main" id="{0F1B48A2-36CA-4693-A4CE-E6EE7438EE92}"/>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889705" y="1753632"/>
            <a:ext cx="3830156" cy="4180279"/>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D2FCFFAC-BBCE-48ED-98EE-E2593E7C58A4}"/>
              </a:ext>
            </a:extLst>
          </p:cNvPr>
          <p:cNvSpPr txBox="1"/>
          <p:nvPr/>
        </p:nvSpPr>
        <p:spPr>
          <a:xfrm>
            <a:off x="5085283" y="1835811"/>
            <a:ext cx="3305712" cy="954107"/>
          </a:xfrm>
          <a:prstGeom prst="rect">
            <a:avLst/>
          </a:prstGeom>
          <a:noFill/>
        </p:spPr>
        <p:txBody>
          <a:bodyPr wrap="square" rtlCol="0">
            <a:spAutoFit/>
          </a:bodyPr>
          <a:lstStyle/>
          <a:p>
            <a:pPr algn="ctr"/>
            <a:r>
              <a:rPr lang="en-US" sz="2800" dirty="0">
                <a:latin typeface="Arial" panose="020B0604020202020204" pitchFamily="34" charset="0"/>
                <a:cs typeface="Arial" panose="020B0604020202020204" pitchFamily="34" charset="0"/>
              </a:rPr>
              <a:t>5 facts about Bayard Rustin:</a:t>
            </a:r>
          </a:p>
        </p:txBody>
      </p:sp>
      <p:sp>
        <p:nvSpPr>
          <p:cNvPr id="9" name="TextBox 8">
            <a:extLst>
              <a:ext uri="{FF2B5EF4-FFF2-40B4-BE49-F238E27FC236}">
                <a16:creationId xmlns:a16="http://schemas.microsoft.com/office/drawing/2014/main" id="{A559ECF6-01D6-49BA-83F4-087644FEA68D}"/>
              </a:ext>
            </a:extLst>
          </p:cNvPr>
          <p:cNvSpPr txBox="1"/>
          <p:nvPr/>
        </p:nvSpPr>
        <p:spPr>
          <a:xfrm>
            <a:off x="165889" y="657195"/>
            <a:ext cx="6781408"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retrieve information from a text</a:t>
            </a:r>
            <a:endParaRPr lang="en-GB" sz="24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2374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E8A1D69-FBED-475C-AB7B-1D560E391A79}"/>
              </a:ext>
            </a:extLst>
          </p:cNvPr>
          <p:cNvSpPr txBox="1"/>
          <p:nvPr/>
        </p:nvSpPr>
        <p:spPr>
          <a:xfrm>
            <a:off x="165889" y="1792780"/>
            <a:ext cx="7893699" cy="523220"/>
          </a:xfrm>
          <a:prstGeom prst="rect">
            <a:avLst/>
          </a:prstGeom>
          <a:noFill/>
        </p:spPr>
        <p:txBody>
          <a:bodyPr wrap="none" rtlCol="0">
            <a:spAutoFit/>
          </a:bodyPr>
          <a:lstStyle/>
          <a:p>
            <a:r>
              <a:rPr lang="en-US" sz="2800" u="sng" dirty="0">
                <a:latin typeface="Arial" panose="020B0604020202020204" pitchFamily="34" charset="0"/>
                <a:cs typeface="Arial" panose="020B0604020202020204" pitchFamily="34" charset="0"/>
              </a:rPr>
              <a:t>LO: To be able to retrieve information from a text</a:t>
            </a:r>
            <a:endParaRPr lang="en-GB" sz="28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2818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E8A1D69-FBED-475C-AB7B-1D560E391A79}"/>
              </a:ext>
            </a:extLst>
          </p:cNvPr>
          <p:cNvSpPr txBox="1"/>
          <p:nvPr/>
        </p:nvSpPr>
        <p:spPr>
          <a:xfrm>
            <a:off x="354425" y="746405"/>
            <a:ext cx="3060453" cy="523220"/>
          </a:xfrm>
          <a:prstGeom prst="rect">
            <a:avLst/>
          </a:prstGeom>
          <a:noFill/>
        </p:spPr>
        <p:txBody>
          <a:bodyPr wrap="none" rtlCol="0">
            <a:spAutoFit/>
          </a:bodyPr>
          <a:lstStyle/>
          <a:p>
            <a:r>
              <a:rPr lang="en-US" sz="2800" dirty="0">
                <a:latin typeface="Arial" panose="020B0604020202020204" pitchFamily="34" charset="0"/>
                <a:cs typeface="Arial" panose="020B0604020202020204" pitchFamily="34" charset="0"/>
              </a:rPr>
              <a:t>Before we start….</a:t>
            </a:r>
            <a:endParaRPr lang="en-GB" sz="2800" dirty="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0E4262FF-46DA-46A5-A5DE-BF92367E4A0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151912"/>
            <a:ext cx="4685836" cy="4683589"/>
          </a:xfrm>
          <a:prstGeom prst="rect">
            <a:avLst/>
          </a:prstGeom>
        </p:spPr>
      </p:pic>
      <p:sp>
        <p:nvSpPr>
          <p:cNvPr id="16" name="TextBox 15">
            <a:extLst>
              <a:ext uri="{FF2B5EF4-FFF2-40B4-BE49-F238E27FC236}">
                <a16:creationId xmlns:a16="http://schemas.microsoft.com/office/drawing/2014/main" id="{7933356A-DCEF-489F-964B-855ED529A7C6}"/>
              </a:ext>
            </a:extLst>
          </p:cNvPr>
          <p:cNvSpPr txBox="1"/>
          <p:nvPr/>
        </p:nvSpPr>
        <p:spPr>
          <a:xfrm>
            <a:off x="5330542" y="1775497"/>
            <a:ext cx="2885726" cy="523220"/>
          </a:xfrm>
          <a:prstGeom prst="rect">
            <a:avLst/>
          </a:prstGeom>
          <a:noFill/>
        </p:spPr>
        <p:txBody>
          <a:bodyPr wrap="none" rtlCol="0">
            <a:spAutoFit/>
          </a:bodyPr>
          <a:lstStyle/>
          <a:p>
            <a:r>
              <a:rPr lang="en-US" sz="2800" u="sng" dirty="0">
                <a:latin typeface="Arial" panose="020B0604020202020204" pitchFamily="34" charset="0"/>
                <a:cs typeface="Arial" panose="020B0604020202020204" pitchFamily="34" charset="0"/>
              </a:rPr>
              <a:t>Our ground rules</a:t>
            </a:r>
            <a:endParaRPr lang="en-GB" sz="28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9517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DA33BBA-FDC2-4A21-BDBA-EE42AA02756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7535" y="1069767"/>
            <a:ext cx="4685836" cy="4683589"/>
          </a:xfrm>
          <a:prstGeom prst="rect">
            <a:avLst/>
          </a:prstGeom>
        </p:spPr>
      </p:pic>
      <p:sp>
        <p:nvSpPr>
          <p:cNvPr id="2" name="TextBox 1">
            <a:extLst>
              <a:ext uri="{FF2B5EF4-FFF2-40B4-BE49-F238E27FC236}">
                <a16:creationId xmlns:a16="http://schemas.microsoft.com/office/drawing/2014/main" id="{CE8A1D69-FBED-475C-AB7B-1D560E391A79}"/>
              </a:ext>
            </a:extLst>
          </p:cNvPr>
          <p:cNvSpPr txBox="1"/>
          <p:nvPr/>
        </p:nvSpPr>
        <p:spPr>
          <a:xfrm>
            <a:off x="5085283" y="1835811"/>
            <a:ext cx="3771380" cy="2123658"/>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3 minute challenge!</a:t>
            </a:r>
          </a:p>
          <a:p>
            <a:endParaRPr lang="en-US" sz="2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400" dirty="0">
                <a:latin typeface="Arial" panose="020B0604020202020204" pitchFamily="34" charset="0"/>
                <a:cs typeface="Arial" panose="020B0604020202020204" pitchFamily="34" charset="0"/>
              </a:rPr>
              <a:t>Name as many role models as you can.</a:t>
            </a:r>
          </a:p>
          <a:p>
            <a:pPr marL="457200" indent="-457200">
              <a:buFont typeface="Arial" panose="020B0604020202020204" pitchFamily="34" charset="0"/>
              <a:buChar char="•"/>
            </a:pPr>
            <a:r>
              <a:rPr lang="en-US" sz="2400" dirty="0">
                <a:latin typeface="Arial" panose="020B0604020202020204" pitchFamily="34" charset="0"/>
                <a:cs typeface="Arial" panose="020B0604020202020204" pitchFamily="34" charset="0"/>
              </a:rPr>
              <a:t>Stick to your category</a:t>
            </a:r>
            <a:r>
              <a:rPr lang="en-US" sz="2800" dirty="0">
                <a:latin typeface="Arial" panose="020B0604020202020204" pitchFamily="34" charset="0"/>
                <a:cs typeface="Arial" panose="020B0604020202020204" pitchFamily="34" charset="0"/>
              </a:rPr>
              <a:t>!</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796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martin luther king">
            <a:extLst>
              <a:ext uri="{FF2B5EF4-FFF2-40B4-BE49-F238E27FC236}">
                <a16:creationId xmlns:a16="http://schemas.microsoft.com/office/drawing/2014/main" id="{1A07486C-4380-4D9D-A231-5917F7A27D34}"/>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20173" y="571501"/>
            <a:ext cx="1525444" cy="152544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A6F617EB-50EB-447C-97C2-38DC9E60907F}"/>
              </a:ext>
            </a:extLst>
          </p:cNvPr>
          <p:cNvSpPr txBox="1"/>
          <p:nvPr/>
        </p:nvSpPr>
        <p:spPr>
          <a:xfrm>
            <a:off x="453669" y="2104614"/>
            <a:ext cx="1656223" cy="307777"/>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Martin Luther-King</a:t>
            </a:r>
            <a:endParaRPr lang="en-GB" sz="1400" dirty="0">
              <a:latin typeface="Arial" panose="020B0604020202020204" pitchFamily="34" charset="0"/>
              <a:cs typeface="Arial" panose="020B0604020202020204" pitchFamily="34" charset="0"/>
            </a:endParaRPr>
          </a:p>
        </p:txBody>
      </p:sp>
      <p:pic>
        <p:nvPicPr>
          <p:cNvPr id="1028" name="Picture 4" descr="Image result for mary seacole">
            <a:extLst>
              <a:ext uri="{FF2B5EF4-FFF2-40B4-BE49-F238E27FC236}">
                <a16:creationId xmlns:a16="http://schemas.microsoft.com/office/drawing/2014/main" id="{3C4B2552-59AB-4177-990B-D60660F10A4A}"/>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t="-965"/>
          <a:stretch/>
        </p:blipFill>
        <p:spPr bwMode="auto">
          <a:xfrm>
            <a:off x="2227270" y="574339"/>
            <a:ext cx="1525444" cy="1525444"/>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62693F34-C7C5-4506-A944-805F56ADEBC2}"/>
              </a:ext>
            </a:extLst>
          </p:cNvPr>
          <p:cNvSpPr txBox="1"/>
          <p:nvPr/>
        </p:nvSpPr>
        <p:spPr>
          <a:xfrm>
            <a:off x="2372279" y="2104614"/>
            <a:ext cx="1279517" cy="307777"/>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Mary Seacole</a:t>
            </a:r>
            <a:endParaRPr lang="en-GB" sz="1400" dirty="0">
              <a:latin typeface="Arial" panose="020B0604020202020204" pitchFamily="34" charset="0"/>
              <a:cs typeface="Arial" panose="020B0604020202020204" pitchFamily="34" charset="0"/>
            </a:endParaRPr>
          </a:p>
        </p:txBody>
      </p:sp>
      <p:pic>
        <p:nvPicPr>
          <p:cNvPr id="1030" name="Picture 6" descr="Image result for mo farah">
            <a:extLst>
              <a:ext uri="{FF2B5EF4-FFF2-40B4-BE49-F238E27FC236}">
                <a16:creationId xmlns:a16="http://schemas.microsoft.com/office/drawing/2014/main" id="{8648D3DD-EC7D-4DF6-B42A-AA8D32CB1F51}"/>
              </a:ext>
            </a:extLst>
          </p:cNvPr>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a:stretch/>
        </p:blipFill>
        <p:spPr bwMode="auto">
          <a:xfrm>
            <a:off x="3978458" y="574338"/>
            <a:ext cx="1525444" cy="1525443"/>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63180DB2-6786-46A2-A1C7-4DCCF8B193FE}"/>
              </a:ext>
            </a:extLst>
          </p:cNvPr>
          <p:cNvSpPr txBox="1"/>
          <p:nvPr/>
        </p:nvSpPr>
        <p:spPr>
          <a:xfrm>
            <a:off x="4266530" y="2132750"/>
            <a:ext cx="949299" cy="307777"/>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Mo Farah</a:t>
            </a:r>
            <a:endParaRPr lang="en-GB" sz="1400" dirty="0">
              <a:latin typeface="Arial" panose="020B0604020202020204" pitchFamily="34" charset="0"/>
              <a:cs typeface="Arial" panose="020B0604020202020204" pitchFamily="34" charset="0"/>
            </a:endParaRPr>
          </a:p>
        </p:txBody>
      </p:sp>
      <p:pic>
        <p:nvPicPr>
          <p:cNvPr id="1032" name="Picture 8" descr="Image result for serena williams">
            <a:extLst>
              <a:ext uri="{FF2B5EF4-FFF2-40B4-BE49-F238E27FC236}">
                <a16:creationId xmlns:a16="http://schemas.microsoft.com/office/drawing/2014/main" id="{459061F7-778B-43B5-B34E-215FCCC00EEF}"/>
              </a:ext>
            </a:extLst>
          </p:cNvPr>
          <p:cNvPicPr>
            <a:picLocks noChangeAspect="1" noChangeArrowheads="1"/>
          </p:cNvPicPr>
          <p:nvPr/>
        </p:nvPicPr>
        <p:blipFill rotWithShape="1">
          <a:blip r:embed="rId6" cstate="screen">
            <a:extLst>
              <a:ext uri="{28A0092B-C50C-407E-A947-70E740481C1C}">
                <a14:useLocalDpi xmlns:a14="http://schemas.microsoft.com/office/drawing/2010/main"/>
              </a:ext>
            </a:extLst>
          </a:blip>
          <a:srcRect l="12270" r="13680"/>
          <a:stretch/>
        </p:blipFill>
        <p:spPr bwMode="auto">
          <a:xfrm>
            <a:off x="5665765" y="571501"/>
            <a:ext cx="1525444" cy="1525442"/>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FC9D644D-2EEE-4859-B186-1C4E0760AF16}"/>
              </a:ext>
            </a:extLst>
          </p:cNvPr>
          <p:cNvSpPr txBox="1"/>
          <p:nvPr/>
        </p:nvSpPr>
        <p:spPr>
          <a:xfrm>
            <a:off x="5627176" y="2124836"/>
            <a:ext cx="1564033" cy="307777"/>
          </a:xfrm>
          <a:prstGeom prst="rect">
            <a:avLst/>
          </a:prstGeom>
          <a:noFill/>
        </p:spPr>
        <p:txBody>
          <a:bodyPr wrap="square" rtlCol="0">
            <a:spAutoFit/>
          </a:bodyPr>
          <a:lstStyle/>
          <a:p>
            <a:pPr algn="ctr"/>
            <a:r>
              <a:rPr lang="en-US" sz="1400" dirty="0">
                <a:latin typeface="Arial" panose="020B0604020202020204" pitchFamily="34" charset="0"/>
                <a:cs typeface="Arial" panose="020B0604020202020204" pitchFamily="34" charset="0"/>
              </a:rPr>
              <a:t>Serena Williams</a:t>
            </a:r>
            <a:endParaRPr lang="en-GB" sz="1400" dirty="0">
              <a:latin typeface="Arial" panose="020B0604020202020204" pitchFamily="34" charset="0"/>
              <a:cs typeface="Arial" panose="020B0604020202020204" pitchFamily="34" charset="0"/>
            </a:endParaRPr>
          </a:p>
        </p:txBody>
      </p:sp>
      <p:pic>
        <p:nvPicPr>
          <p:cNvPr id="1036" name="Picture 12" descr="Image result for stormzy">
            <a:extLst>
              <a:ext uri="{FF2B5EF4-FFF2-40B4-BE49-F238E27FC236}">
                <a16:creationId xmlns:a16="http://schemas.microsoft.com/office/drawing/2014/main" id="{2FB9FD97-10C6-4674-8606-75CFAE545C3B}"/>
              </a:ext>
            </a:extLst>
          </p:cNvPr>
          <p:cNvPicPr>
            <a:picLocks noChangeAspect="1" noChangeArrowheads="1"/>
          </p:cNvPicPr>
          <p:nvPr/>
        </p:nvPicPr>
        <p:blipFill rotWithShape="1">
          <a:blip r:embed="rId7" cstate="screen">
            <a:extLst>
              <a:ext uri="{28A0092B-C50C-407E-A947-70E740481C1C}">
                <a14:useLocalDpi xmlns:a14="http://schemas.microsoft.com/office/drawing/2010/main"/>
              </a:ext>
            </a:extLst>
          </a:blip>
          <a:srcRect/>
          <a:stretch/>
        </p:blipFill>
        <p:spPr bwMode="auto">
          <a:xfrm>
            <a:off x="519058" y="2561408"/>
            <a:ext cx="1525444" cy="1525443"/>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00CF00CD-6850-446D-86DA-B250C9FEE6B0}"/>
              </a:ext>
            </a:extLst>
          </p:cNvPr>
          <p:cNvSpPr txBox="1"/>
          <p:nvPr/>
        </p:nvSpPr>
        <p:spPr>
          <a:xfrm>
            <a:off x="324753" y="4099752"/>
            <a:ext cx="1902517" cy="307777"/>
          </a:xfrm>
          <a:prstGeom prst="rect">
            <a:avLst/>
          </a:prstGeom>
          <a:noFill/>
        </p:spPr>
        <p:txBody>
          <a:bodyPr wrap="square" rtlCol="0">
            <a:spAutoFit/>
          </a:bodyPr>
          <a:lstStyle/>
          <a:p>
            <a:pPr algn="ctr"/>
            <a:r>
              <a:rPr lang="en-US" sz="1400" dirty="0" err="1">
                <a:latin typeface="Arial" panose="020B0604020202020204" pitchFamily="34" charset="0"/>
                <a:cs typeface="Arial" panose="020B0604020202020204" pitchFamily="34" charset="0"/>
              </a:rPr>
              <a:t>Stormzy</a:t>
            </a:r>
            <a:endParaRPr lang="en-GB" sz="1400" dirty="0">
              <a:latin typeface="Arial" panose="020B0604020202020204" pitchFamily="34" charset="0"/>
              <a:cs typeface="Arial" panose="020B0604020202020204" pitchFamily="34" charset="0"/>
            </a:endParaRPr>
          </a:p>
        </p:txBody>
      </p:sp>
      <p:pic>
        <p:nvPicPr>
          <p:cNvPr id="1038" name="Picture 14" descr="Leigh-Anne Pinnock: Little Mix were told not to be feminists">
            <a:extLst>
              <a:ext uri="{FF2B5EF4-FFF2-40B4-BE49-F238E27FC236}">
                <a16:creationId xmlns:a16="http://schemas.microsoft.com/office/drawing/2014/main" id="{72A9B358-0826-43D1-9F4B-40AC9E2CBF17}"/>
              </a:ext>
            </a:extLst>
          </p:cNvPr>
          <p:cNvPicPr>
            <a:picLocks noChangeAspect="1" noChangeArrowheads="1"/>
          </p:cNvPicPr>
          <p:nvPr/>
        </p:nvPicPr>
        <p:blipFill rotWithShape="1">
          <a:blip r:embed="rId8" cstate="screen">
            <a:extLst>
              <a:ext uri="{28A0092B-C50C-407E-A947-70E740481C1C}">
                <a14:useLocalDpi xmlns:a14="http://schemas.microsoft.com/office/drawing/2010/main"/>
              </a:ext>
            </a:extLst>
          </a:blip>
          <a:srcRect/>
          <a:stretch/>
        </p:blipFill>
        <p:spPr bwMode="auto">
          <a:xfrm>
            <a:off x="5670068" y="2558480"/>
            <a:ext cx="1525444" cy="1528219"/>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D00A5BD5-D559-44F5-87CA-5C59AF5CF5A9}"/>
              </a:ext>
            </a:extLst>
          </p:cNvPr>
          <p:cNvSpPr txBox="1"/>
          <p:nvPr/>
        </p:nvSpPr>
        <p:spPr>
          <a:xfrm>
            <a:off x="5670068" y="4078765"/>
            <a:ext cx="1902517" cy="523220"/>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Leigh-Anne from Little Mix</a:t>
            </a:r>
            <a:endParaRPr lang="en-GB" sz="1400" dirty="0">
              <a:latin typeface="Arial" panose="020B0604020202020204" pitchFamily="34" charset="0"/>
              <a:cs typeface="Arial" panose="020B0604020202020204" pitchFamily="34" charset="0"/>
            </a:endParaRPr>
          </a:p>
        </p:txBody>
      </p:sp>
      <p:pic>
        <p:nvPicPr>
          <p:cNvPr id="1040" name="Picture 16" descr="Image result for frank bowling">
            <a:extLst>
              <a:ext uri="{FF2B5EF4-FFF2-40B4-BE49-F238E27FC236}">
                <a16:creationId xmlns:a16="http://schemas.microsoft.com/office/drawing/2014/main" id="{A03660F2-4722-4DA7-B729-D7703A30D120}"/>
              </a:ext>
            </a:extLst>
          </p:cNvPr>
          <p:cNvPicPr>
            <a:picLocks noChangeAspect="1" noChangeArrowheads="1"/>
          </p:cNvPicPr>
          <p:nvPr/>
        </p:nvPicPr>
        <p:blipFill rotWithShape="1">
          <a:blip r:embed="rId9" cstate="screen">
            <a:extLst>
              <a:ext uri="{28A0092B-C50C-407E-A947-70E740481C1C}">
                <a14:useLocalDpi xmlns:a14="http://schemas.microsoft.com/office/drawing/2010/main"/>
              </a:ext>
            </a:extLst>
          </a:blip>
          <a:srcRect/>
          <a:stretch/>
        </p:blipFill>
        <p:spPr bwMode="auto">
          <a:xfrm>
            <a:off x="2246029" y="2567210"/>
            <a:ext cx="1532016" cy="1532542"/>
          </a:xfrm>
          <a:prstGeom prst="rect">
            <a:avLst/>
          </a:prstGeom>
          <a:noFill/>
          <a:extLst>
            <a:ext uri="{909E8E84-426E-40DD-AFC4-6F175D3DCCD1}">
              <a14:hiddenFill xmlns:a14="http://schemas.microsoft.com/office/drawing/2010/main">
                <a:solidFill>
                  <a:srgbClr val="FFFFFF"/>
                </a:solidFill>
              </a14:hiddenFill>
            </a:ext>
          </a:extLst>
        </p:spPr>
      </p:pic>
      <p:sp>
        <p:nvSpPr>
          <p:cNvPr id="21" name="TextBox 20">
            <a:extLst>
              <a:ext uri="{FF2B5EF4-FFF2-40B4-BE49-F238E27FC236}">
                <a16:creationId xmlns:a16="http://schemas.microsoft.com/office/drawing/2014/main" id="{802034A1-AEC9-4BDF-9579-BB61EADA0EF6}"/>
              </a:ext>
            </a:extLst>
          </p:cNvPr>
          <p:cNvSpPr txBox="1"/>
          <p:nvPr/>
        </p:nvSpPr>
        <p:spPr>
          <a:xfrm>
            <a:off x="2227270" y="4089187"/>
            <a:ext cx="1550775" cy="307777"/>
          </a:xfrm>
          <a:prstGeom prst="rect">
            <a:avLst/>
          </a:prstGeom>
          <a:noFill/>
        </p:spPr>
        <p:txBody>
          <a:bodyPr wrap="square" rtlCol="0">
            <a:spAutoFit/>
          </a:bodyPr>
          <a:lstStyle/>
          <a:p>
            <a:pPr algn="ctr"/>
            <a:r>
              <a:rPr lang="en-US" sz="1400" dirty="0">
                <a:latin typeface="Arial" panose="020B0604020202020204" pitchFamily="34" charset="0"/>
                <a:cs typeface="Arial" panose="020B0604020202020204" pitchFamily="34" charset="0"/>
              </a:rPr>
              <a:t>Frank Bowling</a:t>
            </a:r>
            <a:endParaRPr lang="en-GB" sz="1400" dirty="0">
              <a:latin typeface="Arial" panose="020B0604020202020204" pitchFamily="34" charset="0"/>
              <a:cs typeface="Arial" panose="020B0604020202020204" pitchFamily="34" charset="0"/>
            </a:endParaRPr>
          </a:p>
        </p:txBody>
      </p:sp>
      <p:pic>
        <p:nvPicPr>
          <p:cNvPr id="1042" name="Picture 18" descr="Professor Sonia Boyce, University of the Arts London">
            <a:extLst>
              <a:ext uri="{FF2B5EF4-FFF2-40B4-BE49-F238E27FC236}">
                <a16:creationId xmlns:a16="http://schemas.microsoft.com/office/drawing/2014/main" id="{DF313943-F824-4175-B6BC-0124C12BCDBF}"/>
              </a:ext>
            </a:extLst>
          </p:cNvPr>
          <p:cNvPicPr>
            <a:picLocks noChangeAspect="1" noChangeArrowheads="1"/>
          </p:cNvPicPr>
          <p:nvPr/>
        </p:nvPicPr>
        <p:blipFill rotWithShape="1">
          <a:blip r:embed="rId10" cstate="screen">
            <a:extLst>
              <a:ext uri="{28A0092B-C50C-407E-A947-70E740481C1C}">
                <a14:useLocalDpi xmlns:a14="http://schemas.microsoft.com/office/drawing/2010/main"/>
              </a:ext>
            </a:extLst>
          </a:blip>
          <a:srcRect/>
          <a:stretch/>
        </p:blipFill>
        <p:spPr bwMode="auto">
          <a:xfrm>
            <a:off x="3978458" y="2558480"/>
            <a:ext cx="1525444" cy="1558843"/>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A5654DF4-817C-4E9B-A0F9-94F144948CB1}"/>
              </a:ext>
            </a:extLst>
          </p:cNvPr>
          <p:cNvSpPr txBox="1"/>
          <p:nvPr/>
        </p:nvSpPr>
        <p:spPr>
          <a:xfrm>
            <a:off x="3978458" y="4117323"/>
            <a:ext cx="1550775" cy="307777"/>
          </a:xfrm>
          <a:prstGeom prst="rect">
            <a:avLst/>
          </a:prstGeom>
          <a:noFill/>
        </p:spPr>
        <p:txBody>
          <a:bodyPr wrap="square" rtlCol="0">
            <a:spAutoFit/>
          </a:bodyPr>
          <a:lstStyle/>
          <a:p>
            <a:pPr algn="ctr"/>
            <a:r>
              <a:rPr lang="en-US" sz="1400" dirty="0">
                <a:latin typeface="Arial" panose="020B0604020202020204" pitchFamily="34" charset="0"/>
                <a:cs typeface="Arial" panose="020B0604020202020204" pitchFamily="34" charset="0"/>
              </a:rPr>
              <a:t>Sonia Boyce</a:t>
            </a:r>
            <a:endParaRPr lang="en-GB" sz="1400" dirty="0">
              <a:latin typeface="Arial" panose="020B0604020202020204" pitchFamily="34" charset="0"/>
              <a:cs typeface="Arial" panose="020B0604020202020204" pitchFamily="34" charset="0"/>
            </a:endParaRPr>
          </a:p>
        </p:txBody>
      </p:sp>
      <p:pic>
        <p:nvPicPr>
          <p:cNvPr id="1044" name="Picture 20" descr="Idris Elba">
            <a:extLst>
              <a:ext uri="{FF2B5EF4-FFF2-40B4-BE49-F238E27FC236}">
                <a16:creationId xmlns:a16="http://schemas.microsoft.com/office/drawing/2014/main" id="{BB9B6267-E883-4664-9A72-F827C886CEE7}"/>
              </a:ext>
            </a:extLst>
          </p:cNvPr>
          <p:cNvPicPr>
            <a:picLocks noChangeAspect="1" noChangeArrowheads="1"/>
          </p:cNvPicPr>
          <p:nvPr/>
        </p:nvPicPr>
        <p:blipFill rotWithShape="1">
          <a:blip r:embed="rId11" cstate="screen">
            <a:extLst>
              <a:ext uri="{28A0092B-C50C-407E-A947-70E740481C1C}">
                <a14:useLocalDpi xmlns:a14="http://schemas.microsoft.com/office/drawing/2010/main"/>
              </a:ext>
            </a:extLst>
          </a:blip>
          <a:srcRect/>
          <a:stretch/>
        </p:blipFill>
        <p:spPr bwMode="auto">
          <a:xfrm>
            <a:off x="2265859" y="4546083"/>
            <a:ext cx="1525444" cy="1575493"/>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24">
            <a:extLst>
              <a:ext uri="{FF2B5EF4-FFF2-40B4-BE49-F238E27FC236}">
                <a16:creationId xmlns:a16="http://schemas.microsoft.com/office/drawing/2014/main" id="{7B0895F8-A915-42EF-8B19-3B160AF8E712}"/>
              </a:ext>
            </a:extLst>
          </p:cNvPr>
          <p:cNvSpPr txBox="1"/>
          <p:nvPr/>
        </p:nvSpPr>
        <p:spPr>
          <a:xfrm>
            <a:off x="2227270" y="6121576"/>
            <a:ext cx="1550775" cy="307777"/>
          </a:xfrm>
          <a:prstGeom prst="rect">
            <a:avLst/>
          </a:prstGeom>
          <a:noFill/>
        </p:spPr>
        <p:txBody>
          <a:bodyPr wrap="square" rtlCol="0">
            <a:spAutoFit/>
          </a:bodyPr>
          <a:lstStyle/>
          <a:p>
            <a:pPr algn="ctr"/>
            <a:r>
              <a:rPr lang="en-US" sz="1400" dirty="0">
                <a:latin typeface="Arial" panose="020B0604020202020204" pitchFamily="34" charset="0"/>
                <a:cs typeface="Arial" panose="020B0604020202020204" pitchFamily="34" charset="0"/>
              </a:rPr>
              <a:t>Idris Elba</a:t>
            </a:r>
            <a:endParaRPr lang="en-GB" sz="1400" dirty="0">
              <a:latin typeface="Arial" panose="020B060402020202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7FA0FBD6-E79D-4D4F-BB13-34BC63AB60F9}"/>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a:off x="520173" y="4546083"/>
            <a:ext cx="1550776" cy="1540737"/>
          </a:xfrm>
          <a:prstGeom prst="rect">
            <a:avLst/>
          </a:prstGeom>
        </p:spPr>
      </p:pic>
      <p:sp>
        <p:nvSpPr>
          <p:cNvPr id="29" name="TextBox 28">
            <a:extLst>
              <a:ext uri="{FF2B5EF4-FFF2-40B4-BE49-F238E27FC236}">
                <a16:creationId xmlns:a16="http://schemas.microsoft.com/office/drawing/2014/main" id="{02E237F2-4C9B-4E02-8B8E-15162B44A0F8}"/>
              </a:ext>
            </a:extLst>
          </p:cNvPr>
          <p:cNvSpPr txBox="1"/>
          <p:nvPr/>
        </p:nvSpPr>
        <p:spPr>
          <a:xfrm>
            <a:off x="493727" y="6099721"/>
            <a:ext cx="1550775" cy="307777"/>
          </a:xfrm>
          <a:prstGeom prst="rect">
            <a:avLst/>
          </a:prstGeom>
          <a:noFill/>
        </p:spPr>
        <p:txBody>
          <a:bodyPr wrap="square" rtlCol="0">
            <a:spAutoFit/>
          </a:bodyPr>
          <a:lstStyle/>
          <a:p>
            <a:pPr algn="ctr"/>
            <a:r>
              <a:rPr lang="en-US" sz="1400" dirty="0">
                <a:latin typeface="Arial" panose="020B0604020202020204" pitchFamily="34" charset="0"/>
                <a:cs typeface="Arial" panose="020B0604020202020204" pitchFamily="34" charset="0"/>
              </a:rPr>
              <a:t>Letitia Wright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7044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a:extLst>
              <a:ext uri="{FF2B5EF4-FFF2-40B4-BE49-F238E27FC236}">
                <a16:creationId xmlns:a16="http://schemas.microsoft.com/office/drawing/2014/main" id="{426BE4A5-DBEA-4437-9CDF-210A7336C969}"/>
              </a:ext>
            </a:extLst>
          </p:cNvPr>
          <p:cNvSpPr txBox="1"/>
          <p:nvPr/>
        </p:nvSpPr>
        <p:spPr>
          <a:xfrm>
            <a:off x="4204355" y="1827501"/>
            <a:ext cx="4727511" cy="523220"/>
          </a:xfrm>
          <a:prstGeom prst="rect">
            <a:avLst/>
          </a:prstGeom>
          <a:noFill/>
        </p:spPr>
        <p:txBody>
          <a:bodyPr wrap="square" rtlCol="0">
            <a:spAutoFit/>
          </a:bodyPr>
          <a:lstStyle/>
          <a:p>
            <a:pPr algn="ctr"/>
            <a:r>
              <a:rPr lang="en-US" sz="2800" dirty="0"/>
              <a:t>What is Black History Month?</a:t>
            </a:r>
            <a:endParaRPr lang="en-GB" sz="2800" dirty="0"/>
          </a:p>
        </p:txBody>
      </p:sp>
      <p:pic>
        <p:nvPicPr>
          <p:cNvPr id="28" name="Picture 2" descr="Image result for martin luther king">
            <a:extLst>
              <a:ext uri="{FF2B5EF4-FFF2-40B4-BE49-F238E27FC236}">
                <a16:creationId xmlns:a16="http://schemas.microsoft.com/office/drawing/2014/main" id="{F592A15D-5F18-44A4-AFF9-1BF7AD76EED5}"/>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991513" y="1318840"/>
            <a:ext cx="1525444" cy="1525444"/>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4" descr="Image result for mary seacole">
            <a:extLst>
              <a:ext uri="{FF2B5EF4-FFF2-40B4-BE49-F238E27FC236}">
                <a16:creationId xmlns:a16="http://schemas.microsoft.com/office/drawing/2014/main" id="{866F418A-B9A9-4ED3-AE0D-79548E96B1BF}"/>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t="-965"/>
          <a:stretch/>
        </p:blipFill>
        <p:spPr bwMode="auto">
          <a:xfrm>
            <a:off x="991513" y="2811722"/>
            <a:ext cx="1525444" cy="1525444"/>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Bayard Rustin Citywide Committee for Integration">
            <a:extLst>
              <a:ext uri="{FF2B5EF4-FFF2-40B4-BE49-F238E27FC236}">
                <a16:creationId xmlns:a16="http://schemas.microsoft.com/office/drawing/2014/main" id="{E7267E3C-3B78-4DF1-A90E-56786B57D6C2}"/>
              </a:ext>
            </a:extLst>
          </p:cNvPr>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a:stretch/>
        </p:blipFill>
        <p:spPr bwMode="auto">
          <a:xfrm>
            <a:off x="2506682" y="2842794"/>
            <a:ext cx="1525445" cy="1494372"/>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Image result for storme delarverie">
            <a:extLst>
              <a:ext uri="{FF2B5EF4-FFF2-40B4-BE49-F238E27FC236}">
                <a16:creationId xmlns:a16="http://schemas.microsoft.com/office/drawing/2014/main" id="{F10F45CD-D0C5-49CC-8016-7355909739AE}"/>
              </a:ext>
            </a:extLst>
          </p:cNvPr>
          <p:cNvPicPr>
            <a:picLocks noChangeAspect="1" noChangeArrowheads="1"/>
          </p:cNvPicPr>
          <p:nvPr/>
        </p:nvPicPr>
        <p:blipFill rotWithShape="1">
          <a:blip r:embed="rId6" cstate="screen">
            <a:extLst>
              <a:ext uri="{28A0092B-C50C-407E-A947-70E740481C1C}">
                <a14:useLocalDpi xmlns:a14="http://schemas.microsoft.com/office/drawing/2010/main"/>
              </a:ext>
            </a:extLst>
          </a:blip>
          <a:srcRect/>
          <a:stretch/>
        </p:blipFill>
        <p:spPr bwMode="auto">
          <a:xfrm>
            <a:off x="986374" y="4332619"/>
            <a:ext cx="1530583" cy="1507366"/>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Image result for Katherine Johnson">
            <a:extLst>
              <a:ext uri="{FF2B5EF4-FFF2-40B4-BE49-F238E27FC236}">
                <a16:creationId xmlns:a16="http://schemas.microsoft.com/office/drawing/2014/main" id="{D20CDAF8-9995-4951-95E1-354339C77D6C}"/>
              </a:ext>
            </a:extLst>
          </p:cNvPr>
          <p:cNvPicPr>
            <a:picLocks noChangeAspect="1" noChangeArrowheads="1"/>
          </p:cNvPicPr>
          <p:nvPr/>
        </p:nvPicPr>
        <p:blipFill rotWithShape="1">
          <a:blip r:embed="rId7" cstate="screen">
            <a:extLst>
              <a:ext uri="{28A0092B-C50C-407E-A947-70E740481C1C}">
                <a14:useLocalDpi xmlns:a14="http://schemas.microsoft.com/office/drawing/2010/main"/>
              </a:ext>
            </a:extLst>
          </a:blip>
          <a:srcRect/>
          <a:stretch/>
        </p:blipFill>
        <p:spPr bwMode="auto">
          <a:xfrm>
            <a:off x="2516957" y="4338963"/>
            <a:ext cx="1525444" cy="1494678"/>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descr="Image result for maya angelou">
            <a:extLst>
              <a:ext uri="{FF2B5EF4-FFF2-40B4-BE49-F238E27FC236}">
                <a16:creationId xmlns:a16="http://schemas.microsoft.com/office/drawing/2014/main" id="{EFD77D2F-A2B6-48C9-9E87-86F1EE342B09}"/>
              </a:ext>
            </a:extLst>
          </p:cNvPr>
          <p:cNvPicPr>
            <a:picLocks noChangeAspect="1" noChangeArrowheads="1"/>
          </p:cNvPicPr>
          <p:nvPr/>
        </p:nvPicPr>
        <p:blipFill rotWithShape="1">
          <a:blip r:embed="rId8" cstate="screen">
            <a:extLst>
              <a:ext uri="{28A0092B-C50C-407E-A947-70E740481C1C}">
                <a14:useLocalDpi xmlns:a14="http://schemas.microsoft.com/office/drawing/2010/main"/>
              </a:ext>
            </a:extLst>
          </a:blip>
          <a:srcRect t="-970" b="-1"/>
          <a:stretch/>
        </p:blipFill>
        <p:spPr bwMode="auto">
          <a:xfrm>
            <a:off x="2516957" y="1335428"/>
            <a:ext cx="1525444" cy="15073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6854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a:extLst>
              <a:ext uri="{FF2B5EF4-FFF2-40B4-BE49-F238E27FC236}">
                <a16:creationId xmlns:a16="http://schemas.microsoft.com/office/drawing/2014/main" id="{426BE4A5-DBEA-4437-9CDF-210A7336C969}"/>
              </a:ext>
            </a:extLst>
          </p:cNvPr>
          <p:cNvSpPr txBox="1"/>
          <p:nvPr/>
        </p:nvSpPr>
        <p:spPr>
          <a:xfrm>
            <a:off x="4204355" y="1827501"/>
            <a:ext cx="4727511" cy="954107"/>
          </a:xfrm>
          <a:prstGeom prst="rect">
            <a:avLst/>
          </a:prstGeom>
          <a:noFill/>
        </p:spPr>
        <p:txBody>
          <a:bodyPr wrap="square" rtlCol="0">
            <a:spAutoFit/>
          </a:bodyPr>
          <a:lstStyle/>
          <a:p>
            <a:pPr algn="ctr"/>
            <a:r>
              <a:rPr lang="en-US" sz="2800" dirty="0"/>
              <a:t>How many black LGBT people did you name?</a:t>
            </a:r>
            <a:endParaRPr lang="en-GB" sz="2800" dirty="0"/>
          </a:p>
        </p:txBody>
      </p:sp>
      <p:pic>
        <p:nvPicPr>
          <p:cNvPr id="3074" name="Picture 2" descr="Bayard Rustin Citywide Committee for Integration">
            <a:extLst>
              <a:ext uri="{FF2B5EF4-FFF2-40B4-BE49-F238E27FC236}">
                <a16:creationId xmlns:a16="http://schemas.microsoft.com/office/drawing/2014/main" id="{E7267E3C-3B78-4DF1-A90E-56786B57D6C2}"/>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2506682" y="2842794"/>
            <a:ext cx="1525445" cy="1494372"/>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Image result for storme delarverie">
            <a:extLst>
              <a:ext uri="{FF2B5EF4-FFF2-40B4-BE49-F238E27FC236}">
                <a16:creationId xmlns:a16="http://schemas.microsoft.com/office/drawing/2014/main" id="{F10F45CD-D0C5-49CC-8016-7355909739AE}"/>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986374" y="4332618"/>
            <a:ext cx="1545216" cy="1521777"/>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descr="Image result for maya angelou">
            <a:extLst>
              <a:ext uri="{FF2B5EF4-FFF2-40B4-BE49-F238E27FC236}">
                <a16:creationId xmlns:a16="http://schemas.microsoft.com/office/drawing/2014/main" id="{EFD77D2F-A2B6-48C9-9E87-86F1EE342B09}"/>
              </a:ext>
            </a:extLst>
          </p:cNvPr>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t="-970" b="-1"/>
          <a:stretch/>
        </p:blipFill>
        <p:spPr bwMode="auto">
          <a:xfrm>
            <a:off x="2516957" y="1335428"/>
            <a:ext cx="1525444" cy="1507366"/>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Image result for frank ocean">
            <a:extLst>
              <a:ext uri="{FF2B5EF4-FFF2-40B4-BE49-F238E27FC236}">
                <a16:creationId xmlns:a16="http://schemas.microsoft.com/office/drawing/2014/main" id="{232DA3BC-9B7B-48C5-B5C4-DFDACBA01E08}"/>
              </a:ext>
            </a:extLst>
          </p:cNvPr>
          <p:cNvPicPr>
            <a:picLocks noChangeAspect="1" noChangeArrowheads="1"/>
          </p:cNvPicPr>
          <p:nvPr/>
        </p:nvPicPr>
        <p:blipFill rotWithShape="1">
          <a:blip r:embed="rId6" cstate="screen">
            <a:extLst>
              <a:ext uri="{28A0092B-C50C-407E-A947-70E740481C1C}">
                <a14:useLocalDpi xmlns:a14="http://schemas.microsoft.com/office/drawing/2010/main"/>
              </a:ext>
            </a:extLst>
          </a:blip>
          <a:srcRect/>
          <a:stretch/>
        </p:blipFill>
        <p:spPr bwMode="auto">
          <a:xfrm>
            <a:off x="986374" y="2842794"/>
            <a:ext cx="1535718" cy="1489825"/>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Image result for lianne sanderson">
            <a:extLst>
              <a:ext uri="{FF2B5EF4-FFF2-40B4-BE49-F238E27FC236}">
                <a16:creationId xmlns:a16="http://schemas.microsoft.com/office/drawing/2014/main" id="{B7C1A1F1-605C-4F6A-9305-4A4857A67C96}"/>
              </a:ext>
            </a:extLst>
          </p:cNvPr>
          <p:cNvPicPr>
            <a:picLocks noChangeAspect="1" noChangeArrowheads="1"/>
          </p:cNvPicPr>
          <p:nvPr/>
        </p:nvPicPr>
        <p:blipFill rotWithShape="1">
          <a:blip r:embed="rId7" cstate="screen">
            <a:extLst>
              <a:ext uri="{28A0092B-C50C-407E-A947-70E740481C1C}">
                <a14:useLocalDpi xmlns:a14="http://schemas.microsoft.com/office/drawing/2010/main"/>
              </a:ext>
            </a:extLst>
          </a:blip>
          <a:srcRect/>
          <a:stretch/>
        </p:blipFill>
        <p:spPr bwMode="auto">
          <a:xfrm>
            <a:off x="986374" y="1335428"/>
            <a:ext cx="1530583" cy="1507366"/>
          </a:xfrm>
          <a:prstGeom prst="rect">
            <a:avLst/>
          </a:prstGeom>
          <a:noFill/>
          <a:extLst>
            <a:ext uri="{909E8E84-426E-40DD-AFC4-6F175D3DCCD1}">
              <a14:hiddenFill xmlns:a14="http://schemas.microsoft.com/office/drawing/2010/main">
                <a:solidFill>
                  <a:srgbClr val="FFFFFF"/>
                </a:solidFill>
              </a14:hiddenFill>
            </a:ext>
          </a:extLst>
        </p:spPr>
      </p:pic>
      <p:pic>
        <p:nvPicPr>
          <p:cNvPr id="4106" name="Picture 10" descr="Image result for aaron philip">
            <a:extLst>
              <a:ext uri="{FF2B5EF4-FFF2-40B4-BE49-F238E27FC236}">
                <a16:creationId xmlns:a16="http://schemas.microsoft.com/office/drawing/2014/main" id="{4ED2A91E-4BF3-4465-A8A9-34A6AA190C88}"/>
              </a:ext>
            </a:extLst>
          </p:cNvPr>
          <p:cNvPicPr>
            <a:picLocks noChangeAspect="1" noChangeArrowheads="1"/>
          </p:cNvPicPr>
          <p:nvPr/>
        </p:nvPicPr>
        <p:blipFill rotWithShape="1">
          <a:blip r:embed="rId8" cstate="screen">
            <a:extLst>
              <a:ext uri="{28A0092B-C50C-407E-A947-70E740481C1C}">
                <a14:useLocalDpi xmlns:a14="http://schemas.microsoft.com/office/drawing/2010/main"/>
              </a:ext>
            </a:extLst>
          </a:blip>
          <a:srcRect/>
          <a:stretch/>
        </p:blipFill>
        <p:spPr bwMode="auto">
          <a:xfrm>
            <a:off x="2531590" y="4317509"/>
            <a:ext cx="1510811" cy="15368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5137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a:extLst>
              <a:ext uri="{FF2B5EF4-FFF2-40B4-BE49-F238E27FC236}">
                <a16:creationId xmlns:a16="http://schemas.microsoft.com/office/drawing/2014/main" id="{426BE4A5-DBEA-4437-9CDF-210A7336C969}"/>
              </a:ext>
            </a:extLst>
          </p:cNvPr>
          <p:cNvSpPr txBox="1"/>
          <p:nvPr/>
        </p:nvSpPr>
        <p:spPr>
          <a:xfrm>
            <a:off x="4781337" y="1919411"/>
            <a:ext cx="4727511" cy="646331"/>
          </a:xfrm>
          <a:prstGeom prst="rect">
            <a:avLst/>
          </a:prstGeom>
          <a:noFill/>
        </p:spPr>
        <p:txBody>
          <a:bodyPr wrap="square" rtlCol="0">
            <a:spAutoFit/>
          </a:bodyPr>
          <a:lstStyle/>
          <a:p>
            <a:pPr algn="ctr"/>
            <a:r>
              <a:rPr lang="en-US" sz="3600" dirty="0"/>
              <a:t>Bayard Rustin</a:t>
            </a:r>
            <a:endParaRPr lang="en-GB" sz="3600" dirty="0"/>
          </a:p>
        </p:txBody>
      </p:sp>
      <p:pic>
        <p:nvPicPr>
          <p:cNvPr id="14" name="Picture 2" descr="Bayard Rustin Citywide Committee for Integration">
            <a:extLst>
              <a:ext uri="{FF2B5EF4-FFF2-40B4-BE49-F238E27FC236}">
                <a16:creationId xmlns:a16="http://schemas.microsoft.com/office/drawing/2014/main" id="{436868F9-9312-4896-BD3E-BEE8582E000F}"/>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l="-1"/>
          <a:stretch/>
        </p:blipFill>
        <p:spPr bwMode="auto">
          <a:xfrm>
            <a:off x="536480" y="1919411"/>
            <a:ext cx="5072468" cy="28606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823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F430B5F-1F48-4CEF-B6F1-64E5648B64F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7535" y="1205545"/>
            <a:ext cx="4607013" cy="4607013"/>
          </a:xfrm>
          <a:prstGeom prst="rect">
            <a:avLst/>
          </a:prstGeom>
        </p:spPr>
      </p:pic>
      <p:sp>
        <p:nvSpPr>
          <p:cNvPr id="2" name="TextBox 1">
            <a:extLst>
              <a:ext uri="{FF2B5EF4-FFF2-40B4-BE49-F238E27FC236}">
                <a16:creationId xmlns:a16="http://schemas.microsoft.com/office/drawing/2014/main" id="{CE8A1D69-FBED-475C-AB7B-1D560E391A79}"/>
              </a:ext>
            </a:extLst>
          </p:cNvPr>
          <p:cNvSpPr txBox="1"/>
          <p:nvPr/>
        </p:nvSpPr>
        <p:spPr>
          <a:xfrm>
            <a:off x="165889" y="657195"/>
            <a:ext cx="6781408"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retrieve information from a text</a:t>
            </a:r>
            <a:endParaRPr lang="en-GB" sz="2400" u="sng"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D2FCFFAC-BBCE-48ED-98EE-E2593E7C58A4}"/>
              </a:ext>
            </a:extLst>
          </p:cNvPr>
          <p:cNvSpPr txBox="1"/>
          <p:nvPr/>
        </p:nvSpPr>
        <p:spPr>
          <a:xfrm>
            <a:off x="5085283" y="1835811"/>
            <a:ext cx="3771380" cy="353943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Work in pairs.</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Use the fact sheet to research Bayard Rustin.</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Make notes about Bayard.</a:t>
            </a:r>
          </a:p>
        </p:txBody>
      </p:sp>
    </p:spTree>
    <p:extLst>
      <p:ext uri="{BB962C8B-B14F-4D97-AF65-F5344CB8AC3E}">
        <p14:creationId xmlns:p14="http://schemas.microsoft.com/office/powerpoint/2010/main" val="2997489533"/>
      </p:ext>
    </p:extLst>
  </p:cSld>
  <p:clrMapOvr>
    <a:masterClrMapping/>
  </p:clrMapOvr>
</p:sld>
</file>

<file path=ppt/theme/theme1.xml><?xml version="1.0" encoding="utf-8"?>
<a:theme xmlns:a="http://schemas.openxmlformats.org/drawingml/2006/main" name="Stonewall_P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Stonewall_PP_Template.potx</Template>
  <TotalTime>0</TotalTime>
  <Words>788</Words>
  <Application>Microsoft Office PowerPoint</Application>
  <PresentationFormat>On-screen Show (4:3)</PresentationFormat>
  <Paragraphs>72</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Stonewall_PP_Template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2022-09-26T21:11:58Z</dcterms:created>
  <dcterms:modified xsi:type="dcterms:W3CDTF">2022-09-26T21:12:01Z</dcterms:modified>
</cp:coreProperties>
</file>