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4"/>
  </p:notesMasterIdLst>
  <p:handoutMasterIdLst>
    <p:handoutMasterId r:id="rId15"/>
  </p:handoutMasterIdLst>
  <p:sldIdLst>
    <p:sldId id="256" r:id="rId2"/>
    <p:sldId id="260" r:id="rId3"/>
    <p:sldId id="282" r:id="rId4"/>
    <p:sldId id="286" r:id="rId5"/>
    <p:sldId id="284" r:id="rId6"/>
    <p:sldId id="285" r:id="rId7"/>
    <p:sldId id="288" r:id="rId8"/>
    <p:sldId id="289" r:id="rId9"/>
    <p:sldId id="292" r:id="rId10"/>
    <p:sldId id="290" r:id="rId11"/>
    <p:sldId id="293" r:id="rId12"/>
    <p:sldId id="291"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4F29DB-AA37-4CA4-ACB6-5418F74EAEE0}" v="4" dt="2022-09-26T20:21:01.6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3689" autoAdjust="0"/>
  </p:normalViewPr>
  <p:slideViewPr>
    <p:cSldViewPr snapToGrid="0" snapToObjects="1">
      <p:cViewPr varScale="1">
        <p:scale>
          <a:sx n="54" d="100"/>
          <a:sy n="54" d="100"/>
        </p:scale>
        <p:origin x="91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bc.co.uk/newsround/43793769"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As a class or in small groups, play Windrush “memory”. Shuffle all of the cards and place them face down on the table. Students take turns to turn over two cards, with the objective of sharing matching pairs.</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Emphasise the importance of fairness when playing games as a group: taking turns, following the rules.</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Use the images on the different cards to…</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endParaRPr>
          </a:p>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Check students’ understanding of the previous activity:</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Boat – what was the boat called</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Ivor Cummings – what was this man called?</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Jamaican flag – where had the people travelled from?</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English flag – where did the people travel to?</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House – who helped the people to find somewhere to live?</a:t>
            </a:r>
            <a:endParaRPr lang="en-GB" sz="1800" dirty="0">
              <a:effectLst/>
              <a:latin typeface="Arial" panose="020B0604020202020204" pitchFamily="34" charset="0"/>
              <a:ea typeface="Times New Roman" panose="02020603050405020304" pitchFamily="18" charset="0"/>
            </a:endParaRPr>
          </a:p>
          <a:p>
            <a:pPr marL="342900" lvl="0" indent="-342900" algn="just">
              <a:lnSpc>
                <a:spcPts val="1500"/>
              </a:lnSpc>
              <a:buFont typeface="Symbol" panose="05050102010706020507" pitchFamily="18" charset="2"/>
              <a:buChar char=""/>
            </a:pPr>
            <a:r>
              <a:rPr lang="en-GB" sz="1800" dirty="0">
                <a:solidFill>
                  <a:srgbClr val="000000"/>
                </a:solidFill>
                <a:effectLst/>
                <a:latin typeface="Arial" panose="020B0604020202020204" pitchFamily="34" charset="0"/>
                <a:ea typeface="Times New Roman" panose="02020603050405020304" pitchFamily="18" charset="0"/>
              </a:rPr>
              <a:t>Someone at work – why did people find it hard to find a job?</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10</a:t>
            </a:fld>
            <a:endParaRPr lang="en-US"/>
          </a:p>
        </p:txBody>
      </p:sp>
    </p:spTree>
    <p:extLst>
      <p:ext uri="{BB962C8B-B14F-4D97-AF65-F5344CB8AC3E}">
        <p14:creationId xmlns:p14="http://schemas.microsoft.com/office/powerpoint/2010/main" val="1344162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Students either create their own picture of Ivor Cummings welcoming the people off Windrush or use the line drawing to create a collage to represent the arrival of Windrush.</a:t>
            </a:r>
          </a:p>
          <a:p>
            <a:pPr marL="540385" algn="just">
              <a:lnSpc>
                <a:spcPts val="1500"/>
              </a:lnSpc>
            </a:pPr>
            <a:r>
              <a:rPr lang="en-GB" sz="1800" dirty="0">
                <a:effectLst/>
                <a:latin typeface="Arial" panose="020B0604020202020204" pitchFamily="34" charset="0"/>
                <a:ea typeface="Times New Roman" panose="02020603050405020304" pitchFamily="18" charset="0"/>
              </a:rPr>
              <a:t> </a:t>
            </a:r>
          </a:p>
          <a:p>
            <a:pPr marL="540385" algn="just">
              <a:lnSpc>
                <a:spcPts val="1500"/>
              </a:lnSpc>
            </a:pPr>
            <a:r>
              <a:rPr lang="en-GB" sz="1800" dirty="0">
                <a:effectLst/>
                <a:latin typeface="Arial" panose="020B0604020202020204" pitchFamily="34" charset="0"/>
                <a:ea typeface="Times New Roman" panose="02020603050405020304" pitchFamily="18" charset="0"/>
              </a:rPr>
              <a:t>Extension: </a:t>
            </a:r>
          </a:p>
          <a:p>
            <a:pPr marL="342900" lvl="0" indent="-342900" algn="just">
              <a:lnSpc>
                <a:spcPts val="1500"/>
              </a:lnSpc>
              <a:buFont typeface="Symbol" panose="05050102010706020507" pitchFamily="18" charset="2"/>
              <a:buChar char=""/>
            </a:pPr>
            <a:r>
              <a:rPr lang="en-GB" sz="1800" dirty="0">
                <a:effectLst/>
                <a:latin typeface="Arial" panose="020B0604020202020204" pitchFamily="34" charset="0"/>
                <a:ea typeface="Times New Roman" panose="02020603050405020304" pitchFamily="18" charset="0"/>
              </a:rPr>
              <a:t>Students label key aspects of their collage using some of the key words from the lesson</a:t>
            </a:r>
          </a:p>
          <a:p>
            <a:r>
              <a:rPr lang="en-GB" sz="1800" dirty="0">
                <a:effectLst/>
                <a:latin typeface="Arial" panose="020B0604020202020204" pitchFamily="34" charset="0"/>
                <a:ea typeface="Calibri" panose="020F0502020204030204" pitchFamily="34" charset="0"/>
              </a:rPr>
              <a:t>Students write a sentence about Ivor Cummings.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11</a:t>
            </a:fld>
            <a:endParaRPr lang="en-US"/>
          </a:p>
        </p:txBody>
      </p:sp>
    </p:spTree>
    <p:extLst>
      <p:ext uri="{BB962C8B-B14F-4D97-AF65-F5344CB8AC3E}">
        <p14:creationId xmlns:p14="http://schemas.microsoft.com/office/powerpoint/2010/main" val="2160995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As a class play a True/False quiz about Windrush.</a:t>
            </a:r>
          </a:p>
          <a:p>
            <a:pPr marL="342900" lvl="0"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Windrush was a boat. True</a:t>
            </a:r>
          </a:p>
          <a:p>
            <a:pPr marL="342900" lvl="0"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People travelled on the Windrush from Germany. False – the Windrush brought people from Jamaica.</a:t>
            </a:r>
          </a:p>
          <a:p>
            <a:pPr marL="342900" lvl="0"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Ivor Cummings helped people to get jobs and places to live. True – it was his job to help the people find jobs and places to live.</a:t>
            </a:r>
          </a:p>
          <a:p>
            <a:pPr marL="342900" lvl="0"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Ivor Cummings had a wife. False – Ivor was gay.</a:t>
            </a:r>
          </a:p>
          <a:p>
            <a:pPr marL="342900" lvl="0" indent="-342900" algn="just">
              <a:lnSpc>
                <a:spcPts val="1500"/>
              </a:lnSpc>
              <a:buFont typeface="+mj-lt"/>
              <a:buAutoNum type="arabicPeriod"/>
            </a:pPr>
            <a:r>
              <a:rPr lang="en-GB" sz="1800" dirty="0">
                <a:effectLst/>
                <a:latin typeface="Arial" panose="020B0604020202020204" pitchFamily="34" charset="0"/>
                <a:ea typeface="Times New Roman" panose="02020603050405020304" pitchFamily="18" charset="0"/>
              </a:rPr>
              <a:t>Black people were treated badly (and sadly often still are) because of the colour of their skin. True. Recap what students should do if they see someone being unkind to someone else.</a:t>
            </a:r>
          </a:p>
        </p:txBody>
      </p:sp>
      <p:sp>
        <p:nvSpPr>
          <p:cNvPr id="4" name="Slide Number Placeholder 3"/>
          <p:cNvSpPr>
            <a:spLocks noGrp="1"/>
          </p:cNvSpPr>
          <p:nvPr>
            <p:ph type="sldNum" sz="quarter" idx="10"/>
          </p:nvPr>
        </p:nvSpPr>
        <p:spPr/>
        <p:txBody>
          <a:bodyPr/>
          <a:lstStyle/>
          <a:p>
            <a:fld id="{D1ADB596-D218-9D43-A4EC-2B51BE929992}" type="slidenum">
              <a:rPr lang="en-US" smtClean="0"/>
              <a:t>12</a:t>
            </a:fld>
            <a:endParaRPr lang="en-US"/>
          </a:p>
        </p:txBody>
      </p:sp>
    </p:spTree>
    <p:extLst>
      <p:ext uri="{BB962C8B-B14F-4D97-AF65-F5344CB8AC3E}">
        <p14:creationId xmlns:p14="http://schemas.microsoft.com/office/powerpoint/2010/main" val="67614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solidFill>
                  <a:srgbClr val="000000"/>
                </a:solidFill>
                <a:effectLst/>
                <a:latin typeface="Arial" panose="020B0604020202020204" pitchFamily="34" charset="0"/>
                <a:ea typeface="Times New Roman" panose="02020603050405020304" pitchFamily="18" charset="0"/>
              </a:rPr>
              <a:t>Watch the video about the Windrush: </a:t>
            </a:r>
            <a:r>
              <a:rPr lang="en-GB" sz="1800" u="sng" dirty="0">
                <a:solidFill>
                  <a:srgbClr val="0563C1"/>
                </a:solidFill>
                <a:effectLst/>
                <a:latin typeface="Arial" panose="020B0604020202020204" pitchFamily="34" charset="0"/>
                <a:ea typeface="Calibri" panose="020F0502020204030204" pitchFamily="34" charset="0"/>
                <a:hlinkClick r:id="rId3"/>
              </a:rPr>
              <a:t>https://www.bbc.co.uk/newsround/43793769</a:t>
            </a:r>
            <a:r>
              <a:rPr lang="en-GB" sz="1800" dirty="0">
                <a:effectLst/>
                <a:latin typeface="Arial" panose="020B0604020202020204" pitchFamily="34" charset="0"/>
                <a:ea typeface="Calibri" panose="020F0502020204030204" pitchFamily="34" charset="0"/>
              </a:rPr>
              <a:t> </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1901229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Explain that the person that met the people off the boat in England was a man called Ivor Cummings. </a:t>
            </a:r>
            <a:endParaRPr lang="en-GB"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619521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rPr>
              <a:t>Explain that the person that met the people off the boat in England was a man called Ivor Cummings. </a:t>
            </a:r>
            <a:endParaRPr lang="en-GB"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3847425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solidFill>
                  <a:srgbClr val="222222"/>
                </a:solidFill>
                <a:effectLst/>
                <a:latin typeface="Calibri" panose="020F0502020204030204" pitchFamily="34" charset="0"/>
                <a:ea typeface="Calibri" panose="020F0502020204030204" pitchFamily="34" charset="0"/>
                <a:cs typeface="Times New Roman" panose="02020603050405020304" pitchFamily="18" charset="0"/>
              </a:rPr>
              <a:t>He worked for the government to help people who had moved from different Caribbean and African Commonwealth countries.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2452008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solidFill>
                  <a:srgbClr val="222222"/>
                </a:solidFill>
                <a:effectLst/>
                <a:latin typeface="Calibri" panose="020F0502020204030204" pitchFamily="34" charset="0"/>
                <a:ea typeface="Calibri" panose="020F0502020204030204" pitchFamily="34" charset="0"/>
                <a:cs typeface="Times New Roman" panose="02020603050405020304" pitchFamily="18" charset="0"/>
              </a:rPr>
              <a:t>He worked for the government to help people who had moved from different Caribbean and African Commonwealth countries.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48604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ea typeface="Calibri" panose="020F0502020204030204" pitchFamily="34" charset="0"/>
              </a:rPr>
              <a:t>It was hard because people were mean to Black people and didn’t want to give them a job or somewhere to live. If someone is mean to someone because of the colour of someone’s skin, it is called racism. Racism is wrong.</a:t>
            </a:r>
          </a:p>
          <a:p>
            <a:pPr marL="0" marR="0" lvl="0" indent="0" algn="l" defTabSz="457200" rtl="0" eaLnBrk="1" fontAlgn="auto" latinLnBrk="0" hangingPunct="1">
              <a:lnSpc>
                <a:spcPct val="107000"/>
              </a:lnSpc>
              <a:spcBef>
                <a:spcPts val="0"/>
              </a:spcBef>
              <a:spcAft>
                <a:spcPts val="80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1727188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Arial" panose="020B0604020202020204" pitchFamily="34" charset="0"/>
                <a:ea typeface="Calibri" panose="020F0502020204030204" pitchFamily="34" charset="0"/>
              </a:rPr>
              <a:t>Explain that people were mean to Ivor because he was Black, but also because he was gay. Being gay is when a man wants a boyfriend and doesn’t want a girlfriend. Being mean to someone because they are gay is called homophobia. Homophobia is wrong.</a:t>
            </a: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2210576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en-GB" sz="1800" dirty="0">
                <a:effectLst/>
                <a:latin typeface="Arial" panose="020B0604020202020204" pitchFamily="34" charset="0"/>
                <a:ea typeface="Calibri" panose="020F0502020204030204" pitchFamily="34" charset="0"/>
              </a:rPr>
              <a:t>Discuss why it is important to be kind to people and to treat people fairly. Discuss what students should do if they see someone being treated unfairly, or if they are treated unfairly themselves. Discuss why it is important to be kind to people and to treat people fairly. Discuss what students should do if they see someone being treated unfairly, or if they are treated unfairly themselves.</a:t>
            </a:r>
          </a:p>
          <a:p>
            <a:pPr>
              <a:lnSpc>
                <a:spcPct val="107000"/>
              </a:lnSpc>
              <a:spcAft>
                <a:spcPts val="800"/>
              </a:spcAft>
            </a:pPr>
            <a:endParaRPr lang="en-GB" sz="1800" dirty="0">
              <a:effectLst/>
              <a:latin typeface="Arial" panose="020B060402020202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168834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ma14="http://schemas.microsoft.com/office/mac/drawingml/2011/main" xmlns=""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Black History Month 2020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Learners with SEND/ALN/ASN – version 2</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044998"/>
            <a:ext cx="7617988" cy="1323439"/>
          </a:xfrm>
          <a:prstGeom prst="rect">
            <a:avLst/>
          </a:prstGeom>
          <a:noFill/>
        </p:spPr>
        <p:txBody>
          <a:bodyPr wrap="square" rtlCol="0">
            <a:spAutoFit/>
          </a:bodyPr>
          <a:lstStyle/>
          <a:p>
            <a:r>
              <a:rPr lang="en-GB" sz="4000" dirty="0">
                <a:latin typeface="Arial" panose="020B0604020202020204" pitchFamily="34" charset="0"/>
                <a:cs typeface="Arial" panose="020B0604020202020204" pitchFamily="34" charset="0"/>
              </a:rPr>
              <a:t>What can you remember about Windrush and Ivor Cummings?</a:t>
            </a:r>
          </a:p>
        </p:txBody>
      </p:sp>
      <p:pic>
        <p:nvPicPr>
          <p:cNvPr id="5" name="Picture 4" descr="Two people posing for a photo&#10;&#10;Description automatically generated">
            <a:extLst>
              <a:ext uri="{FF2B5EF4-FFF2-40B4-BE49-F238E27FC236}">
                <a16:creationId xmlns:a16="http://schemas.microsoft.com/office/drawing/2014/main" id="{518D94BC-2A51-4BF9-A1F5-64E3BA4EF4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5864" y="2446020"/>
            <a:ext cx="4684864" cy="3256765"/>
          </a:xfrm>
          <a:prstGeom prst="rect">
            <a:avLst/>
          </a:prstGeom>
        </p:spPr>
      </p:pic>
    </p:spTree>
    <p:extLst>
      <p:ext uri="{BB962C8B-B14F-4D97-AF65-F5344CB8AC3E}">
        <p14:creationId xmlns:p14="http://schemas.microsoft.com/office/powerpoint/2010/main" val="2962085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567226"/>
            <a:ext cx="8235208" cy="1938992"/>
          </a:xfrm>
          <a:prstGeom prst="rect">
            <a:avLst/>
          </a:prstGeom>
          <a:noFill/>
        </p:spPr>
        <p:txBody>
          <a:bodyPr wrap="square" rtlCol="0">
            <a:spAutoFit/>
          </a:bodyPr>
          <a:lstStyle/>
          <a:p>
            <a:r>
              <a:rPr lang="en-GB" sz="4000" dirty="0">
                <a:latin typeface="Arial" panose="020B0604020202020204" pitchFamily="34" charset="0"/>
                <a:cs typeface="Arial" panose="020B0604020202020204" pitchFamily="34" charset="0"/>
              </a:rPr>
              <a:t>Make a picture of Ivor</a:t>
            </a:r>
          </a:p>
          <a:p>
            <a:r>
              <a:rPr lang="en-GB" sz="4000" dirty="0">
                <a:latin typeface="Arial" panose="020B0604020202020204" pitchFamily="34" charset="0"/>
                <a:cs typeface="Arial" panose="020B0604020202020204" pitchFamily="34" charset="0"/>
              </a:rPr>
              <a:t>welcoming the people from Windrush.</a:t>
            </a:r>
          </a:p>
        </p:txBody>
      </p:sp>
      <p:pic>
        <p:nvPicPr>
          <p:cNvPr id="5" name="Picture 4" descr="Two people posing for a photo&#10;&#10;Description automatically generated">
            <a:extLst>
              <a:ext uri="{FF2B5EF4-FFF2-40B4-BE49-F238E27FC236}">
                <a16:creationId xmlns:a16="http://schemas.microsoft.com/office/drawing/2014/main" id="{518D94BC-2A51-4BF9-A1F5-64E3BA4EF4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5864" y="2446020"/>
            <a:ext cx="4684864" cy="3256765"/>
          </a:xfrm>
          <a:prstGeom prst="rect">
            <a:avLst/>
          </a:prstGeom>
        </p:spPr>
      </p:pic>
    </p:spTree>
    <p:extLst>
      <p:ext uri="{BB962C8B-B14F-4D97-AF65-F5344CB8AC3E}">
        <p14:creationId xmlns:p14="http://schemas.microsoft.com/office/powerpoint/2010/main" val="2183815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044998"/>
            <a:ext cx="3331553"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True or false?</a:t>
            </a:r>
          </a:p>
        </p:txBody>
      </p:sp>
      <p:pic>
        <p:nvPicPr>
          <p:cNvPr id="6" name="Picture 5">
            <a:extLst>
              <a:ext uri="{FF2B5EF4-FFF2-40B4-BE49-F238E27FC236}">
                <a16:creationId xmlns:a16="http://schemas.microsoft.com/office/drawing/2014/main" id="{5A91AB0D-0B47-40C7-AEA1-E9A820B1CBDB}"/>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31012" y="1752884"/>
            <a:ext cx="7254240" cy="3525498"/>
          </a:xfrm>
          <a:prstGeom prst="rect">
            <a:avLst/>
          </a:prstGeom>
        </p:spPr>
      </p:pic>
      <p:sp>
        <p:nvSpPr>
          <p:cNvPr id="13" name="TextBox 12">
            <a:extLst>
              <a:ext uri="{FF2B5EF4-FFF2-40B4-BE49-F238E27FC236}">
                <a16:creationId xmlns:a16="http://schemas.microsoft.com/office/drawing/2014/main" id="{BB08A72D-FDCA-4789-8DC8-DE97378AD09A}"/>
              </a:ext>
            </a:extLst>
          </p:cNvPr>
          <p:cNvSpPr txBox="1"/>
          <p:nvPr/>
        </p:nvSpPr>
        <p:spPr>
          <a:xfrm>
            <a:off x="1623060" y="5216827"/>
            <a:ext cx="1325880" cy="769441"/>
          </a:xfrm>
          <a:prstGeom prst="rect">
            <a:avLst/>
          </a:prstGeom>
          <a:noFill/>
        </p:spPr>
        <p:txBody>
          <a:bodyPr wrap="square">
            <a:spAutoFit/>
          </a:bodyPr>
          <a:lstStyle/>
          <a:p>
            <a:r>
              <a:rPr lang="en-GB" sz="4400" dirty="0">
                <a:latin typeface="Arial" panose="020B0604020202020204" pitchFamily="34" charset="0"/>
                <a:cs typeface="Arial" panose="020B0604020202020204" pitchFamily="34" charset="0"/>
              </a:rPr>
              <a:t>True</a:t>
            </a:r>
            <a:endParaRPr lang="en-GB"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BBA7EC02-CBD2-4007-BA02-27E4DAAA38E6}"/>
              </a:ext>
            </a:extLst>
          </p:cNvPr>
          <p:cNvSpPr txBox="1"/>
          <p:nvPr/>
        </p:nvSpPr>
        <p:spPr>
          <a:xfrm>
            <a:off x="5486400" y="5209687"/>
            <a:ext cx="1680212" cy="769441"/>
          </a:xfrm>
          <a:prstGeom prst="rect">
            <a:avLst/>
          </a:prstGeom>
          <a:noFill/>
        </p:spPr>
        <p:txBody>
          <a:bodyPr wrap="square">
            <a:spAutoFit/>
          </a:bodyPr>
          <a:lstStyle/>
          <a:p>
            <a:r>
              <a:rPr lang="en-GB" sz="4400" dirty="0">
                <a:latin typeface="Arial" panose="020B0604020202020204" pitchFamily="34" charset="0"/>
                <a:cs typeface="Arial" panose="020B0604020202020204" pitchFamily="34" charset="0"/>
              </a:rPr>
              <a:t>False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1528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044998"/>
            <a:ext cx="5032147"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What was Windrush?</a:t>
            </a:r>
          </a:p>
        </p:txBody>
      </p:sp>
      <p:pic>
        <p:nvPicPr>
          <p:cNvPr id="9" name="Picture 8" descr="A large ship in the water&#10;&#10;Description automatically generated">
            <a:extLst>
              <a:ext uri="{FF2B5EF4-FFF2-40B4-BE49-F238E27FC236}">
                <a16:creationId xmlns:a16="http://schemas.microsoft.com/office/drawing/2014/main" id="{4C7E7251-2312-4AB0-A96E-0247E30EC8AC}"/>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2286324" y="1929176"/>
            <a:ext cx="4571352" cy="3429000"/>
          </a:xfrm>
          <a:prstGeom prst="rect">
            <a:avLst/>
          </a:prstGeom>
        </p:spPr>
      </p:pic>
    </p:spTree>
    <p:extLst>
      <p:ext uri="{BB962C8B-B14F-4D97-AF65-F5344CB8AC3E}">
        <p14:creationId xmlns:p14="http://schemas.microsoft.com/office/powerpoint/2010/main" val="1552818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044998"/>
            <a:ext cx="3635932" cy="707886"/>
          </a:xfrm>
          <a:prstGeom prst="rect">
            <a:avLst/>
          </a:prstGeom>
          <a:noFill/>
        </p:spPr>
        <p:txBody>
          <a:bodyPr wrap="none" rtlCol="0">
            <a:spAutoFit/>
          </a:bodyPr>
          <a:lstStyle/>
          <a:p>
            <a:r>
              <a:rPr lang="en-GB" sz="4000" dirty="0">
                <a:latin typeface="Arial" panose="020B0604020202020204" pitchFamily="34" charset="0"/>
                <a:cs typeface="Arial" panose="020B0604020202020204" pitchFamily="34" charset="0"/>
              </a:rPr>
              <a:t>Ivor Cummings</a:t>
            </a:r>
          </a:p>
        </p:txBody>
      </p:sp>
      <p:pic>
        <p:nvPicPr>
          <p:cNvPr id="5" name="Picture 4" descr="Two people posing for a photo&#10;&#10;Description automatically generated">
            <a:extLst>
              <a:ext uri="{FF2B5EF4-FFF2-40B4-BE49-F238E27FC236}">
                <a16:creationId xmlns:a16="http://schemas.microsoft.com/office/drawing/2014/main" id="{518D94BC-2A51-4BF9-A1F5-64E3BA4EF4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1479" y="1928548"/>
            <a:ext cx="5429249" cy="3774237"/>
          </a:xfrm>
          <a:prstGeom prst="rect">
            <a:avLst/>
          </a:prstGeom>
        </p:spPr>
      </p:pic>
    </p:spTree>
    <p:extLst>
      <p:ext uri="{BB962C8B-B14F-4D97-AF65-F5344CB8AC3E}">
        <p14:creationId xmlns:p14="http://schemas.microsoft.com/office/powerpoint/2010/main" val="3394158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331470" y="1862748"/>
            <a:ext cx="3786245" cy="1569660"/>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Ivor Cummings was at the dock waiting for Windrush. </a:t>
            </a:r>
          </a:p>
        </p:txBody>
      </p:sp>
      <p:pic>
        <p:nvPicPr>
          <p:cNvPr id="4098" name="Picture 2" descr="Passengers on the Empire Windrush after it arrived at Tilbury Docks on 22 June, 1948.">
            <a:extLst>
              <a:ext uri="{FF2B5EF4-FFF2-40B4-BE49-F238E27FC236}">
                <a16:creationId xmlns:a16="http://schemas.microsoft.com/office/drawing/2014/main" id="{2F7BFE28-F268-463B-9682-9CBFC3F001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9151" y="2000637"/>
            <a:ext cx="4727409" cy="285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462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862748"/>
            <a:ext cx="3597543" cy="2062103"/>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It was Ivor’s job to help people who had moved to Britain.</a:t>
            </a:r>
          </a:p>
        </p:txBody>
      </p:sp>
      <p:pic>
        <p:nvPicPr>
          <p:cNvPr id="3" name="Picture 2" descr="Two people posing for a photo&#10;&#10;Description automatically generated">
            <a:extLst>
              <a:ext uri="{FF2B5EF4-FFF2-40B4-BE49-F238E27FC236}">
                <a16:creationId xmlns:a16="http://schemas.microsoft.com/office/drawing/2014/main" id="{50EA621E-FCFB-4C18-894F-6C54C0BD90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7715" y="1862748"/>
            <a:ext cx="4506113" cy="3132503"/>
          </a:xfrm>
          <a:prstGeom prst="rect">
            <a:avLst/>
          </a:prstGeom>
        </p:spPr>
      </p:pic>
    </p:spTree>
    <p:extLst>
      <p:ext uri="{BB962C8B-B14F-4D97-AF65-F5344CB8AC3E}">
        <p14:creationId xmlns:p14="http://schemas.microsoft.com/office/powerpoint/2010/main" val="1307397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520172" y="1862748"/>
            <a:ext cx="3597543" cy="1569660"/>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Ivor helped people to find jobs and somewhere to live.</a:t>
            </a:r>
          </a:p>
        </p:txBody>
      </p:sp>
      <p:pic>
        <p:nvPicPr>
          <p:cNvPr id="3074" name="Picture 2" descr="Photo: TopFoto.">
            <a:extLst>
              <a:ext uri="{FF2B5EF4-FFF2-40B4-BE49-F238E27FC236}">
                <a16:creationId xmlns:a16="http://schemas.microsoft.com/office/drawing/2014/main" id="{C436C87E-09EE-4C90-A403-6834FB6C1029}"/>
              </a:ext>
            </a:extLst>
          </p:cNvPr>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4117715" y="1862748"/>
            <a:ext cx="4506113" cy="32786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9504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325897" y="1544714"/>
            <a:ext cx="4959921" cy="4708981"/>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Black people were treated badly because of the colour of their skin.</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People were mean to Ivor because he</a:t>
            </a:r>
          </a:p>
          <a:p>
            <a:r>
              <a:rPr lang="en-GB" sz="3200" dirty="0">
                <a:latin typeface="Arial" panose="020B0604020202020204" pitchFamily="34" charset="0"/>
                <a:cs typeface="Arial" panose="020B0604020202020204" pitchFamily="34" charset="0"/>
              </a:rPr>
              <a:t>was Black.</a:t>
            </a:r>
          </a:p>
          <a:p>
            <a:endParaRPr lang="en-GB" sz="3600" dirty="0">
              <a:latin typeface="Arial" panose="020B0604020202020204" pitchFamily="34" charset="0"/>
              <a:cs typeface="Arial" panose="020B0604020202020204" pitchFamily="34" charset="0"/>
            </a:endParaRPr>
          </a:p>
          <a:p>
            <a:endParaRPr lang="en-GB" sz="4000" dirty="0">
              <a:latin typeface="Arial" panose="020B0604020202020204" pitchFamily="34" charset="0"/>
              <a:cs typeface="Arial" panose="020B0604020202020204" pitchFamily="34" charset="0"/>
            </a:endParaRPr>
          </a:p>
        </p:txBody>
      </p:sp>
      <p:pic>
        <p:nvPicPr>
          <p:cNvPr id="5122" name="Picture 2" descr="Sign of the times of racism in England that was all too familiar | Letters  | World news | The Guardian">
            <a:extLst>
              <a:ext uri="{FF2B5EF4-FFF2-40B4-BE49-F238E27FC236}">
                <a16:creationId xmlns:a16="http://schemas.microsoft.com/office/drawing/2014/main" id="{DB89FEF8-5B41-4384-BAA3-84B7BC5E26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5818" y="1699307"/>
            <a:ext cx="3454322" cy="207259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6D619DA3-A520-4695-BFA7-43275EC66394}"/>
              </a:ext>
            </a:extLst>
          </p:cNvPr>
          <p:cNvSpPr txBox="1"/>
          <p:nvPr/>
        </p:nvSpPr>
        <p:spPr>
          <a:xfrm>
            <a:off x="287338" y="5241452"/>
            <a:ext cx="8569324" cy="584775"/>
          </a:xfrm>
          <a:prstGeom prst="rect">
            <a:avLst/>
          </a:prstGeom>
          <a:noFill/>
        </p:spPr>
        <p:txBody>
          <a:bodyPr wrap="square">
            <a:spAutoFit/>
          </a:bodyPr>
          <a:lstStyle/>
          <a:p>
            <a:r>
              <a:rPr lang="en-GB" sz="3200" dirty="0">
                <a:latin typeface="Arial" panose="020B0604020202020204" pitchFamily="34" charset="0"/>
                <a:cs typeface="Arial" panose="020B0604020202020204" pitchFamily="34" charset="0"/>
              </a:rPr>
              <a:t>This is called racism. Racism is wrong.</a:t>
            </a:r>
          </a:p>
        </p:txBody>
      </p:sp>
    </p:spTree>
    <p:extLst>
      <p:ext uri="{BB962C8B-B14F-4D97-AF65-F5344CB8AC3E}">
        <p14:creationId xmlns:p14="http://schemas.microsoft.com/office/powerpoint/2010/main" val="4006636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344912" y="1862749"/>
            <a:ext cx="6078748" cy="4031873"/>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People were mean to Ivor because he was gay.</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This is called homophobia.</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Homophobia is wrong.</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It is ok to be gay.</a:t>
            </a:r>
            <a:endParaRPr lang="en-GB" sz="4000" dirty="0">
              <a:latin typeface="Arial" panose="020B0604020202020204" pitchFamily="34" charset="0"/>
              <a:cs typeface="Arial" panose="020B0604020202020204" pitchFamily="34" charset="0"/>
            </a:endParaRPr>
          </a:p>
        </p:txBody>
      </p:sp>
      <p:pic>
        <p:nvPicPr>
          <p:cNvPr id="3" name="Picture 2" descr="Two people posing for a photo&#10;&#10;Description automatically generated">
            <a:extLst>
              <a:ext uri="{FF2B5EF4-FFF2-40B4-BE49-F238E27FC236}">
                <a16:creationId xmlns:a16="http://schemas.microsoft.com/office/drawing/2014/main" id="{184E0318-5DF3-4F72-B44E-43EC3FD5B7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5783" y="1862749"/>
            <a:ext cx="3108045" cy="2160612"/>
          </a:xfrm>
          <a:prstGeom prst="rect">
            <a:avLst/>
          </a:prstGeom>
        </p:spPr>
      </p:pic>
    </p:spTree>
    <p:extLst>
      <p:ext uri="{BB962C8B-B14F-4D97-AF65-F5344CB8AC3E}">
        <p14:creationId xmlns:p14="http://schemas.microsoft.com/office/powerpoint/2010/main" val="2092440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2F1586-B53F-4C80-B566-929424CD3C7C}"/>
              </a:ext>
            </a:extLst>
          </p:cNvPr>
          <p:cNvSpPr txBox="1"/>
          <p:nvPr/>
        </p:nvSpPr>
        <p:spPr>
          <a:xfrm>
            <a:off x="344912" y="1862749"/>
            <a:ext cx="5301508" cy="2062103"/>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It is good to be kind.</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It is important to treat people fairly.</a:t>
            </a:r>
            <a:endParaRPr lang="en-GB" sz="4000" dirty="0">
              <a:latin typeface="Arial" panose="020B0604020202020204" pitchFamily="34" charset="0"/>
              <a:cs typeface="Arial" panose="020B0604020202020204" pitchFamily="34" charset="0"/>
            </a:endParaRPr>
          </a:p>
        </p:txBody>
      </p:sp>
      <p:pic>
        <p:nvPicPr>
          <p:cNvPr id="8" name="Picture 7" descr="children eating ice-cream">
            <a:extLst>
              <a:ext uri="{FF2B5EF4-FFF2-40B4-BE49-F238E27FC236}">
                <a16:creationId xmlns:a16="http://schemas.microsoft.com/office/drawing/2014/main" id="{FA5FBD0F-B5A0-43E2-94BE-61B2CC5A9E6C}"/>
              </a:ext>
            </a:extLst>
          </p:cNvPr>
          <p:cNvPicPr/>
          <p:nvPr/>
        </p:nvPicPr>
        <p:blipFill rotWithShape="1">
          <a:blip r:embed="rId3" cstate="print">
            <a:extLst>
              <a:ext uri="{28A0092B-C50C-407E-A947-70E740481C1C}">
                <a14:useLocalDpi xmlns:a14="http://schemas.microsoft.com/office/drawing/2010/main"/>
              </a:ext>
            </a:extLst>
          </a:blip>
          <a:srcRect/>
          <a:stretch/>
        </p:blipFill>
        <p:spPr bwMode="auto">
          <a:xfrm>
            <a:off x="4877328" y="1862749"/>
            <a:ext cx="3876040" cy="296719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88290115"/>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1078</Words>
  <Application>Microsoft Office PowerPoint</Application>
  <PresentationFormat>On-screen Show (4:3)</PresentationFormat>
  <Paragraphs>84</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2020-09-29T10:50:48Z</dcterms:created>
  <dcterms:modified xsi:type="dcterms:W3CDTF">2022-09-26T20:21:29Z</dcterms:modified>
</cp:coreProperties>
</file>