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5"/>
  </p:notesMasterIdLst>
  <p:handoutMasterIdLst>
    <p:handoutMasterId r:id="rId16"/>
  </p:handoutMasterIdLst>
  <p:sldIdLst>
    <p:sldId id="256" r:id="rId2"/>
    <p:sldId id="292" r:id="rId3"/>
    <p:sldId id="281" r:id="rId4"/>
    <p:sldId id="293" r:id="rId5"/>
    <p:sldId id="282" r:id="rId6"/>
    <p:sldId id="283" r:id="rId7"/>
    <p:sldId id="284" r:id="rId8"/>
    <p:sldId id="286" r:id="rId9"/>
    <p:sldId id="288" r:id="rId10"/>
    <p:sldId id="289" r:id="rId11"/>
    <p:sldId id="290" r:id="rId12"/>
    <p:sldId id="294" r:id="rId13"/>
    <p:sldId id="29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36203A-B068-428F-A7D7-F9FC09B7C610}" v="4" dt="2022-09-26T20:11:50.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3689" autoAdjust="0"/>
  </p:normalViewPr>
  <p:slideViewPr>
    <p:cSldViewPr snapToGrid="0" snapToObjects="1">
      <p:cViewPr varScale="1">
        <p:scale>
          <a:sx n="54" d="100"/>
          <a:sy n="54" d="100"/>
        </p:scale>
        <p:origin x="91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solidFill>
                  <a:srgbClr val="000000"/>
                </a:solidFill>
                <a:effectLst/>
                <a:latin typeface="Arial" panose="020B0604020202020204" pitchFamily="34" charset="0"/>
                <a:ea typeface="Times New Roman" panose="02020603050405020304" pitchFamily="18" charset="0"/>
              </a:rPr>
              <a:t>Help the children to understand that Ivor Cummings’ life would have been difficult at times. People would have treated him badly because he was gay and fell in love with other men. People will also have treated him badly because he was Black. </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2210576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rPr>
              <a:t>What might have made it difficult for people to find jobs in the UK? Use the opportunity to discuss racist discrimination and how would it feel. Write their ideas on the board.</a:t>
            </a:r>
            <a:endParaRPr lang="en-GB" sz="1800" dirty="0">
              <a:solidFill>
                <a:schemeClr val="tx1"/>
              </a:solidFill>
              <a:effectLst/>
              <a:latin typeface="Arial" panose="020B060402020202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rPr>
              <a:t>How would Ivor’s life have been difficult as a gay man? Discuss fear of arrest, having to be secretive, fear of discrimination. Write their ideas on the board.</a:t>
            </a:r>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11</a:t>
            </a:fld>
            <a:endParaRPr lang="en-US"/>
          </a:p>
        </p:txBody>
      </p:sp>
    </p:spTree>
    <p:extLst>
      <p:ext uri="{BB962C8B-B14F-4D97-AF65-F5344CB8AC3E}">
        <p14:creationId xmlns:p14="http://schemas.microsoft.com/office/powerpoint/2010/main" val="1344162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In threes or fours, children to freeze frame the following scenarios:</a:t>
            </a:r>
          </a:p>
          <a:p>
            <a:pPr marL="342900" lvl="0" indent="-342900" algn="just">
              <a:lnSpc>
                <a:spcPts val="15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Ivor Cummings greeting the passengers of the Windrush</a:t>
            </a:r>
          </a:p>
          <a:p>
            <a:pPr marL="342900" lvl="0" indent="-342900" algn="just">
              <a:lnSpc>
                <a:spcPts val="15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Ivor Cummings telling a friend that he’s gay</a:t>
            </a:r>
          </a:p>
          <a:p>
            <a:pPr marL="342900" lvl="0" indent="-342900" algn="just">
              <a:lnSpc>
                <a:spcPts val="15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A person being turned away from a shop because they were Black</a:t>
            </a:r>
          </a:p>
          <a:p>
            <a:pPr marL="540385" algn="just">
              <a:lnSpc>
                <a:spcPts val="1500"/>
              </a:lnSpc>
            </a:pPr>
            <a:r>
              <a:rPr lang="en-GB" sz="1800" dirty="0">
                <a:effectLst/>
                <a:latin typeface="Arial" panose="020B0604020202020204" pitchFamily="34" charset="0"/>
                <a:ea typeface="Times New Roman" panose="02020603050405020304" pitchFamily="18" charset="0"/>
              </a:rPr>
              <a:t> </a:t>
            </a:r>
          </a:p>
          <a:p>
            <a:r>
              <a:rPr lang="en-GB" sz="1800" dirty="0">
                <a:effectLst/>
                <a:latin typeface="Arial" panose="020B0604020202020204" pitchFamily="34" charset="0"/>
                <a:ea typeface="Calibri" panose="020F0502020204030204" pitchFamily="34" charset="0"/>
              </a:rPr>
              <a:t>Each child in the freeze frame should consider what their character might be thinking and feeling.</a:t>
            </a:r>
            <a:r>
              <a:rPr lang="en-GB" sz="1800" dirty="0">
                <a:solidFill>
                  <a:srgbClr val="000000"/>
                </a:solidFill>
                <a:effectLst/>
                <a:latin typeface="Arial" panose="020B0604020202020204" pitchFamily="34" charset="0"/>
                <a:ea typeface="Calibri" panose="020F0502020204030204" pitchFamily="34" charset="0"/>
              </a:rPr>
              <a:t>.</a:t>
            </a:r>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12</a:t>
            </a:fld>
            <a:endParaRPr lang="en-US"/>
          </a:p>
        </p:txBody>
      </p:sp>
    </p:spTree>
    <p:extLst>
      <p:ext uri="{BB962C8B-B14F-4D97-AF65-F5344CB8AC3E}">
        <p14:creationId xmlns:p14="http://schemas.microsoft.com/office/powerpoint/2010/main" val="4235138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Give different the groups the opportunity to share one of their freeze frames, each time ask the different characters what they’re thinking.</a:t>
            </a:r>
          </a:p>
          <a:p>
            <a:pPr marL="540385" algn="just">
              <a:lnSpc>
                <a:spcPts val="1500"/>
              </a:lnSpc>
            </a:pPr>
            <a:r>
              <a:rPr lang="en-GB" sz="1800" dirty="0">
                <a:effectLst/>
                <a:latin typeface="Arial" panose="020B0604020202020204" pitchFamily="34" charset="0"/>
                <a:ea typeface="Times New Roman" panose="02020603050405020304" pitchFamily="18" charset="0"/>
              </a:rPr>
              <a:t> </a:t>
            </a:r>
          </a:p>
          <a:p>
            <a:pPr marL="540385" algn="just">
              <a:lnSpc>
                <a:spcPts val="1500"/>
              </a:lnSpc>
            </a:pPr>
            <a:r>
              <a:rPr lang="en-GB" sz="1800" dirty="0">
                <a:effectLst/>
                <a:latin typeface="Arial" panose="020B0604020202020204" pitchFamily="34" charset="0"/>
                <a:ea typeface="Times New Roman" panose="02020603050405020304" pitchFamily="18" charset="0"/>
              </a:rPr>
              <a:t>Discuss common themes as a class.</a:t>
            </a:r>
          </a:p>
          <a:p>
            <a:pPr marL="540385" algn="just">
              <a:lnSpc>
                <a:spcPts val="1500"/>
              </a:lnSpc>
            </a:pPr>
            <a:r>
              <a:rPr lang="en-GB" sz="1800" dirty="0">
                <a:effectLst/>
                <a:latin typeface="Arial" panose="020B0604020202020204" pitchFamily="34" charset="0"/>
                <a:ea typeface="Times New Roman" panose="02020603050405020304" pitchFamily="18" charset="0"/>
              </a:rPr>
              <a:t> </a:t>
            </a:r>
          </a:p>
          <a:p>
            <a:r>
              <a:rPr lang="en-GB" sz="1800" dirty="0">
                <a:effectLst/>
                <a:latin typeface="Arial" panose="020B0604020202020204" pitchFamily="34" charset="0"/>
                <a:ea typeface="Calibri" panose="020F0502020204030204" pitchFamily="34" charset="0"/>
              </a:rPr>
              <a:t>End the lesson by discussing the importance of challenging racism, homophobia and other types of discriminatory behaviour. Discuss with children what they would do if they saw heard or saw someone being discriminated against. Also make sure that you discuss what children should do if they are discriminated against themselves.</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13</a:t>
            </a:fld>
            <a:endParaRPr lang="en-US"/>
          </a:p>
        </p:txBody>
      </p:sp>
    </p:spTree>
    <p:extLst>
      <p:ext uri="{BB962C8B-B14F-4D97-AF65-F5344CB8AC3E}">
        <p14:creationId xmlns:p14="http://schemas.microsoft.com/office/powerpoint/2010/main" val="676143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Watch https://www.bbc.co.uk/newsround/43793769 https://www.bbc.co.uk/newsround/43793769</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1717362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rPr>
              <a:t>Challenge children to think of as many adjectives as possible to describe how it might feel to move to a different country. Write their ideas on the board.</a:t>
            </a:r>
            <a:endParaRPr lang="en-GB" sz="1800" dirty="0">
              <a:effectLst/>
              <a:latin typeface="Arial" panose="020B060402020202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rPr>
              <a:t>Give any children the opportunity to talk about their own experiences of having moved to a different country – if they are comfortable to.</a:t>
            </a:r>
            <a:endParaRPr lang="en-GB" sz="1800" dirty="0">
              <a:effectLst/>
              <a:latin typeface="Arial" panose="020B0604020202020204" pitchFamily="34" charset="0"/>
              <a:ea typeface="Calibri" panose="020F0502020204030204" pitchFamily="34" charset="0"/>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120982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rPr>
              <a:t>Challenge children to think of as many adjectives as possible to describe how it might feel to move to a different country. Write their ideas on the board.</a:t>
            </a:r>
            <a:endParaRPr lang="en-GB" sz="1800" dirty="0">
              <a:effectLst/>
              <a:latin typeface="Arial" panose="020B060402020202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rPr>
              <a:t>Give any children the opportunity to talk about their own experiences of having moved to a different country – if they are comfortable to.</a:t>
            </a:r>
            <a:endParaRPr lang="en-GB" sz="1800" dirty="0">
              <a:effectLst/>
              <a:latin typeface="Arial" panose="020B0604020202020204" pitchFamily="34" charset="0"/>
              <a:ea typeface="Calibri" panose="020F0502020204030204" pitchFamily="34" charset="0"/>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224183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Arial" panose="020B0604020202020204" pitchFamily="34" charset="0"/>
                <a:ea typeface="Calibri" panose="020F0502020204030204" pitchFamily="34" charset="0"/>
              </a:rPr>
              <a:t>Explain that the person they will be learning about had an important part to play in helping the people that migrated on The Windrush.</a:t>
            </a:r>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2619521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2516346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He worked for the government to help people who had moved from different Caribbean and African Commonwealth countries.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2452008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Ivor was in charge of organising housing and other arrangements for the 492 people that came over on a boat called the Empire Windrush and was there to meet them at Tilbury Docks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3847425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GB"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Black people found it hard to find homes and jobs. They experienced racism and attacks. It was hard to settle in.</a:t>
            </a:r>
            <a:r>
              <a:rPr lang="en-GB" sz="1000" i="1" kern="1200" dirty="0">
                <a:solidFill>
                  <a:schemeClr val="tx1"/>
                </a:solidFill>
                <a:effectLst/>
                <a:latin typeface="+mn-lt"/>
                <a:ea typeface="+mn-ea"/>
                <a:cs typeface="+mn-cs"/>
              </a:rPr>
              <a:t> Ivor </a:t>
            </a:r>
            <a:r>
              <a:rPr lang="en-GB"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He went over and above, helping people to find jobs and settle down in the UK. Ivor will also have experienced Racism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1727188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26/09/2022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26/09/2022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26/09/2022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26/09/2022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Black History Month 2020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Year 3 and 4 – England and Wales</a:t>
            </a: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P4 and P5 – Scotland</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344912" y="1819708"/>
            <a:ext cx="5027188" cy="4585871"/>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Ivor experienced a lot of prejudice and discrimination himself. He will have</a:t>
            </a:r>
          </a:p>
          <a:p>
            <a:r>
              <a:rPr lang="en-GB" sz="2800" dirty="0">
                <a:latin typeface="Arial" panose="020B0604020202020204" pitchFamily="34" charset="0"/>
                <a:cs typeface="Arial" panose="020B0604020202020204" pitchFamily="34" charset="0"/>
              </a:rPr>
              <a:t>experienced racism,</a:t>
            </a:r>
          </a:p>
          <a:p>
            <a:r>
              <a:rPr lang="en-GB" sz="2800" dirty="0">
                <a:latin typeface="Arial" panose="020B0604020202020204" pitchFamily="34" charset="0"/>
                <a:cs typeface="Arial" panose="020B0604020202020204" pitchFamily="34" charset="0"/>
              </a:rPr>
              <a:t>but life was also hard</a:t>
            </a:r>
          </a:p>
          <a:p>
            <a:r>
              <a:rPr lang="en-GB" sz="2800" dirty="0">
                <a:latin typeface="Arial" panose="020B0604020202020204" pitchFamily="34" charset="0"/>
                <a:cs typeface="Arial" panose="020B0604020202020204" pitchFamily="34" charset="0"/>
              </a:rPr>
              <a:t>because he was gay.</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It was against the law to </a:t>
            </a:r>
          </a:p>
          <a:p>
            <a:r>
              <a:rPr lang="en-GB" sz="2800" dirty="0">
                <a:latin typeface="Arial" panose="020B0604020202020204" pitchFamily="34" charset="0"/>
                <a:cs typeface="Arial" panose="020B0604020202020204" pitchFamily="34" charset="0"/>
              </a:rPr>
              <a:t>be gay in the 1950s.</a:t>
            </a:r>
          </a:p>
          <a:p>
            <a:endParaRPr lang="en-GB" sz="4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7446491" cy="830997"/>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consider what the experience of discrimination might feel like</a:t>
            </a:r>
          </a:p>
        </p:txBody>
      </p:sp>
      <p:pic>
        <p:nvPicPr>
          <p:cNvPr id="6146" name="Picture 2" descr="The Wildeblood scandal: the trial that rocked 1950s Britain – and changed  gay rights | Books | The Guardian">
            <a:extLst>
              <a:ext uri="{FF2B5EF4-FFF2-40B4-BE49-F238E27FC236}">
                <a16:creationId xmlns:a16="http://schemas.microsoft.com/office/drawing/2014/main" id="{9517EFB0-21C5-47A2-B194-F71EF94F84D1}"/>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rot="20504745">
            <a:off x="4017457" y="2500039"/>
            <a:ext cx="4830282" cy="187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440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229665"/>
            <a:ext cx="4262705" cy="707886"/>
          </a:xfrm>
          <a:prstGeom prst="rect">
            <a:avLst/>
          </a:prstGeom>
          <a:noFill/>
        </p:spPr>
        <p:txBody>
          <a:bodyPr wrap="none" rtlCol="0">
            <a:spAutoFit/>
          </a:bodyPr>
          <a:lstStyle/>
          <a:p>
            <a:r>
              <a:rPr lang="en-GB" sz="4000" dirty="0">
                <a:latin typeface="Arial" panose="020B0604020202020204" pitchFamily="34" charset="0"/>
                <a:cs typeface="Arial" panose="020B0604020202020204" pitchFamily="34" charset="0"/>
              </a:rPr>
              <a:t>How might it feel?</a:t>
            </a: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7529428" cy="830997"/>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consider what the experience of discrimination might feel like</a:t>
            </a:r>
          </a:p>
        </p:txBody>
      </p:sp>
      <p:pic>
        <p:nvPicPr>
          <p:cNvPr id="5" name="Picture 4" descr="Two people posing for a photo&#10;&#10;Description automatically generated">
            <a:extLst>
              <a:ext uri="{FF2B5EF4-FFF2-40B4-BE49-F238E27FC236}">
                <a16:creationId xmlns:a16="http://schemas.microsoft.com/office/drawing/2014/main" id="{518D94BC-2A51-4BF9-A1F5-64E3BA4EF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085" y="1928549"/>
            <a:ext cx="3753286" cy="2609162"/>
          </a:xfrm>
          <a:prstGeom prst="rect">
            <a:avLst/>
          </a:prstGeom>
        </p:spPr>
      </p:pic>
    </p:spTree>
    <p:extLst>
      <p:ext uri="{BB962C8B-B14F-4D97-AF65-F5344CB8AC3E}">
        <p14:creationId xmlns:p14="http://schemas.microsoft.com/office/powerpoint/2010/main" val="2962085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229665"/>
            <a:ext cx="3236784" cy="707886"/>
          </a:xfrm>
          <a:prstGeom prst="rect">
            <a:avLst/>
          </a:prstGeom>
          <a:noFill/>
        </p:spPr>
        <p:txBody>
          <a:bodyPr wrap="none" rtlCol="0">
            <a:spAutoFit/>
          </a:bodyPr>
          <a:lstStyle/>
          <a:p>
            <a:r>
              <a:rPr lang="en-GB" sz="4000" dirty="0">
                <a:latin typeface="Arial" panose="020B0604020202020204" pitchFamily="34" charset="0"/>
                <a:cs typeface="Arial" panose="020B0604020202020204" pitchFamily="34" charset="0"/>
              </a:rPr>
              <a:t>Freeze frame</a:t>
            </a: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7529428" cy="830997"/>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consider what the experience of discrimination might feel like</a:t>
            </a:r>
          </a:p>
        </p:txBody>
      </p:sp>
      <p:sp>
        <p:nvSpPr>
          <p:cNvPr id="9" name="TextBox 8">
            <a:extLst>
              <a:ext uri="{FF2B5EF4-FFF2-40B4-BE49-F238E27FC236}">
                <a16:creationId xmlns:a16="http://schemas.microsoft.com/office/drawing/2014/main" id="{0CDFD947-2B18-4A76-87C4-B63B39B18A79}"/>
              </a:ext>
            </a:extLst>
          </p:cNvPr>
          <p:cNvSpPr txBox="1"/>
          <p:nvPr/>
        </p:nvSpPr>
        <p:spPr>
          <a:xfrm>
            <a:off x="520172" y="2060662"/>
            <a:ext cx="6486418" cy="3539430"/>
          </a:xfrm>
          <a:prstGeom prst="rect">
            <a:avLst/>
          </a:prstGeom>
          <a:noFill/>
        </p:spPr>
        <p:txBody>
          <a:bodyPr wrap="square">
            <a:spAutoFit/>
          </a:bodyPr>
          <a:lstStyle/>
          <a:p>
            <a:pPr marL="342900" lvl="0" indent="-342900" algn="just">
              <a:buFont typeface="Symbol" panose="05050102010706020507" pitchFamily="18" charset="2"/>
              <a:buChar char=""/>
            </a:pPr>
            <a:r>
              <a:rPr lang="en-GB" sz="2800" dirty="0">
                <a:effectLst/>
                <a:latin typeface="Arial" panose="020B0604020202020204" pitchFamily="34" charset="0"/>
                <a:ea typeface="Times New Roman" panose="02020603050405020304" pitchFamily="18" charset="0"/>
                <a:cs typeface="Arial" panose="020B0604020202020204" pitchFamily="34" charset="0"/>
              </a:rPr>
              <a:t>Ivor Cummings greeting the passengers of the Windrush</a:t>
            </a:r>
          </a:p>
          <a:p>
            <a:pPr lvl="0" algn="just"/>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anose="05050102010706020507" pitchFamily="18" charset="2"/>
              <a:buChar char=""/>
            </a:pPr>
            <a:r>
              <a:rPr lang="en-GB" sz="2800" dirty="0">
                <a:effectLst/>
                <a:latin typeface="Arial" panose="020B0604020202020204" pitchFamily="34" charset="0"/>
                <a:ea typeface="Times New Roman" panose="02020603050405020304" pitchFamily="18" charset="0"/>
                <a:cs typeface="Arial" panose="020B0604020202020204" pitchFamily="34" charset="0"/>
              </a:rPr>
              <a:t>Ivor Cummings telling a friend that he’s gay</a:t>
            </a:r>
          </a:p>
          <a:p>
            <a:pPr lvl="0" algn="just"/>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anose="05050102010706020507" pitchFamily="18" charset="2"/>
              <a:buChar char=""/>
            </a:pPr>
            <a:r>
              <a:rPr lang="en-GB" sz="2800" dirty="0">
                <a:effectLst/>
                <a:latin typeface="Arial" panose="020B0604020202020204" pitchFamily="34" charset="0"/>
                <a:ea typeface="Times New Roman" panose="02020603050405020304" pitchFamily="18" charset="0"/>
                <a:cs typeface="Arial" panose="020B0604020202020204" pitchFamily="34" charset="0"/>
              </a:rPr>
              <a:t>A person being turned away from a shop because they were Black</a:t>
            </a:r>
          </a:p>
        </p:txBody>
      </p:sp>
    </p:spTree>
    <p:extLst>
      <p:ext uri="{BB962C8B-B14F-4D97-AF65-F5344CB8AC3E}">
        <p14:creationId xmlns:p14="http://schemas.microsoft.com/office/powerpoint/2010/main" val="3286880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238666"/>
            <a:ext cx="5945858" cy="707886"/>
          </a:xfrm>
          <a:prstGeom prst="rect">
            <a:avLst/>
          </a:prstGeom>
          <a:noFill/>
        </p:spPr>
        <p:txBody>
          <a:bodyPr wrap="none" rtlCol="0">
            <a:spAutoFit/>
          </a:bodyPr>
          <a:lstStyle/>
          <a:p>
            <a:r>
              <a:rPr lang="en-GB" sz="4000" dirty="0">
                <a:latin typeface="Arial" panose="020B0604020202020204" pitchFamily="34" charset="0"/>
                <a:cs typeface="Arial" panose="020B0604020202020204" pitchFamily="34" charset="0"/>
              </a:rPr>
              <a:t>What were they thinking?</a:t>
            </a: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7529428" cy="830997"/>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consider what the experience of discrimination might feel like</a:t>
            </a:r>
          </a:p>
        </p:txBody>
      </p:sp>
      <p:pic>
        <p:nvPicPr>
          <p:cNvPr id="1026" name="Picture 2" descr="Home Office's Windrush advice service moves online - Voice Online">
            <a:extLst>
              <a:ext uri="{FF2B5EF4-FFF2-40B4-BE49-F238E27FC236}">
                <a16:creationId xmlns:a16="http://schemas.microsoft.com/office/drawing/2014/main" id="{D60A3470-709A-4AC9-AAAD-9DC1E7BD651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1215" y="1996202"/>
            <a:ext cx="4941570" cy="369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52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099630"/>
            <a:ext cx="5032147" cy="707886"/>
          </a:xfrm>
          <a:prstGeom prst="rect">
            <a:avLst/>
          </a:prstGeom>
          <a:noFill/>
        </p:spPr>
        <p:txBody>
          <a:bodyPr wrap="none" rtlCol="0">
            <a:spAutoFit/>
          </a:bodyPr>
          <a:lstStyle/>
          <a:p>
            <a:r>
              <a:rPr lang="en-GB" sz="4000" dirty="0">
                <a:latin typeface="Arial" panose="020B0604020202020204" pitchFamily="34" charset="0"/>
                <a:cs typeface="Arial" panose="020B0604020202020204" pitchFamily="34" charset="0"/>
              </a:rPr>
              <a:t>What was Windrush?</a:t>
            </a:r>
          </a:p>
        </p:txBody>
      </p:sp>
      <p:pic>
        <p:nvPicPr>
          <p:cNvPr id="9" name="Picture 8" descr="A large ship in the water&#10;&#10;Description automatically generated">
            <a:extLst>
              <a:ext uri="{FF2B5EF4-FFF2-40B4-BE49-F238E27FC236}">
                <a16:creationId xmlns:a16="http://schemas.microsoft.com/office/drawing/2014/main" id="{4C7E7251-2312-4AB0-A96E-0247E30EC8A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86324" y="1929176"/>
            <a:ext cx="4571352" cy="3429000"/>
          </a:xfrm>
          <a:prstGeom prst="rect">
            <a:avLst/>
          </a:prstGeom>
        </p:spPr>
      </p:pic>
    </p:spTree>
    <p:extLst>
      <p:ext uri="{BB962C8B-B14F-4D97-AF65-F5344CB8AC3E}">
        <p14:creationId xmlns:p14="http://schemas.microsoft.com/office/powerpoint/2010/main" val="2312135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ber Rudd apologises for mistreatment of Windrush generation | Financial  Times">
            <a:extLst>
              <a:ext uri="{FF2B5EF4-FFF2-40B4-BE49-F238E27FC236}">
                <a16:creationId xmlns:a16="http://schemas.microsoft.com/office/drawing/2014/main" id="{8D40DD8A-D77A-463D-9039-CF1B6B43B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320" y="2030683"/>
            <a:ext cx="4721096" cy="26556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026B786-6612-4D0F-BF22-2D8036F9A725}"/>
              </a:ext>
            </a:extLst>
          </p:cNvPr>
          <p:cNvSpPr txBox="1"/>
          <p:nvPr/>
        </p:nvSpPr>
        <p:spPr>
          <a:xfrm>
            <a:off x="520172" y="1099630"/>
            <a:ext cx="4604146" cy="707886"/>
          </a:xfrm>
          <a:prstGeom prst="rect">
            <a:avLst/>
          </a:prstGeom>
          <a:noFill/>
        </p:spPr>
        <p:txBody>
          <a:bodyPr wrap="none" rtlCol="0">
            <a:spAutoFit/>
          </a:bodyPr>
          <a:lstStyle/>
          <a:p>
            <a:r>
              <a:rPr lang="en-GB" sz="4000" dirty="0">
                <a:latin typeface="Arial" panose="020B0604020202020204" pitchFamily="34" charset="0"/>
                <a:cs typeface="Arial" panose="020B0604020202020204" pitchFamily="34" charset="0"/>
              </a:rPr>
              <a:t>Adjective challenge</a:t>
            </a:r>
          </a:p>
        </p:txBody>
      </p:sp>
      <p:sp>
        <p:nvSpPr>
          <p:cNvPr id="3" name="TextBox 2">
            <a:extLst>
              <a:ext uri="{FF2B5EF4-FFF2-40B4-BE49-F238E27FC236}">
                <a16:creationId xmlns:a16="http://schemas.microsoft.com/office/drawing/2014/main" id="{A864F5C4-B19A-4AEC-AEA8-474B7CE14795}"/>
              </a:ext>
            </a:extLst>
          </p:cNvPr>
          <p:cNvSpPr txBox="1"/>
          <p:nvPr/>
        </p:nvSpPr>
        <p:spPr>
          <a:xfrm>
            <a:off x="520172" y="2116900"/>
            <a:ext cx="3000268" cy="2554545"/>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How might it feel to move to a new country?</a:t>
            </a:r>
          </a:p>
        </p:txBody>
      </p:sp>
    </p:spTree>
    <p:extLst>
      <p:ext uri="{BB962C8B-B14F-4D97-AF65-F5344CB8AC3E}">
        <p14:creationId xmlns:p14="http://schemas.microsoft.com/office/powerpoint/2010/main" val="3064308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26B786-6612-4D0F-BF22-2D8036F9A725}"/>
              </a:ext>
            </a:extLst>
          </p:cNvPr>
          <p:cNvSpPr txBox="1"/>
          <p:nvPr/>
        </p:nvSpPr>
        <p:spPr>
          <a:xfrm>
            <a:off x="520172" y="1099630"/>
            <a:ext cx="7606558" cy="1323439"/>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How might it feel to move to a new country?</a:t>
            </a:r>
          </a:p>
        </p:txBody>
      </p:sp>
    </p:spTree>
    <p:extLst>
      <p:ext uri="{BB962C8B-B14F-4D97-AF65-F5344CB8AC3E}">
        <p14:creationId xmlns:p14="http://schemas.microsoft.com/office/powerpoint/2010/main" val="298248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1343132" y="1220662"/>
            <a:ext cx="3635932" cy="707886"/>
          </a:xfrm>
          <a:prstGeom prst="rect">
            <a:avLst/>
          </a:prstGeom>
          <a:noFill/>
        </p:spPr>
        <p:txBody>
          <a:bodyPr wrap="none" rtlCol="0">
            <a:spAutoFit/>
          </a:bodyPr>
          <a:lstStyle/>
          <a:p>
            <a:r>
              <a:rPr lang="en-GB" sz="4000" dirty="0">
                <a:latin typeface="Arial" panose="020B0604020202020204" pitchFamily="34" charset="0"/>
                <a:cs typeface="Arial" panose="020B0604020202020204" pitchFamily="34" charset="0"/>
              </a:rPr>
              <a:t>Ivor Cummings</a:t>
            </a: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7529428" cy="830997"/>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consider what the experience of discrimination might feel like</a:t>
            </a:r>
          </a:p>
        </p:txBody>
      </p:sp>
      <p:pic>
        <p:nvPicPr>
          <p:cNvPr id="5" name="Picture 4" descr="Two people posing for a photo&#10;&#10;Description automatically generated">
            <a:extLst>
              <a:ext uri="{FF2B5EF4-FFF2-40B4-BE49-F238E27FC236}">
                <a16:creationId xmlns:a16="http://schemas.microsoft.com/office/drawing/2014/main" id="{518D94BC-2A51-4BF9-A1F5-64E3BA4EF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479" y="1928548"/>
            <a:ext cx="5429249" cy="3774237"/>
          </a:xfrm>
          <a:prstGeom prst="rect">
            <a:avLst/>
          </a:prstGeom>
        </p:spPr>
      </p:pic>
    </p:spTree>
    <p:extLst>
      <p:ext uri="{BB962C8B-B14F-4D97-AF65-F5344CB8AC3E}">
        <p14:creationId xmlns:p14="http://schemas.microsoft.com/office/powerpoint/2010/main" val="339415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417302" y="2006733"/>
            <a:ext cx="4634758" cy="1938992"/>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Ivor Cummings was born in Hartlepool in 1913.</a:t>
            </a: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7423631" cy="830997"/>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consider what the experience of discrimination might feel like</a:t>
            </a:r>
          </a:p>
        </p:txBody>
      </p:sp>
      <p:pic>
        <p:nvPicPr>
          <p:cNvPr id="2050" name="Picture 2">
            <a:extLst>
              <a:ext uri="{FF2B5EF4-FFF2-40B4-BE49-F238E27FC236}">
                <a16:creationId xmlns:a16="http://schemas.microsoft.com/office/drawing/2014/main" id="{D8EAD779-48F4-4703-A3BB-89BA315B08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137678" y="2002639"/>
            <a:ext cx="348615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15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862748"/>
            <a:ext cx="3597543" cy="3693319"/>
          </a:xfrm>
          <a:prstGeom prst="rect">
            <a:avLst/>
          </a:prstGeom>
          <a:noFill/>
        </p:spPr>
        <p:txBody>
          <a:bodyPr wrap="square" rtlCol="0">
            <a:spAutoFit/>
          </a:bodyPr>
          <a:lstStyle/>
          <a:p>
            <a:r>
              <a:rPr lang="en-GB" sz="2600" dirty="0">
                <a:latin typeface="Arial" panose="020B0604020202020204" pitchFamily="34" charset="0"/>
                <a:cs typeface="Arial" panose="020B0604020202020204" pitchFamily="34" charset="0"/>
              </a:rPr>
              <a:t>He worked for the government, helping people who had moved to Britain from different Caribbean and African Commonwealth countries.</a:t>
            </a:r>
          </a:p>
          <a:p>
            <a:endParaRPr lang="en-GB" sz="2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7529428" cy="830997"/>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consider what the experience of discrimination might feel like</a:t>
            </a:r>
          </a:p>
        </p:txBody>
      </p:sp>
      <p:pic>
        <p:nvPicPr>
          <p:cNvPr id="3" name="Picture 2" descr="Two people posing for a photo&#10;&#10;Description automatically generated">
            <a:extLst>
              <a:ext uri="{FF2B5EF4-FFF2-40B4-BE49-F238E27FC236}">
                <a16:creationId xmlns:a16="http://schemas.microsoft.com/office/drawing/2014/main" id="{50EA621E-FCFB-4C18-894F-6C54C0BD9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7715" y="1862748"/>
            <a:ext cx="4506113" cy="3132503"/>
          </a:xfrm>
          <a:prstGeom prst="rect">
            <a:avLst/>
          </a:prstGeom>
        </p:spPr>
      </p:pic>
      <p:sp>
        <p:nvSpPr>
          <p:cNvPr id="11" name="TextBox 10">
            <a:extLst>
              <a:ext uri="{FF2B5EF4-FFF2-40B4-BE49-F238E27FC236}">
                <a16:creationId xmlns:a16="http://schemas.microsoft.com/office/drawing/2014/main" id="{DA630585-556E-4876-8F25-D9A5FE6A8F3A}"/>
              </a:ext>
            </a:extLst>
          </p:cNvPr>
          <p:cNvSpPr txBox="1"/>
          <p:nvPr/>
        </p:nvSpPr>
        <p:spPr>
          <a:xfrm>
            <a:off x="520172" y="5221483"/>
            <a:ext cx="4572000" cy="892552"/>
          </a:xfrm>
          <a:prstGeom prst="rect">
            <a:avLst/>
          </a:prstGeom>
          <a:noFill/>
        </p:spPr>
        <p:txBody>
          <a:bodyPr wrap="square">
            <a:spAutoFit/>
          </a:bodyPr>
          <a:lstStyle/>
          <a:p>
            <a:r>
              <a:rPr lang="en-GB" sz="2600" dirty="0">
                <a:latin typeface="Arial" panose="020B0604020202020204" pitchFamily="34" charset="0"/>
                <a:cs typeface="Arial" panose="020B0604020202020204" pitchFamily="34" charset="0"/>
              </a:rPr>
              <a:t>Ivor was the only Black person at his workplace.</a:t>
            </a:r>
          </a:p>
        </p:txBody>
      </p:sp>
    </p:spTree>
    <p:extLst>
      <p:ext uri="{BB962C8B-B14F-4D97-AF65-F5344CB8AC3E}">
        <p14:creationId xmlns:p14="http://schemas.microsoft.com/office/powerpoint/2010/main" val="1307397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862748"/>
            <a:ext cx="3597543" cy="4493538"/>
          </a:xfrm>
          <a:prstGeom prst="rect">
            <a:avLst/>
          </a:prstGeom>
          <a:noFill/>
        </p:spPr>
        <p:txBody>
          <a:bodyPr wrap="square" rtlCol="0">
            <a:spAutoFit/>
          </a:bodyPr>
          <a:lstStyle/>
          <a:p>
            <a:r>
              <a:rPr lang="en-GB" sz="2600" dirty="0">
                <a:latin typeface="Arial" panose="020B0604020202020204" pitchFamily="34" charset="0"/>
                <a:cs typeface="Arial" panose="020B0604020202020204" pitchFamily="34" charset="0"/>
              </a:rPr>
              <a:t>As part of his job, Ivor was one of the first people to meet the people arriving to Britain on the Windrush. </a:t>
            </a:r>
          </a:p>
          <a:p>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He was responsible for helping people find jobs and a place to live.</a:t>
            </a: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7529428" cy="830997"/>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consider what the experience of discrimination might feel like</a:t>
            </a:r>
          </a:p>
        </p:txBody>
      </p:sp>
      <p:pic>
        <p:nvPicPr>
          <p:cNvPr id="4098" name="Picture 2" descr="Passengers on the Empire Windrush after it arrived at Tilbury Docks on 22 June, 1948.">
            <a:extLst>
              <a:ext uri="{FF2B5EF4-FFF2-40B4-BE49-F238E27FC236}">
                <a16:creationId xmlns:a16="http://schemas.microsoft.com/office/drawing/2014/main" id="{2F7BFE28-F268-463B-9682-9CBFC3F00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151" y="2000637"/>
            <a:ext cx="4727409" cy="285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462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862748"/>
            <a:ext cx="3838468" cy="5109091"/>
          </a:xfrm>
          <a:prstGeom prst="rect">
            <a:avLst/>
          </a:prstGeom>
          <a:noFill/>
        </p:spPr>
        <p:txBody>
          <a:bodyPr wrap="square" rtlCol="0">
            <a:spAutoFit/>
          </a:bodyPr>
          <a:lstStyle/>
          <a:p>
            <a:r>
              <a:rPr lang="en-GB" sz="2600" dirty="0">
                <a:latin typeface="Arial" panose="020B0604020202020204" pitchFamily="34" charset="0"/>
                <a:cs typeface="Arial" panose="020B0604020202020204" pitchFamily="34" charset="0"/>
              </a:rPr>
              <a:t>The people that came to Britain on Windrush experienced a lot of racism. Because of this they found it hard to get jobs and housing.</a:t>
            </a:r>
          </a:p>
          <a:p>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This is why it was so important that Ivor went out of his way to help everyone.</a:t>
            </a:r>
          </a:p>
          <a:p>
            <a:endParaRPr lang="en-GB" sz="4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7435061" cy="830997"/>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consider what the experience of discrimination might feel like</a:t>
            </a:r>
          </a:p>
        </p:txBody>
      </p:sp>
      <p:pic>
        <p:nvPicPr>
          <p:cNvPr id="5122" name="Picture 2" descr="Sign of the times of racism in England that was all too familiar | Letters  | World news | The Guardian">
            <a:extLst>
              <a:ext uri="{FF2B5EF4-FFF2-40B4-BE49-F238E27FC236}">
                <a16:creationId xmlns:a16="http://schemas.microsoft.com/office/drawing/2014/main" id="{DB89FEF8-5B41-4384-BAA3-84B7BC5E2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640" y="1954566"/>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636085"/>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1220</Words>
  <Application>Microsoft Office PowerPoint</Application>
  <PresentationFormat>On-screen Show (4:3)</PresentationFormat>
  <Paragraphs>89</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Symbol</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2020-09-29T10:50:48Z</dcterms:created>
  <dcterms:modified xsi:type="dcterms:W3CDTF">2022-09-26T20:12:29Z</dcterms:modified>
</cp:coreProperties>
</file>