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4"/>
  </p:notesMasterIdLst>
  <p:handoutMasterIdLst>
    <p:handoutMasterId r:id="rId15"/>
  </p:handoutMasterIdLst>
  <p:sldIdLst>
    <p:sldId id="256" r:id="rId2"/>
    <p:sldId id="281" r:id="rId3"/>
    <p:sldId id="260" r:id="rId4"/>
    <p:sldId id="282" r:id="rId5"/>
    <p:sldId id="283" r:id="rId6"/>
    <p:sldId id="284" r:id="rId7"/>
    <p:sldId id="286" r:id="rId8"/>
    <p:sldId id="285" r:id="rId9"/>
    <p:sldId id="288" r:id="rId10"/>
    <p:sldId id="289" r:id="rId11"/>
    <p:sldId id="290" r:id="rId12"/>
    <p:sldId id="29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63354-6740-48A0-8F71-EEA43AE5FCB7}" v="4" dt="2022-09-26T20:02:40.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3689" autoAdjust="0"/>
  </p:normalViewPr>
  <p:slideViewPr>
    <p:cSldViewPr snapToGrid="0" snapToObjects="1">
      <p:cViewPr varScale="1">
        <p:scale>
          <a:sx n="54" d="100"/>
          <a:sy n="54" d="100"/>
        </p:scale>
        <p:origin x="16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solidFill>
                  <a:srgbClr val="000000"/>
                </a:solidFill>
                <a:effectLst/>
                <a:latin typeface="Arial" panose="020B0604020202020204" pitchFamily="34" charset="0"/>
                <a:ea typeface="Times New Roman" panose="02020603050405020304" pitchFamily="18" charset="0"/>
              </a:rPr>
              <a:t>Help the children to understand that Ivor Cummings’ life would have been difficult at times. People would have treated him badly because he was gay and fell in love with other men. People will also have treated him badly because he was Black. Treating someone badly because of the colour of their skin is called racism. Lots of people that travelled to the UK on Windrush experienced racism. It made it harder for them to find somewhere to live and to get a job. This is why it was important that Ivor helped them.</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221057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solidFill>
                  <a:srgbClr val="000000"/>
                </a:solidFill>
                <a:effectLst/>
                <a:latin typeface="Arial" panose="020B0604020202020204" pitchFamily="34" charset="0"/>
                <a:ea typeface="Times New Roman" panose="02020603050405020304" pitchFamily="18" charset="0"/>
              </a:rPr>
              <a:t>How would it feel if someone treated you badly because of who you are or what you look like?</a:t>
            </a:r>
            <a:endParaRPr lang="en-GB" sz="1800" dirty="0">
              <a:effectLst/>
              <a:latin typeface="Arial" panose="020B0604020202020204" pitchFamily="34" charset="0"/>
              <a:ea typeface="Times New Roman" panose="02020603050405020304" pitchFamily="18" charset="0"/>
            </a:endParaRPr>
          </a:p>
          <a:p>
            <a:pPr marL="540385" algn="just">
              <a:lnSpc>
                <a:spcPts val="1500"/>
              </a:lnSpc>
            </a:pPr>
            <a:r>
              <a:rPr lang="en-GB" sz="1800" dirty="0">
                <a:solidFill>
                  <a:srgbClr val="000000"/>
                </a:solidFill>
                <a:effectLst/>
                <a:latin typeface="Arial" panose="020B0604020202020204" pitchFamily="34" charset="0"/>
                <a:ea typeface="Times New Roman" panose="02020603050405020304" pitchFamily="18" charset="0"/>
              </a:rPr>
              <a:t>What should we do if we see someone being treated badly?</a:t>
            </a:r>
            <a:endParaRPr lang="en-GB" sz="1800" dirty="0">
              <a:effectLst/>
              <a:latin typeface="Arial" panose="020B0604020202020204" pitchFamily="34" charset="0"/>
              <a:ea typeface="Times New Roman" panose="02020603050405020304" pitchFamily="18" charset="0"/>
            </a:endParaRPr>
          </a:p>
          <a:p>
            <a:r>
              <a:rPr lang="en-GB" sz="1800" dirty="0">
                <a:solidFill>
                  <a:srgbClr val="000000"/>
                </a:solidFill>
                <a:effectLst/>
                <a:latin typeface="Arial" panose="020B0604020202020204" pitchFamily="34" charset="0"/>
                <a:ea typeface="Calibri" panose="020F0502020204030204" pitchFamily="34" charset="0"/>
              </a:rPr>
              <a:t>What should you do if someone treats you badly because of the colour of your skin, the people that are in your family, or anything else?</a:t>
            </a:r>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134416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gn="just">
              <a:lnSpc>
                <a:spcPts val="1500"/>
              </a:lnSpc>
            </a:pPr>
            <a:r>
              <a:rPr lang="en-GB" sz="1800" dirty="0">
                <a:effectLst/>
                <a:latin typeface="Arial" panose="020B0604020202020204" pitchFamily="34" charset="0"/>
                <a:ea typeface="Times New Roman" panose="02020603050405020304" pitchFamily="18" charset="0"/>
              </a:rPr>
              <a:t>Read the following statements to check what children can remember about Ivor Cummings and Windrush. For true, children show thumbs up. For false, children show thumbs down.</a:t>
            </a:r>
          </a:p>
          <a:p>
            <a:pPr marL="540385" algn="just">
              <a:lnSpc>
                <a:spcPts val="1500"/>
              </a:lnSpc>
            </a:pPr>
            <a:r>
              <a:rPr lang="en-GB" sz="1800" dirty="0">
                <a:effectLst/>
                <a:latin typeface="Arial" panose="020B0604020202020204" pitchFamily="34" charset="0"/>
                <a:ea typeface="Times New Roman" panose="02020603050405020304" pitchFamily="18" charset="0"/>
              </a:rPr>
              <a:t> </a:t>
            </a:r>
          </a:p>
          <a:p>
            <a:pPr marL="342900" lvl="0" indent="-342900" algn="just">
              <a:lnSpc>
                <a:spcPts val="1500"/>
              </a:lnSpc>
              <a:buFont typeface="+mj-lt"/>
              <a:buAutoNum type="arabicPeriod"/>
            </a:pPr>
            <a:r>
              <a:rPr lang="en-GB" sz="1800" dirty="0">
                <a:effectLst/>
                <a:latin typeface="Arial" panose="020B0604020202020204" pitchFamily="34" charset="0"/>
                <a:ea typeface="Times New Roman" panose="02020603050405020304" pitchFamily="18" charset="0"/>
              </a:rPr>
              <a:t>Windrush was a boat. True</a:t>
            </a:r>
          </a:p>
          <a:p>
            <a:pPr marL="342900" lvl="0" indent="-342900" algn="just">
              <a:lnSpc>
                <a:spcPts val="1500"/>
              </a:lnSpc>
              <a:buFont typeface="+mj-lt"/>
              <a:buAutoNum type="arabicPeriod"/>
            </a:pPr>
            <a:r>
              <a:rPr lang="en-GB" sz="1800" dirty="0">
                <a:effectLst/>
                <a:latin typeface="Arial" panose="020B0604020202020204" pitchFamily="34" charset="0"/>
                <a:ea typeface="Times New Roman" panose="02020603050405020304" pitchFamily="18" charset="0"/>
              </a:rPr>
              <a:t>People travelled on the Windrush from Germany. False – the Windrush brought people from the Caribbean.</a:t>
            </a:r>
          </a:p>
          <a:p>
            <a:pPr marL="342900" lvl="0" indent="-342900" algn="just">
              <a:lnSpc>
                <a:spcPts val="1500"/>
              </a:lnSpc>
              <a:buFont typeface="+mj-lt"/>
              <a:buAutoNum type="arabicPeriod"/>
            </a:pPr>
            <a:r>
              <a:rPr lang="en-GB" sz="1800" dirty="0">
                <a:effectLst/>
                <a:latin typeface="Arial" panose="020B0604020202020204" pitchFamily="34" charset="0"/>
                <a:ea typeface="Times New Roman" panose="02020603050405020304" pitchFamily="18" charset="0"/>
              </a:rPr>
              <a:t>People travelled to the UK because the UK’s government encouraged them to. True – there were newspaper adverts inviting people to move from the Caribbean to help rebuild the UK after WW2.</a:t>
            </a:r>
          </a:p>
          <a:p>
            <a:pPr marL="342900" lvl="0" indent="-342900" algn="just">
              <a:lnSpc>
                <a:spcPts val="1500"/>
              </a:lnSpc>
              <a:buFont typeface="+mj-lt"/>
              <a:buAutoNum type="arabicPeriod"/>
            </a:pPr>
            <a:r>
              <a:rPr lang="en-GB" sz="1800" dirty="0">
                <a:effectLst/>
                <a:latin typeface="Arial" panose="020B0604020202020204" pitchFamily="34" charset="0"/>
                <a:ea typeface="Times New Roman" panose="02020603050405020304" pitchFamily="18" charset="0"/>
              </a:rPr>
              <a:t>Ivor Cummings worked for the government. True.</a:t>
            </a:r>
          </a:p>
          <a:p>
            <a:pPr marL="342900" lvl="0" indent="-342900" algn="just">
              <a:lnSpc>
                <a:spcPts val="1500"/>
              </a:lnSpc>
              <a:buFont typeface="+mj-lt"/>
              <a:buAutoNum type="arabicPeriod"/>
            </a:pPr>
            <a:r>
              <a:rPr lang="en-GB" sz="1800" dirty="0">
                <a:effectLst/>
                <a:latin typeface="Arial" panose="020B0604020202020204" pitchFamily="34" charset="0"/>
                <a:ea typeface="Times New Roman" panose="02020603050405020304" pitchFamily="18" charset="0"/>
              </a:rPr>
              <a:t>Ivor Cummings had a wife. False – Ivor was gay.</a:t>
            </a:r>
          </a:p>
          <a:p>
            <a:pPr marL="342900" lvl="0" indent="-342900" algn="just">
              <a:lnSpc>
                <a:spcPts val="1500"/>
              </a:lnSpc>
              <a:buFont typeface="+mj-lt"/>
              <a:buAutoNum type="arabicPeriod"/>
            </a:pPr>
            <a:r>
              <a:rPr lang="en-GB" sz="1800" dirty="0">
                <a:effectLst/>
                <a:latin typeface="Arial" panose="020B0604020202020204" pitchFamily="34" charset="0"/>
                <a:ea typeface="Times New Roman" panose="02020603050405020304" pitchFamily="18" charset="0"/>
              </a:rPr>
              <a:t>It used to be illegal to be gay in the UK. True – thankfully, it isn’t illegal to be gay in the UK any more. Some people are gay, it’s ok.</a:t>
            </a:r>
          </a:p>
          <a:p>
            <a:pPr marL="342900" lvl="0" indent="-342900" algn="just">
              <a:lnSpc>
                <a:spcPts val="1500"/>
              </a:lnSpc>
              <a:buFont typeface="+mj-lt"/>
              <a:buAutoNum type="arabicPeriod"/>
            </a:pPr>
            <a:r>
              <a:rPr lang="en-GB" sz="1800" dirty="0">
                <a:effectLst/>
                <a:latin typeface="Arial" panose="020B0604020202020204" pitchFamily="34" charset="0"/>
                <a:ea typeface="Times New Roman" panose="02020603050405020304" pitchFamily="18" charset="0"/>
              </a:rPr>
              <a:t>The people that came over on Windrush found it easy to find jobs. False – they needed help from Ivor Cummings because even though there was work, people were discriminated against because they were Black.</a:t>
            </a:r>
          </a:p>
          <a:p>
            <a:pPr marL="342900" lvl="0" indent="-342900" algn="just">
              <a:lnSpc>
                <a:spcPts val="1500"/>
              </a:lnSpc>
              <a:buFont typeface="+mj-lt"/>
              <a:buAutoNum type="arabicPeriod"/>
            </a:pPr>
            <a:r>
              <a:rPr lang="en-GB" sz="1800" dirty="0">
                <a:effectLst/>
                <a:latin typeface="Arial" panose="020B0604020202020204" pitchFamily="34" charset="0"/>
                <a:ea typeface="Calibri" panose="020F0502020204030204" pitchFamily="34" charset="0"/>
              </a:rPr>
              <a:t>Black people were treated badly (and sadly often still are) because of the colour of their skin. True. Recap what children should do if they see someone being unkind to someone else.</a:t>
            </a:r>
            <a:endParaRPr lang="en-GB"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67614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12098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Watch https://www.bbc.co.uk/newsround/43793769 https://www.bbc.co.uk/newsround/43793769</a:t>
            </a:r>
          </a:p>
          <a:p>
            <a:endParaRPr lang="en-GB" sz="1200" kern="1200" dirty="0">
              <a:solidFill>
                <a:schemeClr val="tx1"/>
              </a:solidFill>
              <a:effectLst/>
              <a:latin typeface="+mn-lt"/>
              <a:ea typeface="+mn-ea"/>
              <a:cs typeface="+mn-cs"/>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rPr>
              <a:t>Class discussion:</a:t>
            </a:r>
            <a:endParaRPr lang="en-GB" sz="1800" dirty="0">
              <a:effectLst/>
              <a:latin typeface="Arial" panose="020B0604020202020204" pitchFamily="34" charset="0"/>
              <a:ea typeface="Calibri" panose="020F0502020204030204" pitchFamily="34"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rPr>
              <a:t>How would it feel moving to a new country?</a:t>
            </a:r>
            <a:endParaRPr lang="en-GB" sz="1800" dirty="0">
              <a:effectLst/>
              <a:latin typeface="Arial" panose="020B0604020202020204" pitchFamily="34" charset="0"/>
              <a:ea typeface="Calibri" panose="020F0502020204030204" pitchFamily="34"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rPr>
              <a:t>Have any of you moved to a new country? What was it like?</a:t>
            </a:r>
            <a:endParaRPr lang="en-GB" sz="1800" dirty="0">
              <a:effectLst/>
              <a:latin typeface="Arial" panose="020B0604020202020204" pitchFamily="34" charset="0"/>
              <a:ea typeface="Calibri" panose="020F0502020204030204" pitchFamily="34"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rPr>
              <a:t>What sort of things might the people that came over on Windrush had to get used to? (</a:t>
            </a:r>
            <a:r>
              <a:rPr lang="en-GB" sz="1800" dirty="0" err="1">
                <a:solidFill>
                  <a:srgbClr val="000000"/>
                </a:solidFill>
                <a:effectLst/>
                <a:latin typeface="Arial" panose="020B0604020202020204" pitchFamily="34" charset="0"/>
                <a:ea typeface="Calibri" panose="020F0502020204030204" pitchFamily="34" charset="0"/>
              </a:rPr>
              <a:t>eg</a:t>
            </a:r>
            <a:r>
              <a:rPr lang="en-GB" sz="1800" dirty="0">
                <a:solidFill>
                  <a:srgbClr val="000000"/>
                </a:solidFill>
                <a:effectLst/>
                <a:latin typeface="Arial" panose="020B0604020202020204" pitchFamily="34" charset="0"/>
                <a:ea typeface="Calibri" panose="020F0502020204030204" pitchFamily="34" charset="0"/>
              </a:rPr>
              <a:t> weather, food).</a:t>
            </a:r>
            <a:endParaRPr lang="en-GB" sz="1800" dirty="0">
              <a:effectLst/>
              <a:latin typeface="Arial" panose="020B0604020202020204" pitchFamily="34" charset="0"/>
              <a:ea typeface="Calibri" panose="020F0502020204030204" pitchFamily="34" charset="0"/>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190122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Arial" panose="020B0604020202020204" pitchFamily="34" charset="0"/>
                <a:ea typeface="Calibri" panose="020F0502020204030204" pitchFamily="34" charset="0"/>
              </a:rPr>
              <a:t>Explain that the person they will be learning about had an important part to play in helping the people that migrated on The Windrush.</a:t>
            </a:r>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261952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51634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He worked for the government to help people who had moved from different Caribbean and African Commonwealth countries.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2452008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Ivor was in charge of organising housing and other arrangements for the 492 people that came over on a boat called the Empire Windrush and was there to meet them at Tilbury Docks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384742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He worked for the government to help people who had moved from different Caribbean and African Commonwealth countries.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4860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Black people found it hard to find homes and jobs. They experienced racism and attacks. It was hard to settle in.</a:t>
            </a:r>
            <a:r>
              <a:rPr lang="en-GB" sz="1000" i="1" kern="1200" dirty="0">
                <a:solidFill>
                  <a:schemeClr val="tx1"/>
                </a:solidFill>
                <a:effectLst/>
                <a:latin typeface="+mn-lt"/>
                <a:ea typeface="+mn-ea"/>
                <a:cs typeface="+mn-cs"/>
              </a:rPr>
              <a:t> Ivor </a:t>
            </a:r>
            <a:r>
              <a:rPr lang="en-GB"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He went over and above, helping people to find jobs and settle down in the UK. Ivor will also have experienced Racism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172718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Black History Month 2020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Key Stage 1 – England and Wales</a:t>
            </a: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P2 and P3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344912" y="1819708"/>
            <a:ext cx="5027188" cy="5016758"/>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Ivor was gay and had boyfriends. </a:t>
            </a:r>
          </a:p>
          <a:p>
            <a:endParaRPr lang="en-GB" sz="4000" dirty="0">
              <a:latin typeface="Arial" panose="020B0604020202020204" pitchFamily="34" charset="0"/>
              <a:cs typeface="Arial" panose="020B0604020202020204" pitchFamily="34" charset="0"/>
            </a:endParaRPr>
          </a:p>
          <a:p>
            <a:r>
              <a:rPr lang="en-GB" sz="4000" dirty="0">
                <a:latin typeface="Arial" panose="020B0604020202020204" pitchFamily="34" charset="0"/>
                <a:cs typeface="Arial" panose="020B0604020202020204" pitchFamily="34" charset="0"/>
              </a:rPr>
              <a:t>It was against </a:t>
            </a:r>
          </a:p>
          <a:p>
            <a:r>
              <a:rPr lang="en-GB" sz="4000" dirty="0">
                <a:latin typeface="Arial" panose="020B0604020202020204" pitchFamily="34" charset="0"/>
                <a:cs typeface="Arial" panose="020B0604020202020204" pitchFamily="34" charset="0"/>
              </a:rPr>
              <a:t>the law to be </a:t>
            </a:r>
          </a:p>
          <a:p>
            <a:r>
              <a:rPr lang="en-GB" sz="4000" dirty="0">
                <a:latin typeface="Arial" panose="020B0604020202020204" pitchFamily="34" charset="0"/>
                <a:cs typeface="Arial" panose="020B0604020202020204" pitchFamily="34" charset="0"/>
              </a:rPr>
              <a:t>gay in the </a:t>
            </a:r>
          </a:p>
          <a:p>
            <a:r>
              <a:rPr lang="en-GB" sz="4000" dirty="0">
                <a:latin typeface="Arial" panose="020B0604020202020204" pitchFamily="34" charset="0"/>
                <a:cs typeface="Arial" panose="020B0604020202020204" pitchFamily="34" charset="0"/>
              </a:rPr>
              <a:t>1950s.</a:t>
            </a:r>
          </a:p>
          <a:p>
            <a:endParaRPr lang="en-GB" sz="4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67221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explain Ivor Cummings’ role in Windrush</a:t>
            </a:r>
          </a:p>
        </p:txBody>
      </p:sp>
      <p:pic>
        <p:nvPicPr>
          <p:cNvPr id="6146" name="Picture 2" descr="The Wildeblood scandal: the trial that rocked 1950s Britain – and changed  gay rights | Books | The Guardian">
            <a:extLst>
              <a:ext uri="{FF2B5EF4-FFF2-40B4-BE49-F238E27FC236}">
                <a16:creationId xmlns:a16="http://schemas.microsoft.com/office/drawing/2014/main" id="{9517EFB0-21C5-47A2-B194-F71EF94F84D1}"/>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rot="20504745">
            <a:off x="3649660" y="2421079"/>
            <a:ext cx="5185393" cy="201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4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044998"/>
            <a:ext cx="4262705"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How might it feel?</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67221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explain Ivor Cummings’ role in Windrush</a:t>
            </a:r>
          </a:p>
        </p:txBody>
      </p:sp>
      <p:pic>
        <p:nvPicPr>
          <p:cNvPr id="5" name="Picture 4" descr="Two people posing for a photo&#10;&#10;Description automatically generated">
            <a:extLst>
              <a:ext uri="{FF2B5EF4-FFF2-40B4-BE49-F238E27FC236}">
                <a16:creationId xmlns:a16="http://schemas.microsoft.com/office/drawing/2014/main" id="{518D94BC-2A51-4BF9-A1F5-64E3BA4EF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479" y="1928548"/>
            <a:ext cx="5429249" cy="3774237"/>
          </a:xfrm>
          <a:prstGeom prst="rect">
            <a:avLst/>
          </a:prstGeom>
        </p:spPr>
      </p:pic>
    </p:spTree>
    <p:extLst>
      <p:ext uri="{BB962C8B-B14F-4D97-AF65-F5344CB8AC3E}">
        <p14:creationId xmlns:p14="http://schemas.microsoft.com/office/powerpoint/2010/main" val="296208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044998"/>
            <a:ext cx="3331553"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True or false?</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67221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explain Ivor Cummings’ role in Windrush</a:t>
            </a:r>
          </a:p>
        </p:txBody>
      </p:sp>
      <p:pic>
        <p:nvPicPr>
          <p:cNvPr id="6" name="Picture 5">
            <a:extLst>
              <a:ext uri="{FF2B5EF4-FFF2-40B4-BE49-F238E27FC236}">
                <a16:creationId xmlns:a16="http://schemas.microsoft.com/office/drawing/2014/main" id="{5A91AB0D-0B47-40C7-AEA1-E9A820B1CBD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1012" y="1752884"/>
            <a:ext cx="7254240" cy="3525498"/>
          </a:xfrm>
          <a:prstGeom prst="rect">
            <a:avLst/>
          </a:prstGeom>
        </p:spPr>
      </p:pic>
      <p:sp>
        <p:nvSpPr>
          <p:cNvPr id="13" name="TextBox 12">
            <a:extLst>
              <a:ext uri="{FF2B5EF4-FFF2-40B4-BE49-F238E27FC236}">
                <a16:creationId xmlns:a16="http://schemas.microsoft.com/office/drawing/2014/main" id="{BB08A72D-FDCA-4789-8DC8-DE97378AD09A}"/>
              </a:ext>
            </a:extLst>
          </p:cNvPr>
          <p:cNvSpPr txBox="1"/>
          <p:nvPr/>
        </p:nvSpPr>
        <p:spPr>
          <a:xfrm>
            <a:off x="1623060" y="5216827"/>
            <a:ext cx="1325880" cy="769441"/>
          </a:xfrm>
          <a:prstGeom prst="rect">
            <a:avLst/>
          </a:prstGeom>
          <a:noFill/>
        </p:spPr>
        <p:txBody>
          <a:bodyPr wrap="square">
            <a:spAutoFit/>
          </a:bodyPr>
          <a:lstStyle/>
          <a:p>
            <a:r>
              <a:rPr lang="en-GB" sz="4400" dirty="0">
                <a:latin typeface="Arial" panose="020B0604020202020204" pitchFamily="34" charset="0"/>
                <a:cs typeface="Arial" panose="020B0604020202020204" pitchFamily="34" charset="0"/>
              </a:rPr>
              <a:t>True</a:t>
            </a:r>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BA7EC02-CBD2-4007-BA02-27E4DAAA38E6}"/>
              </a:ext>
            </a:extLst>
          </p:cNvPr>
          <p:cNvSpPr txBox="1"/>
          <p:nvPr/>
        </p:nvSpPr>
        <p:spPr>
          <a:xfrm>
            <a:off x="5486400" y="5209687"/>
            <a:ext cx="1680212" cy="769441"/>
          </a:xfrm>
          <a:prstGeom prst="rect">
            <a:avLst/>
          </a:prstGeom>
          <a:noFill/>
        </p:spPr>
        <p:txBody>
          <a:bodyPr wrap="square">
            <a:spAutoFit/>
          </a:bodyPr>
          <a:lstStyle/>
          <a:p>
            <a:r>
              <a:rPr lang="en-GB" sz="4400" dirty="0">
                <a:latin typeface="Arial" panose="020B0604020202020204" pitchFamily="34" charset="0"/>
                <a:cs typeface="Arial" panose="020B0604020202020204" pitchFamily="34" charset="0"/>
              </a:rPr>
              <a:t>False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52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165889" y="407669"/>
            <a:ext cx="667221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explain Ivor Cummings’ role in Windrush</a:t>
            </a:r>
          </a:p>
        </p:txBody>
      </p:sp>
      <p:pic>
        <p:nvPicPr>
          <p:cNvPr id="1026" name="Picture 2" descr="Amber Rudd apologises for mistreatment of Windrush generation | Financial  Times">
            <a:extLst>
              <a:ext uri="{FF2B5EF4-FFF2-40B4-BE49-F238E27FC236}">
                <a16:creationId xmlns:a16="http://schemas.microsoft.com/office/drawing/2014/main" id="{8D40DD8A-D77A-463D-9039-CF1B6B43B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539" y="1786797"/>
            <a:ext cx="6474778" cy="364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308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044998"/>
            <a:ext cx="5032147"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What was Windrush?</a:t>
            </a:r>
          </a:p>
        </p:txBody>
      </p:sp>
      <p:pic>
        <p:nvPicPr>
          <p:cNvPr id="9" name="Picture 8" descr="A large ship in the water&#10;&#10;Description automatically generated">
            <a:extLst>
              <a:ext uri="{FF2B5EF4-FFF2-40B4-BE49-F238E27FC236}">
                <a16:creationId xmlns:a16="http://schemas.microsoft.com/office/drawing/2014/main" id="{4C7E7251-2312-4AB0-A96E-0247E30EC8A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86324" y="1929176"/>
            <a:ext cx="4571352" cy="3429000"/>
          </a:xfrm>
          <a:prstGeom prst="rect">
            <a:avLst/>
          </a:prstGeom>
        </p:spPr>
      </p:pic>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67221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explain Ivor Cummings’ role in Windrush</a:t>
            </a:r>
          </a:p>
        </p:txBody>
      </p:sp>
    </p:spTree>
    <p:extLst>
      <p:ext uri="{BB962C8B-B14F-4D97-AF65-F5344CB8AC3E}">
        <p14:creationId xmlns:p14="http://schemas.microsoft.com/office/powerpoint/2010/main" val="155281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044998"/>
            <a:ext cx="3635932"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Ivor Cummings</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67221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explain Ivor Cummings’ role in Windrush</a:t>
            </a:r>
          </a:p>
        </p:txBody>
      </p:sp>
      <p:pic>
        <p:nvPicPr>
          <p:cNvPr id="5" name="Picture 4" descr="Two people posing for a photo&#10;&#10;Description automatically generated">
            <a:extLst>
              <a:ext uri="{FF2B5EF4-FFF2-40B4-BE49-F238E27FC236}">
                <a16:creationId xmlns:a16="http://schemas.microsoft.com/office/drawing/2014/main" id="{518D94BC-2A51-4BF9-A1F5-64E3BA4EF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479" y="1928548"/>
            <a:ext cx="5429249" cy="3774237"/>
          </a:xfrm>
          <a:prstGeom prst="rect">
            <a:avLst/>
          </a:prstGeom>
        </p:spPr>
      </p:pic>
    </p:spTree>
    <p:extLst>
      <p:ext uri="{BB962C8B-B14F-4D97-AF65-F5344CB8AC3E}">
        <p14:creationId xmlns:p14="http://schemas.microsoft.com/office/powerpoint/2010/main" val="339415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044998"/>
            <a:ext cx="6117380" cy="707886"/>
          </a:xfrm>
          <a:prstGeom prst="rect">
            <a:avLst/>
          </a:prstGeom>
          <a:noFill/>
        </p:spPr>
        <p:txBody>
          <a:bodyPr wrap="none" rtlCol="0">
            <a:spAutoFit/>
          </a:bodyPr>
          <a:lstStyle/>
          <a:p>
            <a:r>
              <a:rPr lang="en-GB" sz="4000" dirty="0">
                <a:latin typeface="Arial" panose="020B0604020202020204" pitchFamily="34" charset="0"/>
                <a:cs typeface="Arial" panose="020B0604020202020204" pitchFamily="34" charset="0"/>
              </a:rPr>
              <a:t>Born in Hartlepool in 1913</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67221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explain Ivor Cummings’ role in Windrush</a:t>
            </a:r>
          </a:p>
        </p:txBody>
      </p:sp>
      <p:pic>
        <p:nvPicPr>
          <p:cNvPr id="2050" name="Picture 2">
            <a:extLst>
              <a:ext uri="{FF2B5EF4-FFF2-40B4-BE49-F238E27FC236}">
                <a16:creationId xmlns:a16="http://schemas.microsoft.com/office/drawing/2014/main" id="{D8EAD779-48F4-4703-A3BB-89BA315B0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190" y="2007587"/>
            <a:ext cx="6286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5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862748"/>
            <a:ext cx="3597543" cy="3170099"/>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It was Ivor’s job to help people who had moved to Britain.</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67221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explain Ivor Cummings’ role in Windrush</a:t>
            </a:r>
          </a:p>
        </p:txBody>
      </p:sp>
      <p:pic>
        <p:nvPicPr>
          <p:cNvPr id="3" name="Picture 2" descr="Two people posing for a photo&#10;&#10;Description automatically generated">
            <a:extLst>
              <a:ext uri="{FF2B5EF4-FFF2-40B4-BE49-F238E27FC236}">
                <a16:creationId xmlns:a16="http://schemas.microsoft.com/office/drawing/2014/main" id="{50EA621E-FCFB-4C18-894F-6C54C0BD9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715" y="1862748"/>
            <a:ext cx="4506113" cy="3132503"/>
          </a:xfrm>
          <a:prstGeom prst="rect">
            <a:avLst/>
          </a:prstGeom>
        </p:spPr>
      </p:pic>
    </p:spTree>
    <p:extLst>
      <p:ext uri="{BB962C8B-B14F-4D97-AF65-F5344CB8AC3E}">
        <p14:creationId xmlns:p14="http://schemas.microsoft.com/office/powerpoint/2010/main" val="130739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862748"/>
            <a:ext cx="3597543" cy="3170099"/>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He went to the docks to meet the people that arrived on the Windrush. </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67221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explain Ivor Cummings’ role in Windrush</a:t>
            </a:r>
          </a:p>
        </p:txBody>
      </p:sp>
      <p:pic>
        <p:nvPicPr>
          <p:cNvPr id="4098" name="Picture 2" descr="Passengers on the Empire Windrush after it arrived at Tilbury Docks on 22 June, 1948.">
            <a:extLst>
              <a:ext uri="{FF2B5EF4-FFF2-40B4-BE49-F238E27FC236}">
                <a16:creationId xmlns:a16="http://schemas.microsoft.com/office/drawing/2014/main" id="{2F7BFE28-F268-463B-9682-9CBFC3F00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151" y="2000637"/>
            <a:ext cx="4727409" cy="285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46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862748"/>
            <a:ext cx="3597543" cy="3170099"/>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Ivor helped people to find jobs and somewhere to live.</a:t>
            </a: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67221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explain Ivor Cummings’ role in Windrush</a:t>
            </a:r>
          </a:p>
        </p:txBody>
      </p:sp>
      <p:pic>
        <p:nvPicPr>
          <p:cNvPr id="3074" name="Picture 2" descr="Photo: TopFoto.">
            <a:extLst>
              <a:ext uri="{FF2B5EF4-FFF2-40B4-BE49-F238E27FC236}">
                <a16:creationId xmlns:a16="http://schemas.microsoft.com/office/drawing/2014/main" id="{C436C87E-09EE-4C90-A403-6834FB6C102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17715" y="1862748"/>
            <a:ext cx="4506113" cy="327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50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2F1586-B53F-4C80-B566-929424CD3C7C}"/>
              </a:ext>
            </a:extLst>
          </p:cNvPr>
          <p:cNvSpPr txBox="1"/>
          <p:nvPr/>
        </p:nvSpPr>
        <p:spPr>
          <a:xfrm>
            <a:off x="520172" y="1862748"/>
            <a:ext cx="3838468" cy="3785652"/>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Black people were treated badly because of the colour of their skin.</a:t>
            </a:r>
          </a:p>
          <a:p>
            <a:endParaRPr lang="en-GB" sz="4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ACAA824-7AD8-45D0-A9B1-570BD8E77FC0}"/>
              </a:ext>
            </a:extLst>
          </p:cNvPr>
          <p:cNvSpPr txBox="1"/>
          <p:nvPr/>
        </p:nvSpPr>
        <p:spPr>
          <a:xfrm>
            <a:off x="165889" y="407669"/>
            <a:ext cx="6672211"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explain Ivor Cummings’ role in Windrush</a:t>
            </a:r>
          </a:p>
        </p:txBody>
      </p:sp>
      <p:pic>
        <p:nvPicPr>
          <p:cNvPr id="5122" name="Picture 2" descr="Sign of the times of racism in England that was all too familiar | Letters  | World news | The Guardian">
            <a:extLst>
              <a:ext uri="{FF2B5EF4-FFF2-40B4-BE49-F238E27FC236}">
                <a16:creationId xmlns:a16="http://schemas.microsoft.com/office/drawing/2014/main" id="{DB89FEF8-5B41-4384-BAA3-84B7BC5E2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640" y="1954566"/>
            <a:ext cx="4381500" cy="26289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D619DA3-A520-4695-BFA7-43275EC66394}"/>
              </a:ext>
            </a:extLst>
          </p:cNvPr>
          <p:cNvSpPr txBox="1"/>
          <p:nvPr/>
        </p:nvSpPr>
        <p:spPr>
          <a:xfrm>
            <a:off x="520172" y="5294457"/>
            <a:ext cx="6029218" cy="707886"/>
          </a:xfrm>
          <a:prstGeom prst="rect">
            <a:avLst/>
          </a:prstGeom>
          <a:noFill/>
        </p:spPr>
        <p:txBody>
          <a:bodyPr wrap="square">
            <a:spAutoFit/>
          </a:bodyPr>
          <a:lstStyle/>
          <a:p>
            <a:r>
              <a:rPr lang="en-GB" sz="4000" dirty="0">
                <a:latin typeface="Arial" panose="020B0604020202020204" pitchFamily="34" charset="0"/>
                <a:cs typeface="Arial" panose="020B0604020202020204" pitchFamily="34" charset="0"/>
              </a:rPr>
              <a:t>This is called racism.</a:t>
            </a:r>
          </a:p>
        </p:txBody>
      </p:sp>
    </p:spTree>
    <p:extLst>
      <p:ext uri="{BB962C8B-B14F-4D97-AF65-F5344CB8AC3E}">
        <p14:creationId xmlns:p14="http://schemas.microsoft.com/office/powerpoint/2010/main" val="4006636085"/>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1173</Words>
  <Application>Microsoft Office PowerPoint</Application>
  <PresentationFormat>On-screen Show (4:3)</PresentationFormat>
  <Paragraphs>81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2020-09-29T10:50:48Z</dcterms:created>
  <dcterms:modified xsi:type="dcterms:W3CDTF">2022-09-26T20:06:00Z</dcterms:modified>
</cp:coreProperties>
</file>