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11"/>
  </p:notesMasterIdLst>
  <p:handoutMasterIdLst>
    <p:handoutMasterId r:id="rId12"/>
  </p:handoutMasterIdLst>
  <p:sldIdLst>
    <p:sldId id="256" r:id="rId2"/>
    <p:sldId id="281" r:id="rId3"/>
    <p:sldId id="283" r:id="rId4"/>
    <p:sldId id="291" r:id="rId5"/>
    <p:sldId id="282" r:id="rId6"/>
    <p:sldId id="288" r:id="rId7"/>
    <p:sldId id="289" r:id="rId8"/>
    <p:sldId id="290" r:id="rId9"/>
    <p:sldId id="287"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6175"/>
    <a:srgbClr val="C3D7EF"/>
    <a:srgbClr val="ECF2F6"/>
    <a:srgbClr val="0C0C0C"/>
    <a:srgbClr val="CD0920"/>
    <a:srgbClr val="210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008C56-D854-4C51-92A7-7A9824E21566}" v="4" dt="2022-09-26T15:24:00.1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3689" autoAdjust="0"/>
  </p:normalViewPr>
  <p:slideViewPr>
    <p:cSldViewPr snapToGrid="0" snapToObjects="1">
      <p:cViewPr varScale="1">
        <p:scale>
          <a:sx n="54" d="100"/>
          <a:sy n="54" d="100"/>
        </p:scale>
        <p:origin x="1640"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0F6F06-5850-BA48-850E-FCFA4C54607A}" type="datetimeFigureOut">
              <a:rPr lang="en-US" smtClean="0">
                <a:latin typeface="Arial" panose="020B0604020202020204" pitchFamily="34" charset="0"/>
              </a:rPr>
              <a:t>9/26/2022</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7C9902-0054-9242-AD24-B46328C07A67}"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28898045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6B97147A-08AE-544F-8CBA-320E4A0D5078}" type="datetimeFigureOut">
              <a:rPr lang="en-US" smtClean="0"/>
              <a:pPr/>
              <a:t>9/26/2022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D1ADB596-D218-9D43-A4EC-2B51BE929992}" type="slidenum">
              <a:rPr lang="en-US" smtClean="0"/>
              <a:pPr/>
              <a:t>‹#›</a:t>
            </a:fld>
            <a:endParaRPr lang="en-US" dirty="0"/>
          </a:p>
        </p:txBody>
      </p:sp>
    </p:spTree>
    <p:extLst>
      <p:ext uri="{BB962C8B-B14F-4D97-AF65-F5344CB8AC3E}">
        <p14:creationId xmlns:p14="http://schemas.microsoft.com/office/powerpoint/2010/main" val="2421475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Arial" panose="020B0604020202020204" pitchFamily="34" charset="0"/>
        <a:ea typeface="+mn-ea"/>
        <a:cs typeface="+mn-cs"/>
      </a:defRPr>
    </a:lvl1pPr>
    <a:lvl2pPr marL="457200" algn="l" defTabSz="457200" rtl="0" eaLnBrk="1" latinLnBrk="0" hangingPunct="1">
      <a:defRPr sz="1200" kern="1200">
        <a:solidFill>
          <a:schemeClr val="tx1"/>
        </a:solidFill>
        <a:latin typeface="Arial" panose="020B0604020202020204" pitchFamily="34" charset="0"/>
        <a:ea typeface="+mn-ea"/>
        <a:cs typeface="+mn-cs"/>
      </a:defRPr>
    </a:lvl2pPr>
    <a:lvl3pPr marL="914400" algn="l" defTabSz="457200" rtl="0" eaLnBrk="1" latinLnBrk="0" hangingPunct="1">
      <a:defRPr sz="1200" kern="1200">
        <a:solidFill>
          <a:schemeClr val="tx1"/>
        </a:solidFill>
        <a:latin typeface="Arial" panose="020B0604020202020204" pitchFamily="34" charset="0"/>
        <a:ea typeface="+mn-ea"/>
        <a:cs typeface="+mn-cs"/>
      </a:defRPr>
    </a:lvl3pPr>
    <a:lvl4pPr marL="1371600" algn="l" defTabSz="457200" rtl="0" eaLnBrk="1" latinLnBrk="0" hangingPunct="1">
      <a:defRPr sz="1200" kern="1200">
        <a:solidFill>
          <a:schemeClr val="tx1"/>
        </a:solidFill>
        <a:latin typeface="Arial" panose="020B0604020202020204" pitchFamily="34" charset="0"/>
        <a:ea typeface="+mn-ea"/>
        <a:cs typeface="+mn-cs"/>
      </a:defRPr>
    </a:lvl4pPr>
    <a:lvl5pPr marL="1828800" algn="l" defTabSz="457200" rtl="0" eaLnBrk="1" latinLnBrk="0" hangingPunct="1">
      <a:defRPr sz="1200" kern="1200">
        <a:solidFill>
          <a:schemeClr val="tx1"/>
        </a:solidFill>
        <a:latin typeface="Arial" panose="020B0604020202020204" pitchFamily="34" charset="0"/>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Visit </a:t>
            </a:r>
            <a:r>
              <a:rPr lang="en-US" dirty="0"/>
              <a:t>our website for the lesson plan to accompany this PowerPoint.</a:t>
            </a:r>
          </a:p>
          <a:p>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In groups of 3, challenge students to come up with a dictionary definition for the word ‘friend’. The definition needs to explain what it is to be a friend. </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Discuss students’ ideas of what friendship is and what a good friend is. </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Calibri" panose="020F0502020204030204" pitchFamily="34" charset="0"/>
              </a:rPr>
              <a:t>Ensure that you have discussed the idea that a good friend is someone that is there to support you, someone that you can talk to about your feelings, someone you can trust.</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120982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Split the class into groups of 3 and give each group a scenario card.</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As a group they should discuss:</a:t>
            </a:r>
          </a:p>
          <a:p>
            <a:pPr marL="883285" indent="-342900" algn="just">
              <a:lnSpc>
                <a:spcPts val="1500"/>
              </a:lnSpc>
              <a:buAutoNum type="arabicPeriod"/>
            </a:pPr>
            <a:r>
              <a:rPr lang="en-GB" sz="1800" dirty="0">
                <a:effectLst/>
                <a:latin typeface="Arial" panose="020B0604020202020204" pitchFamily="34" charset="0"/>
                <a:ea typeface="Times New Roman" panose="02020603050405020304" pitchFamily="18" charset="0"/>
              </a:rPr>
              <a:t>What could you say to a friend in this situation?</a:t>
            </a:r>
          </a:p>
          <a:p>
            <a:pPr marL="883285" indent="-342900" algn="just">
              <a:lnSpc>
                <a:spcPts val="1500"/>
              </a:lnSpc>
              <a:buAutoNum type="arabicPeriod"/>
            </a:pPr>
            <a:r>
              <a:rPr lang="en-GB" sz="1800" dirty="0">
                <a:effectLst/>
                <a:latin typeface="Arial" panose="020B0604020202020204" pitchFamily="34" charset="0"/>
                <a:ea typeface="Times New Roman" panose="02020603050405020304" pitchFamily="18" charset="0"/>
              </a:rPr>
              <a:t>What could you do to support your friend?</a:t>
            </a:r>
          </a:p>
          <a:p>
            <a:pPr marL="883285" indent="-342900" algn="just">
              <a:lnSpc>
                <a:spcPts val="1500"/>
              </a:lnSpc>
              <a:buAutoNum type="arabicPeriod"/>
            </a:pPr>
            <a:r>
              <a:rPr lang="en-GB" sz="1800" dirty="0">
                <a:effectLst/>
                <a:latin typeface="Arial" panose="020B0604020202020204" pitchFamily="34" charset="0"/>
                <a:ea typeface="Times New Roman" panose="02020603050405020304" pitchFamily="18" charset="0"/>
              </a:rPr>
              <a:t>What would you do if you were worried about your friend’s mental health or their safety?</a:t>
            </a:r>
          </a:p>
          <a:p>
            <a:pPr marL="540385" algn="just">
              <a:lnSpc>
                <a:spcPts val="1500"/>
              </a:lnSpc>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2621528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After a 10-15 minute group discussion, pair each group of students with a group that had focused on a different scenario.</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Each group should tell the other group:</a:t>
            </a:r>
          </a:p>
          <a:p>
            <a:pPr marL="883285" indent="-342900" algn="just">
              <a:lnSpc>
                <a:spcPts val="1500"/>
              </a:lnSpc>
              <a:buAutoNum type="arabicPeriod"/>
            </a:pPr>
            <a:r>
              <a:rPr lang="en-GB" sz="1800" dirty="0">
                <a:effectLst/>
                <a:latin typeface="Arial" panose="020B0604020202020204" pitchFamily="34" charset="0"/>
                <a:ea typeface="Times New Roman" panose="02020603050405020304" pitchFamily="18" charset="0"/>
              </a:rPr>
              <a:t>What they would say to a friend in this situation.</a:t>
            </a:r>
          </a:p>
          <a:p>
            <a:pPr marL="883285" indent="-342900" algn="just">
              <a:lnSpc>
                <a:spcPts val="1500"/>
              </a:lnSpc>
              <a:buAutoNum type="arabicPeriod"/>
            </a:pPr>
            <a:r>
              <a:rPr lang="en-GB" sz="1800" dirty="0">
                <a:effectLst/>
                <a:latin typeface="Arial" panose="020B0604020202020204" pitchFamily="34" charset="0"/>
                <a:ea typeface="Times New Roman" panose="02020603050405020304" pitchFamily="18" charset="0"/>
              </a:rPr>
              <a:t>What they would to support their friend.</a:t>
            </a:r>
          </a:p>
          <a:p>
            <a:pPr marL="883285" indent="-342900" algn="just">
              <a:lnSpc>
                <a:spcPts val="1500"/>
              </a:lnSpc>
              <a:buAutoNum type="arabicPeriod"/>
            </a:pPr>
            <a:r>
              <a:rPr lang="en-GB" sz="1800" dirty="0">
                <a:effectLst/>
                <a:latin typeface="Arial" panose="020B0604020202020204" pitchFamily="34" charset="0"/>
                <a:ea typeface="Times New Roman" panose="02020603050405020304" pitchFamily="18" charset="0"/>
              </a:rPr>
              <a:t>What they you do if you were worried about your friend’s mental health or their safety.</a:t>
            </a:r>
          </a:p>
          <a:p>
            <a:pPr marL="883285" indent="-342900" algn="just">
              <a:lnSpc>
                <a:spcPts val="1500"/>
              </a:lnSpc>
              <a:buAutoNum type="arabicPeriod"/>
            </a:pP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GB" sz="1800" dirty="0">
                <a:effectLst/>
                <a:latin typeface="Arial" panose="020B0604020202020204" pitchFamily="34" charset="0"/>
                <a:ea typeface="Times New Roman" panose="02020603050405020304" pitchFamily="18" charset="0"/>
              </a:rPr>
              <a:t>The group that had been listening should then feed back to the group to:</a:t>
            </a:r>
          </a:p>
          <a:p>
            <a:pPr marL="800100" lvl="1" indent="-342900" algn="just">
              <a:lnSpc>
                <a:spcPts val="1500"/>
              </a:lnSpc>
              <a:buFont typeface="+mj-lt"/>
              <a:buAutoNum type="arabicPeriod"/>
            </a:pPr>
            <a:r>
              <a:rPr lang="en-GB" sz="1800" dirty="0">
                <a:effectLst/>
                <a:latin typeface="Arial" panose="020B0604020202020204" pitchFamily="34" charset="0"/>
                <a:ea typeface="Times New Roman" panose="02020603050405020304" pitchFamily="18" charset="0"/>
              </a:rPr>
              <a:t>Tell them whether they agree with the approach</a:t>
            </a:r>
          </a:p>
          <a:p>
            <a:pPr marL="800100" lvl="1" indent="-342900" algn="just">
              <a:lnSpc>
                <a:spcPts val="1500"/>
              </a:lnSpc>
              <a:buFont typeface="+mj-lt"/>
              <a:buAutoNum type="arabicPeriod"/>
            </a:pPr>
            <a:r>
              <a:rPr lang="en-GB" sz="1800" dirty="0">
                <a:effectLst/>
                <a:latin typeface="Arial" panose="020B0604020202020204" pitchFamily="34" charset="0"/>
                <a:ea typeface="Times New Roman" panose="02020603050405020304" pitchFamily="18" charset="0"/>
              </a:rPr>
              <a:t>Make additional suggestions</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r>
              <a:rPr lang="en-GB" sz="1800" dirty="0">
                <a:effectLst/>
                <a:latin typeface="Arial" panose="020B0604020202020204" pitchFamily="34" charset="0"/>
                <a:ea typeface="Calibri" panose="020F0502020204030204" pitchFamily="34" charset="0"/>
              </a:rPr>
              <a:t>	Repeat the exercise until students have had the opportunity to discuss all of the different scenarios.</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3736105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As a class, discuss each scenario in turn. Ask them to consider any common themes that arose throughout their discussions.</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Ensure that you have discussed:</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The importance of empathy</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How supportive questions can help somebody talk about a situation</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It’s ok not to have all the answers, sometimes people just need somebody to listen to them</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The importance of friends having someone they can talk to confidentiality</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Calibri" panose="020F0502020204030204" pitchFamily="34" charset="0"/>
              </a:rPr>
              <a:t>Situations where they should break that confidentiality and who they can talk to in school if they are worried about a friend’s mental health and/or safety.</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4084866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As a class, discuss each scenario in turn. Ask them to consider any common themes that arose throughout their discussions.</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Ensure that you have discussed:</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The importance of empathy</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How supportive questions can help somebody talk about a situation</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It’s ok not to have all the answers, sometimes people just need somebody to listen to them</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The importance of friends having someone they can talk to confidentiality</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Calibri" panose="020F0502020204030204" pitchFamily="34" charset="0"/>
              </a:rPr>
              <a:t>Situations where they should break that confidentiality and who they can talk to in school if they are worried about a friend’s mental health and/or safety.</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6</a:t>
            </a:fld>
            <a:endParaRPr lang="en-US"/>
          </a:p>
        </p:txBody>
      </p:sp>
    </p:spTree>
    <p:extLst>
      <p:ext uri="{BB962C8B-B14F-4D97-AF65-F5344CB8AC3E}">
        <p14:creationId xmlns:p14="http://schemas.microsoft.com/office/powerpoint/2010/main" val="14637533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As a class, discuss each scenario in turn. Ask them to consider any common themes that arose throughout their discussions.</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Ensure that you have discussed:</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The importance of empathy</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How supportive questions can help somebody talk about a situation</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It’s ok not to have all the answers, sometimes people just need somebody to listen to them</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The importance of friends having someone they can talk to confidentiality</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Calibri" panose="020F0502020204030204" pitchFamily="34" charset="0"/>
              </a:rPr>
              <a:t>Situations where they should break that confidentiality and who they can talk to in school if they are worried about a friend’s mental health and/or safety.</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7</a:t>
            </a:fld>
            <a:endParaRPr lang="en-US"/>
          </a:p>
        </p:txBody>
      </p:sp>
    </p:spTree>
    <p:extLst>
      <p:ext uri="{BB962C8B-B14F-4D97-AF65-F5344CB8AC3E}">
        <p14:creationId xmlns:p14="http://schemas.microsoft.com/office/powerpoint/2010/main" val="2878930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As a class, discuss each scenario in turn. Ask them to consider any common themes that arose throughout their discussions.</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Ensure that you have discussed:</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The importance of empathy</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How supportive questions can help somebody talk about a situation</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It’s ok not to have all the answers, sometimes people just need somebody to listen to them</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The importance of friends having someone they can talk to confidentiality</a:t>
            </a:r>
          </a:p>
          <a:p>
            <a:pPr marL="800100" lvl="1" indent="-342900" algn="just">
              <a:lnSpc>
                <a:spcPts val="1500"/>
              </a:lnSpc>
              <a:buFont typeface="Symbol" panose="05050102010706020507" pitchFamily="18" charset="2"/>
              <a:buChar char=""/>
            </a:pPr>
            <a:r>
              <a:rPr lang="en-GB" sz="1800" dirty="0">
                <a:effectLst/>
                <a:latin typeface="Arial" panose="020B0604020202020204" pitchFamily="34" charset="0"/>
                <a:ea typeface="Calibri" panose="020F0502020204030204" pitchFamily="34" charset="0"/>
              </a:rPr>
              <a:t>Situations where they should break that confidentiality and who they can talk to in school if they are worried about a friend’s mental health and/or safety.</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8</a:t>
            </a:fld>
            <a:endParaRPr lang="en-US"/>
          </a:p>
        </p:txBody>
      </p:sp>
    </p:spTree>
    <p:extLst>
      <p:ext uri="{BB962C8B-B14F-4D97-AF65-F5344CB8AC3E}">
        <p14:creationId xmlns:p14="http://schemas.microsoft.com/office/powerpoint/2010/main" val="24436163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Complete this slide with details of your school’s bullying reporting procedures, as well as sharing details of confidential mental health support</a:t>
            </a:r>
          </a:p>
        </p:txBody>
      </p:sp>
      <p:sp>
        <p:nvSpPr>
          <p:cNvPr id="4" name="Slide Number Placeholder 3"/>
          <p:cNvSpPr>
            <a:spLocks noGrp="1"/>
          </p:cNvSpPr>
          <p:nvPr>
            <p:ph type="sldNum" sz="quarter" idx="10"/>
          </p:nvPr>
        </p:nvSpPr>
        <p:spPr/>
        <p:txBody>
          <a:bodyPr/>
          <a:lstStyle/>
          <a:p>
            <a:fld id="{D1ADB596-D218-9D43-A4EC-2B51BE929992}" type="slidenum">
              <a:rPr lang="en-US" smtClean="0"/>
              <a:t>9</a:t>
            </a:fld>
            <a:endParaRPr lang="en-US"/>
          </a:p>
        </p:txBody>
      </p:sp>
    </p:spTree>
    <p:extLst>
      <p:ext uri="{BB962C8B-B14F-4D97-AF65-F5344CB8AC3E}">
        <p14:creationId xmlns:p14="http://schemas.microsoft.com/office/powerpoint/2010/main" val="2110355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DF3A28-B259-DC42-8C10-1F43EA05D7FC}"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34578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A729C6-720C-CD4A-80B4-454A0ED44C0B}"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8132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781F29-62E0-D24B-95F3-AC826BB0C4B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55857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8E4B3A-F2EA-B846-BCE5-6613D2067B0F}"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1779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415AF7-02B2-284E-982F-99996CD86E9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8106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D8DF7B-F1BE-F642-9184-3ABB55409E1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5500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8F669F-901A-0545-8E2D-3061FF532DF1}" type="datetime1">
              <a:rPr lang="en-GB" smtClean="0"/>
              <a:t>26/09/2022</a:t>
            </a:fld>
            <a:endParaRPr lang="en-US"/>
          </a:p>
        </p:txBody>
      </p:sp>
      <p:sp>
        <p:nvSpPr>
          <p:cNvPr id="8" name="Footer Placeholder 7"/>
          <p:cNvSpPr>
            <a:spLocks noGrp="1"/>
          </p:cNvSpPr>
          <p:nvPr>
            <p:ph type="ftr" sz="quarter" idx="11"/>
          </p:nvPr>
        </p:nvSpPr>
        <p:spPr/>
        <p:txBody>
          <a:bodyPr/>
          <a:lstStyle/>
          <a:p>
            <a:r>
              <a:rPr lang="en-US"/>
              <a:t>Presentation name here</a:t>
            </a:r>
          </a:p>
        </p:txBody>
      </p:sp>
      <p:sp>
        <p:nvSpPr>
          <p:cNvPr id="9" name="Slide Number Placeholder 8"/>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0093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7D41A3-5C84-AE48-80D5-CECD255030C9}" type="datetime1">
              <a:rPr lang="en-GB" smtClean="0"/>
              <a:t>26/09/2022</a:t>
            </a:fld>
            <a:endParaRPr lang="en-US"/>
          </a:p>
        </p:txBody>
      </p:sp>
      <p:sp>
        <p:nvSpPr>
          <p:cNvPr id="4" name="Footer Placeholder 3"/>
          <p:cNvSpPr>
            <a:spLocks noGrp="1"/>
          </p:cNvSpPr>
          <p:nvPr>
            <p:ph type="ftr" sz="quarter" idx="11"/>
          </p:nvPr>
        </p:nvSpPr>
        <p:spPr/>
        <p:txBody>
          <a:bodyPr/>
          <a:lstStyle/>
          <a:p>
            <a:r>
              <a:rPr lang="en-US"/>
              <a:t>Presentation name here</a:t>
            </a:r>
          </a:p>
        </p:txBody>
      </p:sp>
      <p:sp>
        <p:nvSpPr>
          <p:cNvPr id="5" name="Slide Number Placeholder 4"/>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357161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65686-31EB-BA46-AF93-7633D4C61FF4}" type="datetime1">
              <a:rPr lang="en-GB" smtClean="0"/>
              <a:t>26/09/2022</a:t>
            </a:fld>
            <a:endParaRPr lang="en-US"/>
          </a:p>
        </p:txBody>
      </p:sp>
      <p:sp>
        <p:nvSpPr>
          <p:cNvPr id="3" name="Footer Placeholder 2"/>
          <p:cNvSpPr>
            <a:spLocks noGrp="1"/>
          </p:cNvSpPr>
          <p:nvPr>
            <p:ph type="ftr" sz="quarter" idx="11"/>
          </p:nvPr>
        </p:nvSpPr>
        <p:spPr/>
        <p:txBody>
          <a:bodyPr/>
          <a:lstStyle/>
          <a:p>
            <a:r>
              <a:rPr lang="en-US"/>
              <a:t>Presentation name here</a:t>
            </a:r>
          </a:p>
        </p:txBody>
      </p:sp>
      <p:sp>
        <p:nvSpPr>
          <p:cNvPr id="4" name="Slide Number Placeholder 3"/>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9462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458FB5-4CE1-7A43-B078-AB770DC5DE9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2568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52335-70CD-774C-B910-55CAAA9A036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46155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fld id="{46A5A77A-91C6-0946-A8E3-AA51554AE327}" type="datetime1">
              <a:rPr lang="en-GB" smtClean="0"/>
              <a:pPr/>
              <a:t>26/09/2022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defRPr>
            </a:lvl1pPr>
          </a:lstStyle>
          <a:p>
            <a:r>
              <a:rPr lang="en-US" dirty="0"/>
              <a:t>Presentation name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defRPr>
            </a:lvl1pPr>
          </a:lstStyle>
          <a:p>
            <a:fld id="{C60CF922-CD15-2B46-8BE2-C98E4FA1F969}" type="slidenum">
              <a:rPr lang="en-US" smtClean="0"/>
              <a:pPr/>
              <a:t>‹#›</a:t>
            </a:fld>
            <a:endParaRPr lang="en-US" dirty="0"/>
          </a:p>
        </p:txBody>
      </p:sp>
    </p:spTree>
    <p:extLst>
      <p:ext uri="{BB962C8B-B14F-4D97-AF65-F5344CB8AC3E}">
        <p14:creationId xmlns:p14="http://schemas.microsoft.com/office/powerpoint/2010/main" val="325274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Arial" panose="020B0604020202020204" pitchFamily="34" charset="0"/>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panose="020B0604020202020204" pitchFamily="34" charset="0"/>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www.childline.org.uk/"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s://youngminds.org.uk/" TargetMode="External"/><Relationship Id="rId5" Type="http://schemas.openxmlformats.org/officeDocument/2006/relationships/hyperlink" Target="mailto:pat@papyrus-uk.org" TargetMode="External"/><Relationship Id="rId4" Type="http://schemas.openxmlformats.org/officeDocument/2006/relationships/hyperlink" Target="https://www.papyrus-uk.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940459"/>
            <a:ext cx="8566019" cy="5055230"/>
          </a:xfrm>
          <a:prstGeom prst="rect">
            <a:avLst/>
          </a:prstGeom>
          <a:ln w="12700">
            <a:miter lim="400000"/>
          </a:ln>
          <a:extLst>
            <a:ext uri="{C572A759-6A51-4108-AA02-DFA0A04FC94B}">
              <ma14:wrappingTextBoxFlag xmlns="" xmlns:ma14="http://schemas.microsoft.com/office/mac/drawingml/2011/main" val="1"/>
            </a:ext>
          </a:extLst>
        </p:spPr>
        <p:txBody>
          <a:bodyPr wrap="square" lIns="34289" rIns="34289">
            <a:spAutoFit/>
          </a:bodyPr>
          <a:lstStyle/>
          <a:p>
            <a:r>
              <a:rPr lang="en-GB" sz="2700" b="1" dirty="0">
                <a:solidFill>
                  <a:schemeClr val="bg1"/>
                </a:solidFill>
                <a:latin typeface="Arial" panose="020B0604020202020204" pitchFamily="34" charset="0"/>
                <a:cs typeface="Arial" panose="020B0604020202020204" pitchFamily="34" charset="0"/>
              </a:rPr>
              <a:t>PowerPoint template to accompany the Being A Friend RSHE lesson pack for:</a:t>
            </a:r>
          </a:p>
          <a:p>
            <a:endParaRPr lang="en-GB" sz="15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Key Stage 4</a:t>
            </a:r>
          </a:p>
          <a:p>
            <a:endParaRPr lang="en-US" sz="150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05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1500" dirty="0">
              <a:solidFill>
                <a:schemeClr val="bg1"/>
              </a:solidFill>
              <a:latin typeface="Arial" panose="020B0604020202020204" pitchFamily="34" charset="0"/>
              <a:cs typeface="Arial" panose="020B0604020202020204" pitchFamily="34" charset="0"/>
            </a:endParaRPr>
          </a:p>
          <a:p>
            <a:r>
              <a:rPr lang="en-US" sz="1050" b="1" dirty="0">
                <a:solidFill>
                  <a:schemeClr val="bg1"/>
                </a:solidFill>
                <a:latin typeface="Arial" panose="020B0604020202020204" pitchFamily="34" charset="0"/>
                <a:cs typeface="Arial" panose="020B0604020202020204" pitchFamily="34" charset="0"/>
              </a:rPr>
              <a:t>Who are Stonewall?</a:t>
            </a:r>
          </a:p>
          <a:p>
            <a:r>
              <a:rPr lang="en-GB" sz="105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Registered Charity No 1101255 (England and Wales) and SC039681 (Scotland)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217B1CBC-D071-44EE-87F2-FF53E703FAA0}"/>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rot="10800000">
            <a:off x="694591" y="3236409"/>
            <a:ext cx="3041194" cy="2297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Flowchart: Extract 19">
            <a:extLst>
              <a:ext uri="{FF2B5EF4-FFF2-40B4-BE49-F238E27FC236}">
                <a16:creationId xmlns:a16="http://schemas.microsoft.com/office/drawing/2014/main" id="{5EA49860-757F-46E1-A7CF-A85DFBAC0A0C}"/>
              </a:ext>
            </a:extLst>
          </p:cNvPr>
          <p:cNvSpPr/>
          <p:nvPr/>
        </p:nvSpPr>
        <p:spPr>
          <a:xfrm rot="13045325">
            <a:off x="1617678" y="2261931"/>
            <a:ext cx="2889436" cy="2937800"/>
          </a:xfrm>
          <a:prstGeom prst="flowChartExtract">
            <a:avLst/>
          </a:prstGeom>
          <a:solidFill>
            <a:srgbClr val="ECF2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18" name="Picture 17" descr="A picture containing mirror, dark&#10;&#10;Description automatically generated">
            <a:extLst>
              <a:ext uri="{FF2B5EF4-FFF2-40B4-BE49-F238E27FC236}">
                <a16:creationId xmlns:a16="http://schemas.microsoft.com/office/drawing/2014/main" id="{A0FB6404-2DED-4090-B4EC-E4F7EEBFEB10}"/>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flipH="1">
            <a:off x="2215187" y="1026239"/>
            <a:ext cx="6577260" cy="4934936"/>
          </a:xfrm>
          <a:prstGeom prst="rect">
            <a:avLst/>
          </a:prstGeom>
        </p:spPr>
      </p:pic>
      <p:sp>
        <p:nvSpPr>
          <p:cNvPr id="12" name="TextBox 11">
            <a:extLst>
              <a:ext uri="{FF2B5EF4-FFF2-40B4-BE49-F238E27FC236}">
                <a16:creationId xmlns:a16="http://schemas.microsoft.com/office/drawing/2014/main" id="{3349018C-CE53-4718-8045-7CBF94F85FC6}"/>
              </a:ext>
            </a:extLst>
          </p:cNvPr>
          <p:cNvSpPr txBox="1"/>
          <p:nvPr/>
        </p:nvSpPr>
        <p:spPr>
          <a:xfrm>
            <a:off x="165889" y="29999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identify ways to support a friend at a challenging time in their life</a:t>
            </a:r>
            <a:endParaRPr lang="en-GB" sz="24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F59DB7B-273F-4EEF-AFB6-DC72121C67B6}"/>
              </a:ext>
            </a:extLst>
          </p:cNvPr>
          <p:cNvSpPr txBox="1"/>
          <p:nvPr/>
        </p:nvSpPr>
        <p:spPr>
          <a:xfrm>
            <a:off x="2559983" y="2153741"/>
            <a:ext cx="2638943" cy="984885"/>
          </a:xfrm>
          <a:prstGeom prst="rect">
            <a:avLst/>
          </a:prstGeom>
          <a:noFill/>
        </p:spPr>
        <p:txBody>
          <a:bodyPr wrap="square">
            <a:spAutoFit/>
          </a:bodyPr>
          <a:lstStyle/>
          <a:p>
            <a:pPr algn="ctr"/>
            <a:r>
              <a:rPr lang="en-GB" sz="5400" b="1" dirty="0">
                <a:solidFill>
                  <a:srgbClr val="333333"/>
                </a:solidFill>
                <a:latin typeface="Arial" panose="020B0604020202020204" pitchFamily="34" charset="0"/>
                <a:cs typeface="Arial" panose="020B0604020202020204" pitchFamily="34" charset="0"/>
              </a:rPr>
              <a:t>Friend</a:t>
            </a:r>
            <a:endParaRPr lang="en-GB" sz="2400" b="1" dirty="0">
              <a:solidFill>
                <a:srgbClr val="333333"/>
              </a:solidFill>
              <a:latin typeface="Arial" panose="020B0604020202020204" pitchFamily="34" charset="0"/>
              <a:cs typeface="Arial" panose="020B0604020202020204" pitchFamily="34" charset="0"/>
            </a:endParaRPr>
          </a:p>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p:txBody>
      </p:sp>
    </p:spTree>
    <p:extLst>
      <p:ext uri="{BB962C8B-B14F-4D97-AF65-F5344CB8AC3E}">
        <p14:creationId xmlns:p14="http://schemas.microsoft.com/office/powerpoint/2010/main" val="3064308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4FAD4BA-EAA9-4E5E-AD90-69B8E6062F36}"/>
              </a:ext>
            </a:extLst>
          </p:cNvPr>
          <p:cNvSpPr/>
          <p:nvPr/>
        </p:nvSpPr>
        <p:spPr>
          <a:xfrm>
            <a:off x="329746" y="1559557"/>
            <a:ext cx="4945639" cy="4423467"/>
          </a:xfrm>
          <a:prstGeom prst="rect">
            <a:avLst/>
          </a:prstGeom>
          <a:gradFill>
            <a:gsLst>
              <a:gs pos="0">
                <a:schemeClr val="accent4">
                  <a:tint val="37000"/>
                  <a:satMod val="300000"/>
                </a:schemeClr>
              </a:gs>
              <a:gs pos="100000">
                <a:schemeClr val="accent4">
                  <a:tint val="15000"/>
                  <a:satMod val="350000"/>
                </a:schemeClr>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dirty="0">
              <a:latin typeface="Arial" panose="020B0604020202020204" pitchFamily="34" charset="0"/>
            </a:endParaRPr>
          </a:p>
        </p:txBody>
      </p:sp>
      <p:sp>
        <p:nvSpPr>
          <p:cNvPr id="12" name="TextBox 11">
            <a:extLst>
              <a:ext uri="{FF2B5EF4-FFF2-40B4-BE49-F238E27FC236}">
                <a16:creationId xmlns:a16="http://schemas.microsoft.com/office/drawing/2014/main" id="{3349018C-CE53-4718-8045-7CBF94F85FC6}"/>
              </a:ext>
            </a:extLst>
          </p:cNvPr>
          <p:cNvSpPr txBox="1"/>
          <p:nvPr/>
        </p:nvSpPr>
        <p:spPr>
          <a:xfrm>
            <a:off x="165889" y="29999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identify ways to support a friend at a challenging time in their life</a:t>
            </a:r>
            <a:endParaRPr lang="en-GB" sz="24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F59DB7B-273F-4EEF-AFB6-DC72121C67B6}"/>
              </a:ext>
            </a:extLst>
          </p:cNvPr>
          <p:cNvSpPr txBox="1"/>
          <p:nvPr/>
        </p:nvSpPr>
        <p:spPr>
          <a:xfrm>
            <a:off x="-96715" y="1382248"/>
            <a:ext cx="5310553" cy="4517390"/>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2400" b="1" dirty="0">
                <a:effectLst/>
                <a:latin typeface="Arial" panose="020B0604020202020204" pitchFamily="34" charset="0"/>
                <a:ea typeface="Times New Roman" panose="02020603050405020304" pitchFamily="18" charset="0"/>
              </a:rPr>
              <a:t>Discuss:</a:t>
            </a:r>
          </a:p>
          <a:p>
            <a:pPr marL="883285" indent="-342900" algn="just">
              <a:lnSpc>
                <a:spcPct val="150000"/>
              </a:lnSpc>
              <a:buAutoNum type="arabicPeriod"/>
            </a:pPr>
            <a:r>
              <a:rPr lang="en-GB" sz="2400" dirty="0">
                <a:effectLst/>
                <a:latin typeface="Arial" panose="020B0604020202020204" pitchFamily="34" charset="0"/>
                <a:ea typeface="Times New Roman" panose="02020603050405020304" pitchFamily="18" charset="0"/>
              </a:rPr>
              <a:t>What could you say to a friend in this situation?</a:t>
            </a:r>
          </a:p>
          <a:p>
            <a:pPr marL="883285" indent="-342900" algn="just">
              <a:lnSpc>
                <a:spcPct val="150000"/>
              </a:lnSpc>
              <a:buAutoNum type="arabicPeriod"/>
            </a:pPr>
            <a:r>
              <a:rPr lang="en-GB" sz="2400" dirty="0">
                <a:effectLst/>
                <a:latin typeface="Arial" panose="020B0604020202020204" pitchFamily="34" charset="0"/>
                <a:ea typeface="Times New Roman" panose="02020603050405020304" pitchFamily="18" charset="0"/>
              </a:rPr>
              <a:t>What could you do to support your friend?</a:t>
            </a:r>
          </a:p>
          <a:p>
            <a:pPr marL="883285" indent="-342900" algn="just">
              <a:lnSpc>
                <a:spcPct val="150000"/>
              </a:lnSpc>
              <a:buAutoNum type="arabicPeriod"/>
            </a:pPr>
            <a:r>
              <a:rPr lang="en-GB" sz="2400" dirty="0">
                <a:effectLst/>
                <a:latin typeface="Arial" panose="020B0604020202020204" pitchFamily="34" charset="0"/>
                <a:ea typeface="Times New Roman" panose="02020603050405020304" pitchFamily="18" charset="0"/>
              </a:rPr>
              <a:t>What would you do if you were worried about your friend’s mental health or their safety?</a:t>
            </a:r>
          </a:p>
        </p:txBody>
      </p:sp>
      <p:pic>
        <p:nvPicPr>
          <p:cNvPr id="13" name="Picture 12">
            <a:extLst>
              <a:ext uri="{FF2B5EF4-FFF2-40B4-BE49-F238E27FC236}">
                <a16:creationId xmlns:a16="http://schemas.microsoft.com/office/drawing/2014/main" id="{C76D8FB5-417F-4A27-801B-3C1E00ADC04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379286" y="1559556"/>
            <a:ext cx="3477376" cy="2106835"/>
          </a:xfrm>
          <a:prstGeom prst="rect">
            <a:avLst/>
          </a:prstGeom>
        </p:spPr>
      </p:pic>
    </p:spTree>
    <p:extLst>
      <p:ext uri="{BB962C8B-B14F-4D97-AF65-F5344CB8AC3E}">
        <p14:creationId xmlns:p14="http://schemas.microsoft.com/office/powerpoint/2010/main" val="3750021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4FAD4BA-EAA9-4E5E-AD90-69B8E6062F36}"/>
              </a:ext>
            </a:extLst>
          </p:cNvPr>
          <p:cNvSpPr/>
          <p:nvPr/>
        </p:nvSpPr>
        <p:spPr>
          <a:xfrm>
            <a:off x="329746" y="1559557"/>
            <a:ext cx="4945639" cy="442346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latin typeface="Arial" panose="020B0604020202020204" pitchFamily="34" charset="0"/>
            </a:endParaRPr>
          </a:p>
        </p:txBody>
      </p:sp>
      <p:sp>
        <p:nvSpPr>
          <p:cNvPr id="12" name="TextBox 11">
            <a:extLst>
              <a:ext uri="{FF2B5EF4-FFF2-40B4-BE49-F238E27FC236}">
                <a16:creationId xmlns:a16="http://schemas.microsoft.com/office/drawing/2014/main" id="{3349018C-CE53-4718-8045-7CBF94F85FC6}"/>
              </a:ext>
            </a:extLst>
          </p:cNvPr>
          <p:cNvSpPr txBox="1"/>
          <p:nvPr/>
        </p:nvSpPr>
        <p:spPr>
          <a:xfrm>
            <a:off x="165889" y="29999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identify ways to support a friend at a challenging time in their life</a:t>
            </a:r>
            <a:endParaRPr lang="en-GB" sz="24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F59DB7B-273F-4EEF-AFB6-DC72121C67B6}"/>
              </a:ext>
            </a:extLst>
          </p:cNvPr>
          <p:cNvSpPr txBox="1"/>
          <p:nvPr/>
        </p:nvSpPr>
        <p:spPr>
          <a:xfrm>
            <a:off x="-96715" y="1382248"/>
            <a:ext cx="5310553" cy="4517390"/>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2400" b="1" dirty="0">
                <a:effectLst/>
                <a:latin typeface="Arial" panose="020B0604020202020204" pitchFamily="34" charset="0"/>
                <a:ea typeface="Times New Roman" panose="02020603050405020304" pitchFamily="18" charset="0"/>
              </a:rPr>
              <a:t>Tell:</a:t>
            </a:r>
          </a:p>
          <a:p>
            <a:pPr marL="800100" lvl="1" indent="-342900" algn="just">
              <a:lnSpc>
                <a:spcPct val="150000"/>
              </a:lnSpc>
              <a:buFont typeface="+mj-lt"/>
              <a:buAutoNum type="arabicPeriod"/>
            </a:pPr>
            <a:r>
              <a:rPr lang="en-GB" sz="2400" dirty="0">
                <a:effectLst/>
                <a:latin typeface="Arial" panose="020B0604020202020204" pitchFamily="34" charset="0"/>
                <a:ea typeface="Times New Roman" panose="02020603050405020304" pitchFamily="18" charset="0"/>
              </a:rPr>
              <a:t>What you would say to your friend.</a:t>
            </a:r>
          </a:p>
          <a:p>
            <a:pPr marL="800100" lvl="1" indent="-342900" algn="just">
              <a:lnSpc>
                <a:spcPct val="150000"/>
              </a:lnSpc>
              <a:buFont typeface="+mj-lt"/>
              <a:buAutoNum type="arabicPeriod"/>
            </a:pPr>
            <a:r>
              <a:rPr lang="en-GB" sz="2400" dirty="0">
                <a:latin typeface="Arial" panose="020B0604020202020204" pitchFamily="34" charset="0"/>
                <a:ea typeface="Times New Roman" panose="02020603050405020304" pitchFamily="18" charset="0"/>
              </a:rPr>
              <a:t>What you would do to be supportive.</a:t>
            </a:r>
            <a:endParaRPr lang="en-GB" sz="2400" dirty="0">
              <a:effectLst/>
              <a:latin typeface="Arial" panose="020B0604020202020204" pitchFamily="34" charset="0"/>
              <a:ea typeface="Times New Roman" panose="02020603050405020304" pitchFamily="18" charset="0"/>
            </a:endParaRPr>
          </a:p>
          <a:p>
            <a:pPr marL="800100" lvl="1" indent="-342900" algn="just">
              <a:lnSpc>
                <a:spcPct val="150000"/>
              </a:lnSpc>
              <a:buFont typeface="+mj-lt"/>
              <a:buAutoNum type="arabicPeriod"/>
            </a:pPr>
            <a:r>
              <a:rPr lang="en-GB" sz="2400" dirty="0">
                <a:effectLst/>
                <a:latin typeface="Arial" panose="020B0604020202020204" pitchFamily="34" charset="0"/>
                <a:ea typeface="Times New Roman" panose="02020603050405020304" pitchFamily="18" charset="0"/>
              </a:rPr>
              <a:t>What you would do if your were worried about your friend’s mental health or safety.</a:t>
            </a:r>
          </a:p>
        </p:txBody>
      </p:sp>
      <p:pic>
        <p:nvPicPr>
          <p:cNvPr id="6" name="Picture 5" descr="A picture containing text&#10;&#10;Description automatically generated">
            <a:extLst>
              <a:ext uri="{FF2B5EF4-FFF2-40B4-BE49-F238E27FC236}">
                <a16:creationId xmlns:a16="http://schemas.microsoft.com/office/drawing/2014/main" id="{305D42AA-F8DA-41B1-B3E8-C2B510DA9D8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489533" y="1559557"/>
            <a:ext cx="2901462" cy="2767988"/>
          </a:xfrm>
          <a:prstGeom prst="rect">
            <a:avLst/>
          </a:prstGeom>
        </p:spPr>
      </p:pic>
    </p:spTree>
    <p:extLst>
      <p:ext uri="{BB962C8B-B14F-4D97-AF65-F5344CB8AC3E}">
        <p14:creationId xmlns:p14="http://schemas.microsoft.com/office/powerpoint/2010/main" val="453717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BEED142C-A5E4-4DED-93DA-AF35B98F59E0}"/>
              </a:ext>
            </a:extLst>
          </p:cNvPr>
          <p:cNvSpPr/>
          <p:nvPr/>
        </p:nvSpPr>
        <p:spPr>
          <a:xfrm>
            <a:off x="329747" y="1391125"/>
            <a:ext cx="6000716" cy="1483960"/>
          </a:xfrm>
          <a:prstGeom prst="rect">
            <a:avLst/>
          </a:prstGeom>
          <a:gradFill>
            <a:gsLst>
              <a:gs pos="100000">
                <a:srgbClr val="C3D7EF"/>
              </a:gs>
              <a:gs pos="100000">
                <a:schemeClr val="accent1">
                  <a:tint val="50000"/>
                  <a:shade val="100000"/>
                  <a:satMod val="350000"/>
                </a:schemeClr>
              </a:gs>
            </a:gsLs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Rectangle 1">
            <a:extLst>
              <a:ext uri="{FF2B5EF4-FFF2-40B4-BE49-F238E27FC236}">
                <a16:creationId xmlns:a16="http://schemas.microsoft.com/office/drawing/2014/main" id="{34FAD4BA-EAA9-4E5E-AD90-69B8E6062F36}"/>
              </a:ext>
            </a:extLst>
          </p:cNvPr>
          <p:cNvSpPr/>
          <p:nvPr/>
        </p:nvSpPr>
        <p:spPr>
          <a:xfrm>
            <a:off x="329746" y="3617965"/>
            <a:ext cx="6000716" cy="1954895"/>
          </a:xfrm>
          <a:prstGeom prst="rect">
            <a:avLst/>
          </a:prstGeom>
          <a:gradFill>
            <a:gsLst>
              <a:gs pos="0">
                <a:schemeClr val="accent4">
                  <a:tint val="100000"/>
                  <a:shade val="100000"/>
                  <a:satMod val="130000"/>
                </a:schemeClr>
              </a:gs>
              <a:gs pos="0">
                <a:schemeClr val="accent4">
                  <a:tint val="50000"/>
                  <a:shade val="100000"/>
                  <a:satMod val="350000"/>
                </a:schemeClr>
              </a:gs>
            </a:gsLst>
          </a:gra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dirty="0">
              <a:latin typeface="Arial" panose="020B0604020202020204" pitchFamily="34" charset="0"/>
            </a:endParaRPr>
          </a:p>
        </p:txBody>
      </p:sp>
      <p:sp>
        <p:nvSpPr>
          <p:cNvPr id="12" name="TextBox 11">
            <a:extLst>
              <a:ext uri="{FF2B5EF4-FFF2-40B4-BE49-F238E27FC236}">
                <a16:creationId xmlns:a16="http://schemas.microsoft.com/office/drawing/2014/main" id="{3349018C-CE53-4718-8045-7CBF94F85FC6}"/>
              </a:ext>
            </a:extLst>
          </p:cNvPr>
          <p:cNvSpPr txBox="1"/>
          <p:nvPr/>
        </p:nvSpPr>
        <p:spPr>
          <a:xfrm>
            <a:off x="165889" y="29999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identify ways to support a friend at a challenging time in their life</a:t>
            </a:r>
            <a:endParaRPr lang="en-GB" sz="24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F59DB7B-273F-4EEF-AFB6-DC72121C67B6}"/>
              </a:ext>
            </a:extLst>
          </p:cNvPr>
          <p:cNvSpPr txBox="1"/>
          <p:nvPr/>
        </p:nvSpPr>
        <p:spPr>
          <a:xfrm>
            <a:off x="0" y="3511981"/>
            <a:ext cx="6330462" cy="1954894"/>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1600" b="1" dirty="0">
                <a:effectLst/>
                <a:latin typeface="Arial" panose="020B0604020202020204" pitchFamily="34" charset="0"/>
                <a:ea typeface="Times New Roman" panose="02020603050405020304" pitchFamily="18" charset="0"/>
              </a:rPr>
              <a:t>Discuss:</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could you say to a friend in this situation?</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could you do to support your friend?</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would you do if you were worried about your friend’s mental health or their safety?</a:t>
            </a:r>
          </a:p>
        </p:txBody>
      </p:sp>
      <p:sp>
        <p:nvSpPr>
          <p:cNvPr id="6" name="TextBox 5">
            <a:extLst>
              <a:ext uri="{FF2B5EF4-FFF2-40B4-BE49-F238E27FC236}">
                <a16:creationId xmlns:a16="http://schemas.microsoft.com/office/drawing/2014/main" id="{2BDABEBC-0E27-447C-85CD-A6150E86FB27}"/>
              </a:ext>
            </a:extLst>
          </p:cNvPr>
          <p:cNvSpPr txBox="1"/>
          <p:nvPr/>
        </p:nvSpPr>
        <p:spPr>
          <a:xfrm>
            <a:off x="527538" y="1552645"/>
            <a:ext cx="5565531" cy="1200329"/>
          </a:xfrm>
          <a:prstGeom prst="rect">
            <a:avLst/>
          </a:prstGeom>
          <a:noFill/>
        </p:spPr>
        <p:txBody>
          <a:bodyPr wrap="square" rtlCol="0">
            <a:spAutoFit/>
          </a:bodyPr>
          <a:lstStyle/>
          <a:p>
            <a:r>
              <a:rPr lang="en-GB" dirty="0">
                <a:latin typeface="Arial" panose="020B0604020202020204" pitchFamily="34" charset="0"/>
              </a:rPr>
              <a:t>Your friend’s parents are getting divorced. She tells you that she has to choose who she wants to live with and that she doesn’t know how she’s going to choose.</a:t>
            </a:r>
          </a:p>
        </p:txBody>
      </p:sp>
    </p:spTree>
    <p:extLst>
      <p:ext uri="{BB962C8B-B14F-4D97-AF65-F5344CB8AC3E}">
        <p14:creationId xmlns:p14="http://schemas.microsoft.com/office/powerpoint/2010/main" val="3342623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BEED142C-A5E4-4DED-93DA-AF35B98F59E0}"/>
              </a:ext>
            </a:extLst>
          </p:cNvPr>
          <p:cNvSpPr/>
          <p:nvPr/>
        </p:nvSpPr>
        <p:spPr>
          <a:xfrm>
            <a:off x="329747" y="1391126"/>
            <a:ext cx="6000716" cy="1220190"/>
          </a:xfrm>
          <a:prstGeom prst="rect">
            <a:avLst/>
          </a:prstGeom>
          <a:gradFill>
            <a:gsLst>
              <a:gs pos="100000">
                <a:srgbClr val="C3D7EF"/>
              </a:gs>
              <a:gs pos="100000">
                <a:schemeClr val="accent1">
                  <a:tint val="50000"/>
                  <a:shade val="100000"/>
                  <a:satMod val="350000"/>
                </a:schemeClr>
              </a:gs>
            </a:gsLs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Rectangle 1">
            <a:extLst>
              <a:ext uri="{FF2B5EF4-FFF2-40B4-BE49-F238E27FC236}">
                <a16:creationId xmlns:a16="http://schemas.microsoft.com/office/drawing/2014/main" id="{34FAD4BA-EAA9-4E5E-AD90-69B8E6062F36}"/>
              </a:ext>
            </a:extLst>
          </p:cNvPr>
          <p:cNvSpPr/>
          <p:nvPr/>
        </p:nvSpPr>
        <p:spPr>
          <a:xfrm>
            <a:off x="329746" y="3617965"/>
            <a:ext cx="6000716" cy="1954895"/>
          </a:xfrm>
          <a:prstGeom prst="rect">
            <a:avLst/>
          </a:prstGeom>
          <a:gradFill>
            <a:gsLst>
              <a:gs pos="0">
                <a:schemeClr val="accent4">
                  <a:tint val="100000"/>
                  <a:shade val="100000"/>
                  <a:satMod val="130000"/>
                </a:schemeClr>
              </a:gs>
              <a:gs pos="0">
                <a:schemeClr val="accent4">
                  <a:tint val="50000"/>
                  <a:shade val="100000"/>
                  <a:satMod val="350000"/>
                </a:schemeClr>
              </a:gs>
            </a:gsLst>
          </a:gra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dirty="0">
              <a:latin typeface="Arial" panose="020B0604020202020204" pitchFamily="34" charset="0"/>
            </a:endParaRPr>
          </a:p>
        </p:txBody>
      </p:sp>
      <p:sp>
        <p:nvSpPr>
          <p:cNvPr id="12" name="TextBox 11">
            <a:extLst>
              <a:ext uri="{FF2B5EF4-FFF2-40B4-BE49-F238E27FC236}">
                <a16:creationId xmlns:a16="http://schemas.microsoft.com/office/drawing/2014/main" id="{3349018C-CE53-4718-8045-7CBF94F85FC6}"/>
              </a:ext>
            </a:extLst>
          </p:cNvPr>
          <p:cNvSpPr txBox="1"/>
          <p:nvPr/>
        </p:nvSpPr>
        <p:spPr>
          <a:xfrm>
            <a:off x="165889" y="29999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identify ways to support a friend at a challenging time in their life</a:t>
            </a:r>
            <a:endParaRPr lang="en-GB" sz="24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F59DB7B-273F-4EEF-AFB6-DC72121C67B6}"/>
              </a:ext>
            </a:extLst>
          </p:cNvPr>
          <p:cNvSpPr txBox="1"/>
          <p:nvPr/>
        </p:nvSpPr>
        <p:spPr>
          <a:xfrm>
            <a:off x="0" y="3511981"/>
            <a:ext cx="6330462" cy="1954894"/>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1600" b="1" dirty="0">
                <a:effectLst/>
                <a:latin typeface="Arial" panose="020B0604020202020204" pitchFamily="34" charset="0"/>
                <a:ea typeface="Times New Roman" panose="02020603050405020304" pitchFamily="18" charset="0"/>
              </a:rPr>
              <a:t>Discuss:</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could you say to a friend in this situation?</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could you do to support your friend?</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would you do if you were worried about your friend’s mental health or their safety?</a:t>
            </a:r>
          </a:p>
        </p:txBody>
      </p:sp>
      <p:sp>
        <p:nvSpPr>
          <p:cNvPr id="6" name="TextBox 5">
            <a:extLst>
              <a:ext uri="{FF2B5EF4-FFF2-40B4-BE49-F238E27FC236}">
                <a16:creationId xmlns:a16="http://schemas.microsoft.com/office/drawing/2014/main" id="{2BDABEBC-0E27-447C-85CD-A6150E86FB27}"/>
              </a:ext>
            </a:extLst>
          </p:cNvPr>
          <p:cNvSpPr txBox="1"/>
          <p:nvPr/>
        </p:nvSpPr>
        <p:spPr>
          <a:xfrm>
            <a:off x="509953" y="1540907"/>
            <a:ext cx="5635869" cy="923330"/>
          </a:xfrm>
          <a:prstGeom prst="rect">
            <a:avLst/>
          </a:prstGeom>
          <a:noFill/>
        </p:spPr>
        <p:txBody>
          <a:bodyPr wrap="square" rtlCol="0">
            <a:spAutoFit/>
          </a:bodyPr>
          <a:lstStyle/>
          <a:p>
            <a:r>
              <a:rPr lang="en-GB" dirty="0">
                <a:latin typeface="Arial" panose="020B0604020202020204" pitchFamily="34" charset="0"/>
              </a:rPr>
              <a:t>One of your friends is trans. Lots of people have been leaving transphobic comments on her </a:t>
            </a:r>
            <a:r>
              <a:rPr lang="en-GB" dirty="0" err="1">
                <a:latin typeface="Arial" panose="020B0604020202020204" pitchFamily="34" charset="0"/>
              </a:rPr>
              <a:t>TikToks</a:t>
            </a:r>
            <a:r>
              <a:rPr lang="en-GB" dirty="0">
                <a:latin typeface="Arial" panose="020B0604020202020204" pitchFamily="34" charset="0"/>
              </a:rPr>
              <a:t>, but you don’t know if she knows about it.</a:t>
            </a:r>
          </a:p>
        </p:txBody>
      </p:sp>
    </p:spTree>
    <p:extLst>
      <p:ext uri="{BB962C8B-B14F-4D97-AF65-F5344CB8AC3E}">
        <p14:creationId xmlns:p14="http://schemas.microsoft.com/office/powerpoint/2010/main" val="3427601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BEED142C-A5E4-4DED-93DA-AF35B98F59E0}"/>
              </a:ext>
            </a:extLst>
          </p:cNvPr>
          <p:cNvSpPr/>
          <p:nvPr/>
        </p:nvSpPr>
        <p:spPr>
          <a:xfrm>
            <a:off x="329747" y="1391124"/>
            <a:ext cx="6000716" cy="1747729"/>
          </a:xfrm>
          <a:prstGeom prst="rect">
            <a:avLst/>
          </a:prstGeom>
          <a:gradFill>
            <a:gsLst>
              <a:gs pos="100000">
                <a:srgbClr val="C3D7EF"/>
              </a:gs>
              <a:gs pos="100000">
                <a:schemeClr val="accent1">
                  <a:tint val="50000"/>
                  <a:shade val="100000"/>
                  <a:satMod val="350000"/>
                </a:schemeClr>
              </a:gs>
            </a:gsLs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Rectangle 1">
            <a:extLst>
              <a:ext uri="{FF2B5EF4-FFF2-40B4-BE49-F238E27FC236}">
                <a16:creationId xmlns:a16="http://schemas.microsoft.com/office/drawing/2014/main" id="{34FAD4BA-EAA9-4E5E-AD90-69B8E6062F36}"/>
              </a:ext>
            </a:extLst>
          </p:cNvPr>
          <p:cNvSpPr/>
          <p:nvPr/>
        </p:nvSpPr>
        <p:spPr>
          <a:xfrm>
            <a:off x="329746" y="3617965"/>
            <a:ext cx="6000716" cy="1954895"/>
          </a:xfrm>
          <a:prstGeom prst="rect">
            <a:avLst/>
          </a:prstGeom>
          <a:gradFill>
            <a:gsLst>
              <a:gs pos="0">
                <a:schemeClr val="accent4">
                  <a:tint val="100000"/>
                  <a:shade val="100000"/>
                  <a:satMod val="130000"/>
                </a:schemeClr>
              </a:gs>
              <a:gs pos="0">
                <a:schemeClr val="accent4">
                  <a:tint val="50000"/>
                  <a:shade val="100000"/>
                  <a:satMod val="350000"/>
                </a:schemeClr>
              </a:gs>
            </a:gsLst>
          </a:gra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dirty="0">
              <a:latin typeface="Arial" panose="020B0604020202020204" pitchFamily="34" charset="0"/>
            </a:endParaRPr>
          </a:p>
        </p:txBody>
      </p:sp>
      <p:sp>
        <p:nvSpPr>
          <p:cNvPr id="12" name="TextBox 11">
            <a:extLst>
              <a:ext uri="{FF2B5EF4-FFF2-40B4-BE49-F238E27FC236}">
                <a16:creationId xmlns:a16="http://schemas.microsoft.com/office/drawing/2014/main" id="{3349018C-CE53-4718-8045-7CBF94F85FC6}"/>
              </a:ext>
            </a:extLst>
          </p:cNvPr>
          <p:cNvSpPr txBox="1"/>
          <p:nvPr/>
        </p:nvSpPr>
        <p:spPr>
          <a:xfrm>
            <a:off x="165889" y="29999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identify ways to support a friend at a challenging time in their life</a:t>
            </a:r>
            <a:endParaRPr lang="en-GB" sz="24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F59DB7B-273F-4EEF-AFB6-DC72121C67B6}"/>
              </a:ext>
            </a:extLst>
          </p:cNvPr>
          <p:cNvSpPr txBox="1"/>
          <p:nvPr/>
        </p:nvSpPr>
        <p:spPr>
          <a:xfrm>
            <a:off x="0" y="3511981"/>
            <a:ext cx="6330462" cy="1954894"/>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1600" b="1" dirty="0">
                <a:effectLst/>
                <a:latin typeface="Arial" panose="020B0604020202020204" pitchFamily="34" charset="0"/>
                <a:ea typeface="Times New Roman" panose="02020603050405020304" pitchFamily="18" charset="0"/>
              </a:rPr>
              <a:t>Discuss:</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could you say to a friend in this situation?</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could you do to support your friend?</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would you do if you were worried about your friend’s mental health or their safety?</a:t>
            </a:r>
          </a:p>
        </p:txBody>
      </p:sp>
      <p:sp>
        <p:nvSpPr>
          <p:cNvPr id="6" name="TextBox 5">
            <a:extLst>
              <a:ext uri="{FF2B5EF4-FFF2-40B4-BE49-F238E27FC236}">
                <a16:creationId xmlns:a16="http://schemas.microsoft.com/office/drawing/2014/main" id="{2BDABEBC-0E27-447C-85CD-A6150E86FB27}"/>
              </a:ext>
            </a:extLst>
          </p:cNvPr>
          <p:cNvSpPr txBox="1"/>
          <p:nvPr/>
        </p:nvSpPr>
        <p:spPr>
          <a:xfrm>
            <a:off x="536331" y="1528543"/>
            <a:ext cx="5591907" cy="1477328"/>
          </a:xfrm>
          <a:prstGeom prst="rect">
            <a:avLst/>
          </a:prstGeom>
          <a:noFill/>
        </p:spPr>
        <p:txBody>
          <a:bodyPr wrap="square" rtlCol="0">
            <a:spAutoFit/>
          </a:bodyPr>
          <a:lstStyle/>
          <a:p>
            <a:r>
              <a:rPr lang="en-GB" dirty="0">
                <a:latin typeface="Arial" panose="020B0604020202020204" pitchFamily="34" charset="0"/>
              </a:rPr>
              <a:t>Your friend told you that he’s bi a few weeks ago and asked you to keep it quiet until he’s told his girlfriend. He messages you on the way home from his girlfriend’s house to tell you that she didn’t react well and has dumped him because he’s bi.</a:t>
            </a:r>
          </a:p>
        </p:txBody>
      </p:sp>
    </p:spTree>
    <p:extLst>
      <p:ext uri="{BB962C8B-B14F-4D97-AF65-F5344CB8AC3E}">
        <p14:creationId xmlns:p14="http://schemas.microsoft.com/office/powerpoint/2010/main" val="267513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BEED142C-A5E4-4DED-93DA-AF35B98F59E0}"/>
              </a:ext>
            </a:extLst>
          </p:cNvPr>
          <p:cNvSpPr/>
          <p:nvPr/>
        </p:nvSpPr>
        <p:spPr>
          <a:xfrm>
            <a:off x="329747" y="1391125"/>
            <a:ext cx="6000716" cy="1954894"/>
          </a:xfrm>
          <a:prstGeom prst="rect">
            <a:avLst/>
          </a:prstGeom>
          <a:gradFill>
            <a:gsLst>
              <a:gs pos="100000">
                <a:srgbClr val="C3D7EF"/>
              </a:gs>
              <a:gs pos="100000">
                <a:schemeClr val="accent1">
                  <a:tint val="50000"/>
                  <a:shade val="100000"/>
                  <a:satMod val="350000"/>
                </a:schemeClr>
              </a:gs>
            </a:gsLst>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Rectangle 1">
            <a:extLst>
              <a:ext uri="{FF2B5EF4-FFF2-40B4-BE49-F238E27FC236}">
                <a16:creationId xmlns:a16="http://schemas.microsoft.com/office/drawing/2014/main" id="{34FAD4BA-EAA9-4E5E-AD90-69B8E6062F36}"/>
              </a:ext>
            </a:extLst>
          </p:cNvPr>
          <p:cNvSpPr/>
          <p:nvPr/>
        </p:nvSpPr>
        <p:spPr>
          <a:xfrm>
            <a:off x="329746" y="3617965"/>
            <a:ext cx="6000716" cy="1954895"/>
          </a:xfrm>
          <a:prstGeom prst="rect">
            <a:avLst/>
          </a:prstGeom>
          <a:gradFill>
            <a:gsLst>
              <a:gs pos="0">
                <a:schemeClr val="accent4">
                  <a:tint val="100000"/>
                  <a:shade val="100000"/>
                  <a:satMod val="130000"/>
                </a:schemeClr>
              </a:gs>
              <a:gs pos="0">
                <a:schemeClr val="accent4">
                  <a:tint val="50000"/>
                  <a:shade val="100000"/>
                  <a:satMod val="350000"/>
                </a:schemeClr>
              </a:gs>
            </a:gsLst>
          </a:gra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dirty="0">
              <a:latin typeface="Arial" panose="020B0604020202020204" pitchFamily="34" charset="0"/>
            </a:endParaRPr>
          </a:p>
        </p:txBody>
      </p:sp>
      <p:sp>
        <p:nvSpPr>
          <p:cNvPr id="12" name="TextBox 11">
            <a:extLst>
              <a:ext uri="{FF2B5EF4-FFF2-40B4-BE49-F238E27FC236}">
                <a16:creationId xmlns:a16="http://schemas.microsoft.com/office/drawing/2014/main" id="{3349018C-CE53-4718-8045-7CBF94F85FC6}"/>
              </a:ext>
            </a:extLst>
          </p:cNvPr>
          <p:cNvSpPr txBox="1"/>
          <p:nvPr/>
        </p:nvSpPr>
        <p:spPr>
          <a:xfrm>
            <a:off x="165889" y="29999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identify ways to support a friend at a challenging time in their life</a:t>
            </a:r>
            <a:endParaRPr lang="en-GB" sz="24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F59DB7B-273F-4EEF-AFB6-DC72121C67B6}"/>
              </a:ext>
            </a:extLst>
          </p:cNvPr>
          <p:cNvSpPr txBox="1"/>
          <p:nvPr/>
        </p:nvSpPr>
        <p:spPr>
          <a:xfrm>
            <a:off x="0" y="3511981"/>
            <a:ext cx="6330462" cy="1954894"/>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1600" b="1" dirty="0">
                <a:effectLst/>
                <a:latin typeface="Arial" panose="020B0604020202020204" pitchFamily="34" charset="0"/>
                <a:ea typeface="Times New Roman" panose="02020603050405020304" pitchFamily="18" charset="0"/>
              </a:rPr>
              <a:t>Discuss:</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could you say to a friend in this situation?</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could you do to support your friend?</a:t>
            </a:r>
          </a:p>
          <a:p>
            <a:pPr marL="800100" lvl="1" indent="-342900" algn="just">
              <a:lnSpc>
                <a:spcPct val="150000"/>
              </a:lnSpc>
              <a:buFont typeface="+mj-lt"/>
              <a:buAutoNum type="arabicPeriod"/>
            </a:pPr>
            <a:r>
              <a:rPr lang="en-GB" sz="1600" dirty="0">
                <a:effectLst/>
                <a:latin typeface="Arial" panose="020B0604020202020204" pitchFamily="34" charset="0"/>
                <a:ea typeface="Times New Roman" panose="02020603050405020304" pitchFamily="18" charset="0"/>
              </a:rPr>
              <a:t>What would you do if you were worried about your friend’s mental health or their safety?</a:t>
            </a:r>
          </a:p>
        </p:txBody>
      </p:sp>
      <p:sp>
        <p:nvSpPr>
          <p:cNvPr id="6" name="TextBox 5">
            <a:extLst>
              <a:ext uri="{FF2B5EF4-FFF2-40B4-BE49-F238E27FC236}">
                <a16:creationId xmlns:a16="http://schemas.microsoft.com/office/drawing/2014/main" id="{2BDABEBC-0E27-447C-85CD-A6150E86FB27}"/>
              </a:ext>
            </a:extLst>
          </p:cNvPr>
          <p:cNvSpPr txBox="1"/>
          <p:nvPr/>
        </p:nvSpPr>
        <p:spPr>
          <a:xfrm>
            <a:off x="461631" y="1488979"/>
            <a:ext cx="5657815" cy="1754326"/>
          </a:xfrm>
          <a:prstGeom prst="rect">
            <a:avLst/>
          </a:prstGeom>
          <a:noFill/>
        </p:spPr>
        <p:txBody>
          <a:bodyPr wrap="square" rtlCol="0">
            <a:spAutoFit/>
          </a:bodyPr>
          <a:lstStyle/>
          <a:p>
            <a:r>
              <a:rPr lang="en-GB" dirty="0">
                <a:latin typeface="Arial" panose="020B0604020202020204" pitchFamily="34" charset="0"/>
              </a:rPr>
              <a:t>Your friend has been off for school for a couple of days and they haven’t been answering your messages. The next time you see them, they tell you that their grandma died and that they’ve been having to help their dad out around the house and with their little sister.</a:t>
            </a:r>
          </a:p>
        </p:txBody>
      </p:sp>
    </p:spTree>
    <p:extLst>
      <p:ext uri="{BB962C8B-B14F-4D97-AF65-F5344CB8AC3E}">
        <p14:creationId xmlns:p14="http://schemas.microsoft.com/office/powerpoint/2010/main" val="2655036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29999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identify ways to support a friend at a challenging time in their life</a:t>
            </a:r>
            <a:endParaRPr lang="en-GB" sz="2400" u="sng"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4F59DB7B-273F-4EEF-AFB6-DC72121C67B6}"/>
              </a:ext>
            </a:extLst>
          </p:cNvPr>
          <p:cNvSpPr txBox="1"/>
          <p:nvPr/>
        </p:nvSpPr>
        <p:spPr>
          <a:xfrm>
            <a:off x="0" y="1009054"/>
            <a:ext cx="6330462" cy="639406"/>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2400" b="1" dirty="0">
                <a:effectLst/>
                <a:latin typeface="Arial" panose="020B0604020202020204" pitchFamily="34" charset="0"/>
                <a:ea typeface="Times New Roman" panose="02020603050405020304" pitchFamily="18" charset="0"/>
              </a:rPr>
              <a:t>Reporting bullying</a:t>
            </a:r>
          </a:p>
        </p:txBody>
      </p:sp>
      <p:sp>
        <p:nvSpPr>
          <p:cNvPr id="3" name="TextBox 2">
            <a:extLst>
              <a:ext uri="{FF2B5EF4-FFF2-40B4-BE49-F238E27FC236}">
                <a16:creationId xmlns:a16="http://schemas.microsoft.com/office/drawing/2014/main" id="{8D8F37B4-F880-4FE3-9568-C69EEEEFD5E5}"/>
              </a:ext>
            </a:extLst>
          </p:cNvPr>
          <p:cNvSpPr txBox="1"/>
          <p:nvPr/>
        </p:nvSpPr>
        <p:spPr>
          <a:xfrm>
            <a:off x="467157" y="1625099"/>
            <a:ext cx="3416384" cy="369332"/>
          </a:xfrm>
          <a:prstGeom prst="rect">
            <a:avLst/>
          </a:prstGeom>
          <a:noFill/>
        </p:spPr>
        <p:txBody>
          <a:bodyPr wrap="none" rtlCol="0">
            <a:spAutoFit/>
          </a:bodyPr>
          <a:lstStyle/>
          <a:p>
            <a:r>
              <a:rPr lang="en-GB" dirty="0">
                <a:latin typeface="Arial" panose="020B0604020202020204" pitchFamily="34" charset="0"/>
              </a:rPr>
              <a:t>To report bullying, you should…</a:t>
            </a:r>
          </a:p>
        </p:txBody>
      </p:sp>
      <p:sp>
        <p:nvSpPr>
          <p:cNvPr id="9" name="TextBox 8">
            <a:extLst>
              <a:ext uri="{FF2B5EF4-FFF2-40B4-BE49-F238E27FC236}">
                <a16:creationId xmlns:a16="http://schemas.microsoft.com/office/drawing/2014/main" id="{4FE573EA-E31E-4B1C-AD50-8C9992292B2A}"/>
              </a:ext>
            </a:extLst>
          </p:cNvPr>
          <p:cNvSpPr txBox="1"/>
          <p:nvPr/>
        </p:nvSpPr>
        <p:spPr>
          <a:xfrm>
            <a:off x="0" y="2066448"/>
            <a:ext cx="6330462" cy="639406"/>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2400" b="1" dirty="0">
                <a:latin typeface="Arial" panose="020B0604020202020204" pitchFamily="34" charset="0"/>
                <a:ea typeface="Times New Roman" panose="02020603050405020304" pitchFamily="18" charset="0"/>
              </a:rPr>
              <a:t>Keeping our friends safe</a:t>
            </a:r>
            <a:endParaRPr lang="en-GB" sz="2400" b="1" dirty="0">
              <a:effectLst/>
              <a:latin typeface="Arial" panose="020B0604020202020204" pitchFamily="34" charset="0"/>
              <a:ea typeface="Times New Roman" panose="02020603050405020304" pitchFamily="18" charset="0"/>
            </a:endParaRPr>
          </a:p>
        </p:txBody>
      </p:sp>
      <p:sp>
        <p:nvSpPr>
          <p:cNvPr id="11" name="TextBox 10">
            <a:extLst>
              <a:ext uri="{FF2B5EF4-FFF2-40B4-BE49-F238E27FC236}">
                <a16:creationId xmlns:a16="http://schemas.microsoft.com/office/drawing/2014/main" id="{3DF92034-976B-43F1-8276-2DACCE1584E9}"/>
              </a:ext>
            </a:extLst>
          </p:cNvPr>
          <p:cNvSpPr txBox="1"/>
          <p:nvPr/>
        </p:nvSpPr>
        <p:spPr>
          <a:xfrm>
            <a:off x="467835" y="2722282"/>
            <a:ext cx="6101183" cy="369332"/>
          </a:xfrm>
          <a:prstGeom prst="rect">
            <a:avLst/>
          </a:prstGeom>
          <a:noFill/>
        </p:spPr>
        <p:txBody>
          <a:bodyPr wrap="square">
            <a:spAutoFit/>
          </a:bodyPr>
          <a:lstStyle/>
          <a:p>
            <a:r>
              <a:rPr lang="en-GB" dirty="0">
                <a:latin typeface="Arial" panose="020B0604020202020204" pitchFamily="34" charset="0"/>
              </a:rPr>
              <a:t>If you’re worried about a friend’s mental health or safety…</a:t>
            </a:r>
          </a:p>
        </p:txBody>
      </p:sp>
      <p:sp>
        <p:nvSpPr>
          <p:cNvPr id="13" name="TextBox 12">
            <a:extLst>
              <a:ext uri="{FF2B5EF4-FFF2-40B4-BE49-F238E27FC236}">
                <a16:creationId xmlns:a16="http://schemas.microsoft.com/office/drawing/2014/main" id="{FA0B8D98-F486-49CB-A57E-AB7472206CC5}"/>
              </a:ext>
            </a:extLst>
          </p:cNvPr>
          <p:cNvSpPr txBox="1"/>
          <p:nvPr/>
        </p:nvSpPr>
        <p:spPr>
          <a:xfrm>
            <a:off x="26377" y="3091614"/>
            <a:ext cx="6330462" cy="639406"/>
          </a:xfrm>
          <a:prstGeom prst="rect">
            <a:avLst/>
          </a:prstGeom>
          <a:noFill/>
        </p:spPr>
        <p:txBody>
          <a:bodyPr wrap="square">
            <a:spAutoFit/>
          </a:bodyPr>
          <a:lstStyle/>
          <a:p>
            <a:pPr algn="ctr"/>
            <a:r>
              <a:rPr lang="en-GB" sz="400" b="1" dirty="0">
                <a:solidFill>
                  <a:srgbClr val="333333"/>
                </a:solidFill>
                <a:latin typeface="Source Sans Pro" panose="020B0503030403020204" pitchFamily="34" charset="0"/>
              </a:rPr>
              <a:t> </a:t>
            </a:r>
            <a:endParaRPr lang="en-GB" sz="2000" b="1" dirty="0">
              <a:solidFill>
                <a:srgbClr val="333333"/>
              </a:solidFill>
              <a:latin typeface="Source Sans Pro" panose="020B0503030403020204" pitchFamily="34" charset="0"/>
            </a:endParaRPr>
          </a:p>
          <a:p>
            <a:pPr lvl="1" algn="just">
              <a:lnSpc>
                <a:spcPct val="150000"/>
              </a:lnSpc>
            </a:pPr>
            <a:r>
              <a:rPr lang="en-GB" sz="2400" b="1" dirty="0">
                <a:latin typeface="Arial" panose="020B0604020202020204" pitchFamily="34" charset="0"/>
                <a:ea typeface="Times New Roman" panose="02020603050405020304" pitchFamily="18" charset="0"/>
              </a:rPr>
              <a:t>Confidential support</a:t>
            </a:r>
            <a:endParaRPr lang="en-GB" sz="2400" b="1" dirty="0">
              <a:effectLst/>
              <a:latin typeface="Arial" panose="020B0604020202020204" pitchFamily="34" charset="0"/>
              <a:ea typeface="Times New Roman" panose="02020603050405020304" pitchFamily="18" charset="0"/>
            </a:endParaRPr>
          </a:p>
        </p:txBody>
      </p:sp>
      <p:sp>
        <p:nvSpPr>
          <p:cNvPr id="14" name="TextBox 13">
            <a:extLst>
              <a:ext uri="{FF2B5EF4-FFF2-40B4-BE49-F238E27FC236}">
                <a16:creationId xmlns:a16="http://schemas.microsoft.com/office/drawing/2014/main" id="{762D58BC-5A10-41D2-9ACA-FEAB8BB6745B}"/>
              </a:ext>
            </a:extLst>
          </p:cNvPr>
          <p:cNvSpPr txBox="1"/>
          <p:nvPr/>
        </p:nvSpPr>
        <p:spPr>
          <a:xfrm>
            <a:off x="494212" y="3747448"/>
            <a:ext cx="6101183" cy="2308324"/>
          </a:xfrm>
          <a:prstGeom prst="rect">
            <a:avLst/>
          </a:prstGeom>
          <a:noFill/>
        </p:spPr>
        <p:txBody>
          <a:bodyPr wrap="square">
            <a:spAutoFit/>
          </a:bodyPr>
          <a:lstStyle/>
          <a:p>
            <a:pPr algn="l"/>
            <a:r>
              <a:rPr lang="en-GB" b="1" i="0" dirty="0">
                <a:solidFill>
                  <a:srgbClr val="0C0C0C"/>
                </a:solidFill>
                <a:effectLst/>
                <a:latin typeface="Arial" panose="020B0604020202020204" pitchFamily="34" charset="0"/>
                <a:cs typeface="Arial" panose="020B0604020202020204" pitchFamily="34" charset="0"/>
              </a:rPr>
              <a:t>Childline</a:t>
            </a:r>
          </a:p>
          <a:p>
            <a:r>
              <a:rPr lang="en-GB" i="0" dirty="0">
                <a:solidFill>
                  <a:srgbClr val="000000"/>
                </a:solidFill>
                <a:effectLst/>
                <a:latin typeface="Arial" panose="020B0604020202020204" pitchFamily="34" charset="0"/>
                <a:cs typeface="Arial" panose="020B0604020202020204" pitchFamily="34" charset="0"/>
              </a:rPr>
              <a:t>0800 1111</a:t>
            </a:r>
            <a:endParaRPr lang="en-GB" dirty="0">
              <a:latin typeface="Arial" panose="020B0604020202020204" pitchFamily="34" charset="0"/>
              <a:cs typeface="Arial" panose="020B0604020202020204" pitchFamily="34" charset="0"/>
            </a:endParaRPr>
          </a:p>
          <a:p>
            <a:pPr algn="l"/>
            <a:r>
              <a:rPr lang="en-GB" dirty="0">
                <a:latin typeface="Arial" panose="020B0604020202020204" pitchFamily="34" charset="0"/>
                <a:cs typeface="Arial" panose="020B0604020202020204" pitchFamily="34" charset="0"/>
                <a:hlinkClick r:id="rId3"/>
              </a:rPr>
              <a:t>https://www.childline.org.uk/</a:t>
            </a:r>
            <a:endParaRPr lang="en-GB" dirty="0">
              <a:latin typeface="Arial" panose="020B0604020202020204" pitchFamily="34" charset="0"/>
              <a:cs typeface="Arial" panose="020B0604020202020204" pitchFamily="34" charset="0"/>
            </a:endParaRPr>
          </a:p>
          <a:p>
            <a:pPr algn="l"/>
            <a:endParaRPr lang="en-GB" b="1" i="0" dirty="0">
              <a:solidFill>
                <a:srgbClr val="000000"/>
              </a:solidFill>
              <a:effectLst/>
              <a:latin typeface="Arial" panose="020B0604020202020204" pitchFamily="34" charset="0"/>
              <a:cs typeface="Arial" panose="020B0604020202020204" pitchFamily="34" charset="0"/>
            </a:endParaRPr>
          </a:p>
          <a:p>
            <a:pPr algn="l"/>
            <a:r>
              <a:rPr lang="en-GB" b="1" dirty="0">
                <a:solidFill>
                  <a:srgbClr val="000000"/>
                </a:solidFill>
                <a:latin typeface="Arial" panose="020B0604020202020204" pitchFamily="34" charset="0"/>
                <a:cs typeface="Arial" panose="020B0604020202020204" pitchFamily="34" charset="0"/>
              </a:rPr>
              <a:t>Papyrus</a:t>
            </a:r>
          </a:p>
          <a:p>
            <a:pPr algn="l"/>
            <a:r>
              <a:rPr lang="en-GB" i="0" dirty="0">
                <a:solidFill>
                  <a:srgbClr val="000000"/>
                </a:solidFill>
                <a:effectLst/>
                <a:latin typeface="Arial" panose="020B0604020202020204" pitchFamily="34" charset="0"/>
                <a:cs typeface="Arial" panose="020B0604020202020204" pitchFamily="34" charset="0"/>
              </a:rPr>
              <a:t>08000 684141</a:t>
            </a:r>
            <a:r>
              <a:rPr lang="en-GB" dirty="0">
                <a:solidFill>
                  <a:srgbClr val="000000"/>
                </a:solidFill>
                <a:latin typeface="Arial" panose="020B0604020202020204" pitchFamily="34" charset="0"/>
                <a:cs typeface="Arial" panose="020B0604020202020204" pitchFamily="34" charset="0"/>
              </a:rPr>
              <a:t> or </a:t>
            </a:r>
            <a:r>
              <a:rPr lang="en-GB" i="0" dirty="0">
                <a:solidFill>
                  <a:srgbClr val="000000"/>
                </a:solidFill>
                <a:effectLst/>
                <a:latin typeface="Arial" panose="020B0604020202020204" pitchFamily="34" charset="0"/>
                <a:cs typeface="Arial" panose="020B0604020202020204" pitchFamily="34" charset="0"/>
              </a:rPr>
              <a:t>07860 03996</a:t>
            </a:r>
          </a:p>
          <a:p>
            <a:pPr algn="l"/>
            <a:r>
              <a:rPr lang="en-GB" i="0" dirty="0">
                <a:solidFill>
                  <a:srgbClr val="000000"/>
                </a:solidFill>
                <a:effectLst/>
                <a:latin typeface="Arial" panose="020B0604020202020204" pitchFamily="34" charset="0"/>
                <a:cs typeface="Arial" panose="020B0604020202020204" pitchFamily="34" charset="0"/>
                <a:hlinkClick r:id="rId4"/>
              </a:rPr>
              <a:t>https://www.papyrus-uk.org/</a:t>
            </a:r>
            <a:r>
              <a:rPr lang="en-GB" i="0" dirty="0">
                <a:solidFill>
                  <a:srgbClr val="000000"/>
                </a:solidFill>
                <a:effectLst/>
                <a:latin typeface="Arial" panose="020B0604020202020204" pitchFamily="34" charset="0"/>
                <a:cs typeface="Arial" panose="020B0604020202020204" pitchFamily="34" charset="0"/>
              </a:rPr>
              <a:t> </a:t>
            </a:r>
          </a:p>
          <a:p>
            <a:pPr algn="l"/>
            <a:r>
              <a:rPr lang="en-GB" i="0" u="sng" dirty="0">
                <a:solidFill>
                  <a:srgbClr val="0C0C0C"/>
                </a:solidFill>
                <a:effectLst/>
                <a:latin typeface="Arial" panose="020B0604020202020204" pitchFamily="34" charset="0"/>
                <a:cs typeface="Arial" panose="020B0604020202020204" pitchFamily="34" charset="0"/>
                <a:hlinkClick r:id="rId5"/>
              </a:rPr>
              <a:t>pat@papyrus-uk.org</a:t>
            </a:r>
            <a:endParaRPr lang="en-GB" i="0" dirty="0">
              <a:solidFill>
                <a:srgbClr val="000000"/>
              </a:solidFill>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86781866-0996-49F6-89EA-6ACB08258904}"/>
              </a:ext>
            </a:extLst>
          </p:cNvPr>
          <p:cNvSpPr txBox="1"/>
          <p:nvPr/>
        </p:nvSpPr>
        <p:spPr>
          <a:xfrm>
            <a:off x="4695092" y="3731020"/>
            <a:ext cx="4572000" cy="923330"/>
          </a:xfrm>
          <a:prstGeom prst="rect">
            <a:avLst/>
          </a:prstGeom>
          <a:noFill/>
        </p:spPr>
        <p:txBody>
          <a:bodyPr wrap="square">
            <a:spAutoFit/>
          </a:bodyPr>
          <a:lstStyle/>
          <a:p>
            <a:pPr algn="l"/>
            <a:r>
              <a:rPr lang="en-GB" b="1" dirty="0" err="1">
                <a:solidFill>
                  <a:srgbClr val="000000"/>
                </a:solidFill>
                <a:latin typeface="Arial" panose="020B0604020202020204" pitchFamily="34" charset="0"/>
                <a:cs typeface="Arial" panose="020B0604020202020204" pitchFamily="34" charset="0"/>
              </a:rPr>
              <a:t>YoungMinds</a:t>
            </a:r>
            <a:endParaRPr lang="en-GB" b="1" dirty="0">
              <a:solidFill>
                <a:srgbClr val="000000"/>
              </a:solidFill>
              <a:latin typeface="Arial" panose="020B0604020202020204" pitchFamily="34" charset="0"/>
              <a:cs typeface="Arial" panose="020B0604020202020204" pitchFamily="34" charset="0"/>
            </a:endParaRPr>
          </a:p>
          <a:p>
            <a:pPr algn="l"/>
            <a:r>
              <a:rPr lang="en-GB" i="0" dirty="0">
                <a:solidFill>
                  <a:srgbClr val="000000"/>
                </a:solidFill>
                <a:effectLst/>
                <a:latin typeface="Arial" panose="020B0604020202020204" pitchFamily="34" charset="0"/>
                <a:cs typeface="Arial" panose="020B0604020202020204" pitchFamily="34" charset="0"/>
              </a:rPr>
              <a:t>Text YM to 85258 </a:t>
            </a:r>
          </a:p>
          <a:p>
            <a:pPr algn="l"/>
            <a:r>
              <a:rPr lang="en-GB" i="0" dirty="0">
                <a:solidFill>
                  <a:srgbClr val="000000"/>
                </a:solidFill>
                <a:effectLst/>
                <a:latin typeface="Arial" panose="020B0604020202020204" pitchFamily="34" charset="0"/>
                <a:cs typeface="Arial" panose="020B0604020202020204" pitchFamily="34" charset="0"/>
                <a:hlinkClick r:id="rId6"/>
              </a:rPr>
              <a:t>https://youngminds.org.uk/</a:t>
            </a:r>
            <a:r>
              <a:rPr lang="en-GB" dirty="0">
                <a:solidFill>
                  <a:srgbClr val="000000"/>
                </a:solidFill>
                <a:latin typeface="Arial" panose="020B0604020202020204" pitchFamily="34" charset="0"/>
                <a:cs typeface="Arial" panose="020B0604020202020204" pitchFamily="34" charset="0"/>
              </a:rPr>
              <a:t> </a:t>
            </a:r>
            <a:endParaRPr lang="en-GB" i="0" dirty="0">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3862807"/>
      </p:ext>
    </p:extLst>
  </p:cSld>
  <p:clrMapOvr>
    <a:masterClrMapping/>
  </p:clrMapOvr>
</p:sld>
</file>

<file path=ppt/theme/theme1.xml><?xml version="1.0" encoding="utf-8"?>
<a:theme xmlns:a="http://schemas.openxmlformats.org/drawingml/2006/main" name="Stonewall_P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Stonewall_PP_Template.potx</Template>
  <TotalTime>0</TotalTime>
  <Words>1635</Words>
  <Application>Microsoft Office PowerPoint</Application>
  <PresentationFormat>On-screen Show (4:3)</PresentationFormat>
  <Paragraphs>142</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Source Sans Pro</vt:lpstr>
      <vt:lpstr>Symbol</vt:lpstr>
      <vt:lpstr>Stonewall_PP_Template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2021-01-05T16:07:22Z</dcterms:created>
  <dcterms:modified xsi:type="dcterms:W3CDTF">2022-09-26T20:46:28Z</dcterms:modified>
</cp:coreProperties>
</file>