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1"/>
  </p:notesMasterIdLst>
  <p:handoutMasterIdLst>
    <p:handoutMasterId r:id="rId12"/>
  </p:handoutMasterIdLst>
  <p:sldIdLst>
    <p:sldId id="256" r:id="rId2"/>
    <p:sldId id="281" r:id="rId3"/>
    <p:sldId id="283" r:id="rId4"/>
    <p:sldId id="291" r:id="rId5"/>
    <p:sldId id="282" r:id="rId6"/>
    <p:sldId id="288" r:id="rId7"/>
    <p:sldId id="289" r:id="rId8"/>
    <p:sldId id="290" r:id="rId9"/>
    <p:sldId id="28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C3D7EF"/>
    <a:srgbClr val="ECF2F6"/>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D83BF7-0ED2-4E8A-A588-94859AEFE03D}" v="4" dt="2022-09-26T15:22:07.1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latin typeface="Arial" panose="020B0604020202020204" pitchFamily="34" charset="0"/>
              </a:rPr>
              <a:t>9/26/2022</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B97147A-08AE-544F-8CBA-320E4A0D5078}" type="datetimeFigureOut">
              <a:rPr lang="en-US" smtClean="0"/>
              <a:pPr/>
              <a:t>9/26/2022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D1ADB596-D218-9D43-A4EC-2B51BE929992}" type="slidenum">
              <a:rPr lang="en-US" smtClean="0"/>
              <a:pPr/>
              <a:t>‹#›</a:t>
            </a:fld>
            <a:endParaRPr lang="en-US" dirty="0"/>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panose="020B0604020202020204" pitchFamily="34" charset="0"/>
        <a:ea typeface="+mn-ea"/>
        <a:cs typeface="+mn-cs"/>
      </a:defRPr>
    </a:lvl1pPr>
    <a:lvl2pPr marL="457200" algn="l" defTabSz="457200" rtl="0" eaLnBrk="1" latinLnBrk="0" hangingPunct="1">
      <a:defRPr sz="1200" kern="1200">
        <a:solidFill>
          <a:schemeClr val="tx1"/>
        </a:solidFill>
        <a:latin typeface="Arial" panose="020B0604020202020204" pitchFamily="34" charset="0"/>
        <a:ea typeface="+mn-ea"/>
        <a:cs typeface="+mn-cs"/>
      </a:defRPr>
    </a:lvl2pPr>
    <a:lvl3pPr marL="914400" algn="l" defTabSz="457200" rtl="0" eaLnBrk="1" latinLnBrk="0" hangingPunct="1">
      <a:defRPr sz="1200" kern="1200">
        <a:solidFill>
          <a:schemeClr val="tx1"/>
        </a:solidFill>
        <a:latin typeface="Arial" panose="020B0604020202020204" pitchFamily="34" charset="0"/>
        <a:ea typeface="+mn-ea"/>
        <a:cs typeface="+mn-cs"/>
      </a:defRPr>
    </a:lvl3pPr>
    <a:lvl4pPr marL="1371600" algn="l" defTabSz="457200" rtl="0" eaLnBrk="1" latinLnBrk="0" hangingPunct="1">
      <a:defRPr sz="1200" kern="1200">
        <a:solidFill>
          <a:schemeClr val="tx1"/>
        </a:solidFill>
        <a:latin typeface="Arial" panose="020B0604020202020204" pitchFamily="34" charset="0"/>
        <a:ea typeface="+mn-ea"/>
        <a:cs typeface="+mn-cs"/>
      </a:defRPr>
    </a:lvl4pPr>
    <a:lvl5pPr marL="1828800" algn="l" defTabSz="457200" rtl="0" eaLnBrk="1" latinLnBrk="0" hangingPunct="1">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Share the dictionary definition of ‘friend’ on the board.</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In groups of 3, students discuss: Does this definition explain what it is to be a friend? Is there anything you could add to explain what a friend is?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Discuss students’ ideas of what friendship is and what a good friend is.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Calibri" panose="020F0502020204030204" pitchFamily="34" charset="0"/>
              </a:rPr>
              <a:t>Ensure that you have discussed the idea that a good friend is someone that is there to support you, someone that you can talk to about your feelings, someone you can trust.</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Split the class into groups of 3 and give each group a scenario card.</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As a group they should discuss:</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could you say to a friend in this situation?</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could you do to support your friend?</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would you do if you were worried about your friend’s mental health or their safety?</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621528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After a 10-15 minute group discussion, pair each group of students with a group that had focused on a different scenario.</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Each group should tell the other group:</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would say to a friend in this situation.</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would to support their friend.</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you do if you were worried about your friend’s mental health or their safety.</a:t>
            </a:r>
          </a:p>
          <a:p>
            <a:pPr marL="883285" indent="-342900" algn="just">
              <a:lnSpc>
                <a:spcPts val="1500"/>
              </a:lnSpc>
              <a:buAutoNum type="arabicPeriod"/>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The group that had been listening should then feed back to the group to:</a:t>
            </a:r>
          </a:p>
          <a:p>
            <a:pPr marL="800100" lvl="1"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Tell them whether they agree with the approach</a:t>
            </a:r>
          </a:p>
          <a:p>
            <a:pPr marL="800100" lvl="1"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Make additional suggestions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r>
              <a:rPr lang="en-GB" sz="1800" dirty="0">
                <a:effectLst/>
                <a:latin typeface="Arial" panose="020B0604020202020204" pitchFamily="34" charset="0"/>
                <a:ea typeface="Calibri" panose="020F0502020204030204" pitchFamily="34" charset="0"/>
              </a:rPr>
              <a:t>	Repeat the exercise until students have had the opportunity to discuss all of the different scenarios.</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736105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40848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1463753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2878930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443616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Complete this slide with details of your school’s bullying reporting procedures, as well as sharing details of confidential mental health support</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2110355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46A5A77A-91C6-0946-A8E3-AA51554AE327}" type="datetime1">
              <a:rPr lang="en-GB" smtClean="0"/>
              <a:pPr/>
              <a:t>26/09/2022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r>
              <a:rPr lang="en-US" dirty="0"/>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C60CF922-CD15-2B46-8BE2-C98E4FA1F969}" type="slidenum">
              <a:rPr lang="en-US" smtClean="0"/>
              <a:pPr/>
              <a:t>‹#›</a:t>
            </a:fld>
            <a:endParaRPr lang="en-US" dirty="0"/>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Arial" panose="020B0604020202020204"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childline.org.uk/"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youngminds.org.uk/" TargetMode="External"/><Relationship Id="rId5" Type="http://schemas.openxmlformats.org/officeDocument/2006/relationships/hyperlink" Target="mailto:pat@papyrus-uk.org" TargetMode="External"/><Relationship Id="rId4" Type="http://schemas.openxmlformats.org/officeDocument/2006/relationships/hyperlink" Target="https://www.papyrus-uk.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Being A Friend RSHE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Key Stage 3 - England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17B1CBC-D071-44EE-87F2-FF53E703FAA0}"/>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rot="10800000">
            <a:off x="694591" y="3236409"/>
            <a:ext cx="3041194" cy="229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Flowchart: Extract 19">
            <a:extLst>
              <a:ext uri="{FF2B5EF4-FFF2-40B4-BE49-F238E27FC236}">
                <a16:creationId xmlns:a16="http://schemas.microsoft.com/office/drawing/2014/main" id="{5EA49860-757F-46E1-A7CF-A85DFBAC0A0C}"/>
              </a:ext>
            </a:extLst>
          </p:cNvPr>
          <p:cNvSpPr/>
          <p:nvPr/>
        </p:nvSpPr>
        <p:spPr>
          <a:xfrm rot="13045325">
            <a:off x="1617678" y="2261931"/>
            <a:ext cx="2889436" cy="2937800"/>
          </a:xfrm>
          <a:prstGeom prst="flowChartExtract">
            <a:avLst/>
          </a:prstGeom>
          <a:solidFill>
            <a:srgbClr val="EC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18" name="Picture 17" descr="A picture containing mirror, dark&#10;&#10;Description automatically generated">
            <a:extLst>
              <a:ext uri="{FF2B5EF4-FFF2-40B4-BE49-F238E27FC236}">
                <a16:creationId xmlns:a16="http://schemas.microsoft.com/office/drawing/2014/main" id="{A0FB6404-2DED-4090-B4EC-E4F7EEBFEB1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flipH="1">
            <a:off x="2215187" y="1026239"/>
            <a:ext cx="6577260" cy="4934936"/>
          </a:xfrm>
          <a:prstGeom prst="rect">
            <a:avLst/>
          </a:prstGeom>
        </p:spPr>
      </p:pic>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2559983" y="1453573"/>
            <a:ext cx="2638943" cy="2369880"/>
          </a:xfrm>
          <a:prstGeom prst="rect">
            <a:avLst/>
          </a:prstGeom>
          <a:noFill/>
        </p:spPr>
        <p:txBody>
          <a:bodyPr wrap="square">
            <a:spAutoFit/>
          </a:bodyPr>
          <a:lstStyle/>
          <a:p>
            <a:pPr algn="ctr"/>
            <a:r>
              <a:rPr lang="en-GB" sz="2400" b="1" dirty="0">
                <a:solidFill>
                  <a:srgbClr val="333333"/>
                </a:solidFill>
                <a:latin typeface="Source Sans Pro" panose="020B0503030403020204" pitchFamily="34" charset="0"/>
              </a:rPr>
              <a:t>Friend</a:t>
            </a:r>
          </a:p>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algn="ctr"/>
            <a:r>
              <a:rPr lang="en-GB" sz="2400" dirty="0">
                <a:solidFill>
                  <a:srgbClr val="333333"/>
                </a:solidFill>
                <a:latin typeface="Source Sans Pro" panose="020B0503030403020204" pitchFamily="34" charset="0"/>
              </a:rPr>
              <a:t>“A</a:t>
            </a:r>
            <a:r>
              <a:rPr lang="en-GB" sz="2400" b="0" i="0" dirty="0">
                <a:solidFill>
                  <a:srgbClr val="333333"/>
                </a:solidFill>
                <a:effectLst/>
                <a:latin typeface="Source Sans Pro" panose="020B0503030403020204" pitchFamily="34" charset="0"/>
              </a:rPr>
              <a:t> person you know well and like, and who is not usually a member of your family”.</a:t>
            </a:r>
            <a:endParaRPr lang="en-GB" sz="2400" dirty="0">
              <a:latin typeface="Arial" panose="020B0604020202020204" pitchFamily="34" charset="0"/>
            </a:endParaRPr>
          </a:p>
        </p:txBody>
      </p:sp>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FAD4BA-EAA9-4E5E-AD90-69B8E6062F36}"/>
              </a:ext>
            </a:extLst>
          </p:cNvPr>
          <p:cNvSpPr/>
          <p:nvPr/>
        </p:nvSpPr>
        <p:spPr>
          <a:xfrm>
            <a:off x="329746" y="1559557"/>
            <a:ext cx="4945639" cy="4423467"/>
          </a:xfrm>
          <a:prstGeom prst="rect">
            <a:avLst/>
          </a:prstGeom>
          <a:gradFill>
            <a:gsLst>
              <a:gs pos="0">
                <a:schemeClr val="accent4">
                  <a:tint val="37000"/>
                  <a:satMod val="300000"/>
                </a:schemeClr>
              </a:gs>
              <a:gs pos="100000">
                <a:schemeClr val="accent4">
                  <a:tint val="15000"/>
                  <a:satMod val="35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96715" y="1382248"/>
            <a:ext cx="5310553" cy="4517390"/>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Discuss:</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could you say to a friend in this situation?</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could you do to support your friend?</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pic>
        <p:nvPicPr>
          <p:cNvPr id="13" name="Picture 12">
            <a:extLst>
              <a:ext uri="{FF2B5EF4-FFF2-40B4-BE49-F238E27FC236}">
                <a16:creationId xmlns:a16="http://schemas.microsoft.com/office/drawing/2014/main" id="{C76D8FB5-417F-4A27-801B-3C1E00ADC04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379286" y="1559556"/>
            <a:ext cx="3477376" cy="2106835"/>
          </a:xfrm>
          <a:prstGeom prst="rect">
            <a:avLst/>
          </a:prstGeom>
        </p:spPr>
      </p:pic>
    </p:spTree>
    <p:extLst>
      <p:ext uri="{BB962C8B-B14F-4D97-AF65-F5344CB8AC3E}">
        <p14:creationId xmlns:p14="http://schemas.microsoft.com/office/powerpoint/2010/main" val="375002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FAD4BA-EAA9-4E5E-AD90-69B8E6062F36}"/>
              </a:ext>
            </a:extLst>
          </p:cNvPr>
          <p:cNvSpPr/>
          <p:nvPr/>
        </p:nvSpPr>
        <p:spPr>
          <a:xfrm>
            <a:off x="329746" y="1559557"/>
            <a:ext cx="4945639" cy="442346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96715" y="1382248"/>
            <a:ext cx="5310553" cy="4517390"/>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Tell:</a:t>
            </a:r>
          </a:p>
          <a:p>
            <a:pPr marL="800100" lvl="1" indent="-342900" algn="just">
              <a:lnSpc>
                <a:spcPct val="150000"/>
              </a:lnSpc>
              <a:buFont typeface="+mj-lt"/>
              <a:buAutoNum type="arabicPeriod"/>
            </a:pPr>
            <a:r>
              <a:rPr lang="en-GB" sz="2400" dirty="0">
                <a:effectLst/>
                <a:latin typeface="Arial" panose="020B0604020202020204" pitchFamily="34" charset="0"/>
                <a:ea typeface="Times New Roman" panose="02020603050405020304" pitchFamily="18" charset="0"/>
              </a:rPr>
              <a:t>What you would say to your friend.</a:t>
            </a:r>
          </a:p>
          <a:p>
            <a:pPr marL="800100" lvl="1" indent="-342900" algn="just">
              <a:lnSpc>
                <a:spcPct val="150000"/>
              </a:lnSpc>
              <a:buFont typeface="+mj-lt"/>
              <a:buAutoNum type="arabicPeriod"/>
            </a:pPr>
            <a:r>
              <a:rPr lang="en-GB" sz="2400" dirty="0">
                <a:latin typeface="Arial" panose="020B0604020202020204" pitchFamily="34" charset="0"/>
                <a:ea typeface="Times New Roman" panose="02020603050405020304" pitchFamily="18" charset="0"/>
              </a:rPr>
              <a:t>What you would do to be supportive.</a:t>
            </a:r>
            <a:endParaRPr lang="en-GB" sz="2400" dirty="0">
              <a:effectLst/>
              <a:latin typeface="Arial" panose="020B0604020202020204" pitchFamily="34" charset="0"/>
              <a:ea typeface="Times New Roman" panose="02020603050405020304" pitchFamily="18" charset="0"/>
            </a:endParaRPr>
          </a:p>
          <a:p>
            <a:pPr marL="800100" lvl="1" indent="-342900" algn="just">
              <a:lnSpc>
                <a:spcPct val="150000"/>
              </a:lnSpc>
              <a:buFont typeface="+mj-lt"/>
              <a:buAutoNum type="arabicPeriod"/>
            </a:pPr>
            <a:r>
              <a:rPr lang="en-GB" sz="2400" dirty="0">
                <a:effectLst/>
                <a:latin typeface="Arial" panose="020B0604020202020204" pitchFamily="34" charset="0"/>
                <a:ea typeface="Times New Roman" panose="02020603050405020304" pitchFamily="18" charset="0"/>
              </a:rPr>
              <a:t>What you would do if your were worried about your friend’s mental health or safety.</a:t>
            </a:r>
          </a:p>
        </p:txBody>
      </p:sp>
      <p:pic>
        <p:nvPicPr>
          <p:cNvPr id="6" name="Picture 5" descr="A picture containing text&#10;&#10;Description automatically generated">
            <a:extLst>
              <a:ext uri="{FF2B5EF4-FFF2-40B4-BE49-F238E27FC236}">
                <a16:creationId xmlns:a16="http://schemas.microsoft.com/office/drawing/2014/main" id="{305D42AA-F8DA-41B1-B3E8-C2B510DA9D8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489533" y="1559557"/>
            <a:ext cx="2901462" cy="2767988"/>
          </a:xfrm>
          <a:prstGeom prst="rect">
            <a:avLst/>
          </a:prstGeom>
        </p:spPr>
      </p:pic>
    </p:spTree>
    <p:extLst>
      <p:ext uri="{BB962C8B-B14F-4D97-AF65-F5344CB8AC3E}">
        <p14:creationId xmlns:p14="http://schemas.microsoft.com/office/powerpoint/2010/main" val="453717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5"/>
            <a:ext cx="6000716" cy="1738937"/>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27538" y="1552645"/>
            <a:ext cx="5591908" cy="1477328"/>
          </a:xfrm>
          <a:prstGeom prst="rect">
            <a:avLst/>
          </a:prstGeom>
          <a:noFill/>
        </p:spPr>
        <p:txBody>
          <a:bodyPr wrap="square" rtlCol="0">
            <a:spAutoFit/>
          </a:bodyPr>
          <a:lstStyle/>
          <a:p>
            <a:r>
              <a:rPr lang="en-GB" dirty="0">
                <a:latin typeface="Arial" panose="020B0604020202020204" pitchFamily="34" charset="0"/>
              </a:rPr>
              <a:t>One of your friends messages you and tells you that her parents have just told her they’re getting divorced. She doesn’t really know what is going to happen next, who she is going to live with, or where she’s going to live.</a:t>
            </a:r>
          </a:p>
        </p:txBody>
      </p:sp>
    </p:spTree>
    <p:extLst>
      <p:ext uri="{BB962C8B-B14F-4D97-AF65-F5344CB8AC3E}">
        <p14:creationId xmlns:p14="http://schemas.microsoft.com/office/powerpoint/2010/main" val="334262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5"/>
            <a:ext cx="6000716" cy="2053891"/>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20172" y="1413691"/>
            <a:ext cx="5583116" cy="2031325"/>
          </a:xfrm>
          <a:prstGeom prst="rect">
            <a:avLst/>
          </a:prstGeom>
          <a:noFill/>
        </p:spPr>
        <p:txBody>
          <a:bodyPr wrap="square" rtlCol="0">
            <a:spAutoFit/>
          </a:bodyPr>
          <a:lstStyle/>
          <a:p>
            <a:r>
              <a:rPr lang="en-GB" dirty="0">
                <a:latin typeface="Arial" panose="020B0604020202020204" pitchFamily="34" charset="0"/>
              </a:rPr>
              <a:t>One of your friends tells you that she’s trans. She says that you’re the first person that she’s told and that she’d been really nervous about how you’d react. Your friend doesn’t want you to tell anyone else yet, but has asked you to call her Naomi and use she/her pronouns when it’s just the two of you hanging out.</a:t>
            </a:r>
          </a:p>
        </p:txBody>
      </p:sp>
    </p:spTree>
    <p:extLst>
      <p:ext uri="{BB962C8B-B14F-4D97-AF65-F5344CB8AC3E}">
        <p14:creationId xmlns:p14="http://schemas.microsoft.com/office/powerpoint/2010/main" val="3427601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5"/>
            <a:ext cx="6000716" cy="1475167"/>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09953" y="1528543"/>
            <a:ext cx="5600701" cy="1200329"/>
          </a:xfrm>
          <a:prstGeom prst="rect">
            <a:avLst/>
          </a:prstGeom>
          <a:noFill/>
        </p:spPr>
        <p:txBody>
          <a:bodyPr wrap="square" rtlCol="0">
            <a:spAutoFit/>
          </a:bodyPr>
          <a:lstStyle/>
          <a:p>
            <a:r>
              <a:rPr lang="en-GB" dirty="0">
                <a:latin typeface="Arial" panose="020B0604020202020204" pitchFamily="34" charset="0"/>
              </a:rPr>
              <a:t>Your class has a group chat, and you notice that someone made some nasty comments about one of your friends. You don’t know whether your friend has seen the comments or not.</a:t>
            </a:r>
          </a:p>
        </p:txBody>
      </p:sp>
    </p:spTree>
    <p:extLst>
      <p:ext uri="{BB962C8B-B14F-4D97-AF65-F5344CB8AC3E}">
        <p14:creationId xmlns:p14="http://schemas.microsoft.com/office/powerpoint/2010/main" val="267513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6"/>
            <a:ext cx="6000716" cy="1396036"/>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71499" y="1488979"/>
            <a:ext cx="5539155" cy="1200329"/>
          </a:xfrm>
          <a:prstGeom prst="rect">
            <a:avLst/>
          </a:prstGeom>
          <a:noFill/>
        </p:spPr>
        <p:txBody>
          <a:bodyPr wrap="square" rtlCol="0">
            <a:spAutoFit/>
          </a:bodyPr>
          <a:lstStyle/>
          <a:p>
            <a:r>
              <a:rPr lang="en-GB" dirty="0">
                <a:latin typeface="Arial" panose="020B0604020202020204" pitchFamily="34" charset="0"/>
              </a:rPr>
              <a:t>One of your friends tells you that he is bi. He tells you that he’s known since Year 6. He wants to come out at school, but is worried that people are going to make fun of him.</a:t>
            </a:r>
          </a:p>
        </p:txBody>
      </p:sp>
    </p:spTree>
    <p:extLst>
      <p:ext uri="{BB962C8B-B14F-4D97-AF65-F5344CB8AC3E}">
        <p14:creationId xmlns:p14="http://schemas.microsoft.com/office/powerpoint/2010/main" val="2655036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1009054"/>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Reporting bullying</a:t>
            </a:r>
          </a:p>
        </p:txBody>
      </p:sp>
      <p:sp>
        <p:nvSpPr>
          <p:cNvPr id="3" name="TextBox 2">
            <a:extLst>
              <a:ext uri="{FF2B5EF4-FFF2-40B4-BE49-F238E27FC236}">
                <a16:creationId xmlns:a16="http://schemas.microsoft.com/office/drawing/2014/main" id="{8D8F37B4-F880-4FE3-9568-C69EEEEFD5E5}"/>
              </a:ext>
            </a:extLst>
          </p:cNvPr>
          <p:cNvSpPr txBox="1"/>
          <p:nvPr/>
        </p:nvSpPr>
        <p:spPr>
          <a:xfrm>
            <a:off x="467157" y="1625099"/>
            <a:ext cx="3416384" cy="369332"/>
          </a:xfrm>
          <a:prstGeom prst="rect">
            <a:avLst/>
          </a:prstGeom>
          <a:noFill/>
        </p:spPr>
        <p:txBody>
          <a:bodyPr wrap="none" rtlCol="0">
            <a:spAutoFit/>
          </a:bodyPr>
          <a:lstStyle/>
          <a:p>
            <a:r>
              <a:rPr lang="en-GB" dirty="0">
                <a:latin typeface="Arial" panose="020B0604020202020204" pitchFamily="34" charset="0"/>
              </a:rPr>
              <a:t>To report bullying, you should…</a:t>
            </a:r>
          </a:p>
        </p:txBody>
      </p:sp>
      <p:sp>
        <p:nvSpPr>
          <p:cNvPr id="9" name="TextBox 8">
            <a:extLst>
              <a:ext uri="{FF2B5EF4-FFF2-40B4-BE49-F238E27FC236}">
                <a16:creationId xmlns:a16="http://schemas.microsoft.com/office/drawing/2014/main" id="{4FE573EA-E31E-4B1C-AD50-8C9992292B2A}"/>
              </a:ext>
            </a:extLst>
          </p:cNvPr>
          <p:cNvSpPr txBox="1"/>
          <p:nvPr/>
        </p:nvSpPr>
        <p:spPr>
          <a:xfrm>
            <a:off x="0" y="2066448"/>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latin typeface="Arial" panose="020B0604020202020204" pitchFamily="34" charset="0"/>
                <a:ea typeface="Times New Roman" panose="02020603050405020304" pitchFamily="18" charset="0"/>
              </a:rPr>
              <a:t>Keeping our friends safe</a:t>
            </a:r>
            <a:endParaRPr lang="en-GB" sz="2400" b="1" dirty="0">
              <a:effectLst/>
              <a:latin typeface="Arial" panose="020B0604020202020204" pitchFamily="34" charset="0"/>
              <a:ea typeface="Times New Roman" panose="02020603050405020304" pitchFamily="18" charset="0"/>
            </a:endParaRPr>
          </a:p>
        </p:txBody>
      </p:sp>
      <p:sp>
        <p:nvSpPr>
          <p:cNvPr id="11" name="TextBox 10">
            <a:extLst>
              <a:ext uri="{FF2B5EF4-FFF2-40B4-BE49-F238E27FC236}">
                <a16:creationId xmlns:a16="http://schemas.microsoft.com/office/drawing/2014/main" id="{3DF92034-976B-43F1-8276-2DACCE1584E9}"/>
              </a:ext>
            </a:extLst>
          </p:cNvPr>
          <p:cNvSpPr txBox="1"/>
          <p:nvPr/>
        </p:nvSpPr>
        <p:spPr>
          <a:xfrm>
            <a:off x="467835" y="2722282"/>
            <a:ext cx="6101183" cy="369332"/>
          </a:xfrm>
          <a:prstGeom prst="rect">
            <a:avLst/>
          </a:prstGeom>
          <a:noFill/>
        </p:spPr>
        <p:txBody>
          <a:bodyPr wrap="square">
            <a:spAutoFit/>
          </a:bodyPr>
          <a:lstStyle/>
          <a:p>
            <a:r>
              <a:rPr lang="en-GB" dirty="0">
                <a:latin typeface="Arial" panose="020B0604020202020204" pitchFamily="34" charset="0"/>
              </a:rPr>
              <a:t>If you’re worried about a friend’s mental health or safety…</a:t>
            </a:r>
          </a:p>
        </p:txBody>
      </p:sp>
      <p:sp>
        <p:nvSpPr>
          <p:cNvPr id="13" name="TextBox 12">
            <a:extLst>
              <a:ext uri="{FF2B5EF4-FFF2-40B4-BE49-F238E27FC236}">
                <a16:creationId xmlns:a16="http://schemas.microsoft.com/office/drawing/2014/main" id="{FA0B8D98-F486-49CB-A57E-AB7472206CC5}"/>
              </a:ext>
            </a:extLst>
          </p:cNvPr>
          <p:cNvSpPr txBox="1"/>
          <p:nvPr/>
        </p:nvSpPr>
        <p:spPr>
          <a:xfrm>
            <a:off x="26377" y="3091614"/>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latin typeface="Arial" panose="020B0604020202020204" pitchFamily="34" charset="0"/>
                <a:ea typeface="Times New Roman" panose="02020603050405020304" pitchFamily="18" charset="0"/>
              </a:rPr>
              <a:t>Confidential support</a:t>
            </a:r>
            <a:endParaRPr lang="en-GB" sz="2400" b="1" dirty="0">
              <a:effectLst/>
              <a:latin typeface="Arial" panose="020B0604020202020204" pitchFamily="34" charset="0"/>
              <a:ea typeface="Times New Roman" panose="02020603050405020304" pitchFamily="18" charset="0"/>
            </a:endParaRPr>
          </a:p>
        </p:txBody>
      </p:sp>
      <p:sp>
        <p:nvSpPr>
          <p:cNvPr id="14" name="TextBox 13">
            <a:extLst>
              <a:ext uri="{FF2B5EF4-FFF2-40B4-BE49-F238E27FC236}">
                <a16:creationId xmlns:a16="http://schemas.microsoft.com/office/drawing/2014/main" id="{762D58BC-5A10-41D2-9ACA-FEAB8BB6745B}"/>
              </a:ext>
            </a:extLst>
          </p:cNvPr>
          <p:cNvSpPr txBox="1"/>
          <p:nvPr/>
        </p:nvSpPr>
        <p:spPr>
          <a:xfrm>
            <a:off x="494212" y="3747448"/>
            <a:ext cx="6101183" cy="2308324"/>
          </a:xfrm>
          <a:prstGeom prst="rect">
            <a:avLst/>
          </a:prstGeom>
          <a:noFill/>
        </p:spPr>
        <p:txBody>
          <a:bodyPr wrap="square">
            <a:spAutoFit/>
          </a:bodyPr>
          <a:lstStyle/>
          <a:p>
            <a:pPr algn="l"/>
            <a:r>
              <a:rPr lang="en-GB" b="1" i="0" dirty="0">
                <a:solidFill>
                  <a:srgbClr val="0C0C0C"/>
                </a:solidFill>
                <a:effectLst/>
                <a:latin typeface="Arial" panose="020B0604020202020204" pitchFamily="34" charset="0"/>
                <a:cs typeface="Arial" panose="020B0604020202020204" pitchFamily="34" charset="0"/>
              </a:rPr>
              <a:t>Childline</a:t>
            </a:r>
          </a:p>
          <a:p>
            <a:r>
              <a:rPr lang="en-GB" i="0" dirty="0">
                <a:solidFill>
                  <a:srgbClr val="000000"/>
                </a:solidFill>
                <a:effectLst/>
                <a:latin typeface="Arial" panose="020B0604020202020204" pitchFamily="34" charset="0"/>
                <a:cs typeface="Arial" panose="020B0604020202020204" pitchFamily="34" charset="0"/>
              </a:rPr>
              <a:t>0800 1111</a:t>
            </a:r>
            <a:endParaRPr lang="en-GB" dirty="0">
              <a:latin typeface="Arial" panose="020B0604020202020204" pitchFamily="34" charset="0"/>
              <a:cs typeface="Arial" panose="020B0604020202020204" pitchFamily="34" charset="0"/>
            </a:endParaRPr>
          </a:p>
          <a:p>
            <a:pPr algn="l"/>
            <a:r>
              <a:rPr lang="en-GB" dirty="0">
                <a:latin typeface="Arial" panose="020B0604020202020204" pitchFamily="34" charset="0"/>
                <a:cs typeface="Arial" panose="020B0604020202020204" pitchFamily="34" charset="0"/>
                <a:hlinkClick r:id="rId3"/>
              </a:rPr>
              <a:t>https://www.childline.org.uk/</a:t>
            </a:r>
            <a:endParaRPr lang="en-GB" dirty="0">
              <a:latin typeface="Arial" panose="020B0604020202020204" pitchFamily="34" charset="0"/>
              <a:cs typeface="Arial" panose="020B0604020202020204" pitchFamily="34" charset="0"/>
            </a:endParaRPr>
          </a:p>
          <a:p>
            <a:pPr algn="l"/>
            <a:endParaRPr lang="en-GB" b="1" i="0" dirty="0">
              <a:solidFill>
                <a:srgbClr val="000000"/>
              </a:solidFill>
              <a:effectLst/>
              <a:latin typeface="Arial" panose="020B0604020202020204" pitchFamily="34" charset="0"/>
              <a:cs typeface="Arial" panose="020B0604020202020204" pitchFamily="34" charset="0"/>
            </a:endParaRPr>
          </a:p>
          <a:p>
            <a:pPr algn="l"/>
            <a:r>
              <a:rPr lang="en-GB" b="1" dirty="0">
                <a:solidFill>
                  <a:srgbClr val="000000"/>
                </a:solidFill>
                <a:latin typeface="Arial" panose="020B0604020202020204" pitchFamily="34" charset="0"/>
                <a:cs typeface="Arial" panose="020B0604020202020204" pitchFamily="34" charset="0"/>
              </a:rPr>
              <a:t>Papyrus</a:t>
            </a:r>
          </a:p>
          <a:p>
            <a:pPr algn="l"/>
            <a:r>
              <a:rPr lang="en-GB" i="0" dirty="0">
                <a:solidFill>
                  <a:srgbClr val="000000"/>
                </a:solidFill>
                <a:effectLst/>
                <a:latin typeface="Arial" panose="020B0604020202020204" pitchFamily="34" charset="0"/>
                <a:cs typeface="Arial" panose="020B0604020202020204" pitchFamily="34" charset="0"/>
              </a:rPr>
              <a:t>08000 684141</a:t>
            </a:r>
            <a:r>
              <a:rPr lang="en-GB" dirty="0">
                <a:solidFill>
                  <a:srgbClr val="000000"/>
                </a:solidFill>
                <a:latin typeface="Arial" panose="020B0604020202020204" pitchFamily="34" charset="0"/>
                <a:cs typeface="Arial" panose="020B0604020202020204" pitchFamily="34" charset="0"/>
              </a:rPr>
              <a:t> or </a:t>
            </a:r>
            <a:r>
              <a:rPr lang="en-GB" i="0" dirty="0">
                <a:solidFill>
                  <a:srgbClr val="000000"/>
                </a:solidFill>
                <a:effectLst/>
                <a:latin typeface="Arial" panose="020B0604020202020204" pitchFamily="34" charset="0"/>
                <a:cs typeface="Arial" panose="020B0604020202020204" pitchFamily="34" charset="0"/>
              </a:rPr>
              <a:t>07860 03996</a:t>
            </a:r>
          </a:p>
          <a:p>
            <a:pPr algn="l"/>
            <a:r>
              <a:rPr lang="en-GB" i="0" dirty="0">
                <a:solidFill>
                  <a:srgbClr val="000000"/>
                </a:solidFill>
                <a:effectLst/>
                <a:latin typeface="Arial" panose="020B0604020202020204" pitchFamily="34" charset="0"/>
                <a:cs typeface="Arial" panose="020B0604020202020204" pitchFamily="34" charset="0"/>
                <a:hlinkClick r:id="rId4"/>
              </a:rPr>
              <a:t>https://www.papyrus-uk.org/</a:t>
            </a:r>
            <a:r>
              <a:rPr lang="en-GB" i="0" dirty="0">
                <a:solidFill>
                  <a:srgbClr val="000000"/>
                </a:solidFill>
                <a:effectLst/>
                <a:latin typeface="Arial" panose="020B0604020202020204" pitchFamily="34" charset="0"/>
                <a:cs typeface="Arial" panose="020B0604020202020204" pitchFamily="34" charset="0"/>
              </a:rPr>
              <a:t> </a:t>
            </a:r>
          </a:p>
          <a:p>
            <a:pPr algn="l"/>
            <a:r>
              <a:rPr lang="en-GB" i="0" u="sng" dirty="0">
                <a:solidFill>
                  <a:srgbClr val="0C0C0C"/>
                </a:solidFill>
                <a:effectLst/>
                <a:latin typeface="Arial" panose="020B0604020202020204" pitchFamily="34" charset="0"/>
                <a:cs typeface="Arial" panose="020B0604020202020204" pitchFamily="34" charset="0"/>
                <a:hlinkClick r:id="rId5"/>
              </a:rPr>
              <a:t>pat@papyrus-uk.org</a:t>
            </a:r>
            <a:endParaRPr lang="en-GB" i="0" dirty="0">
              <a:solidFill>
                <a:srgbClr val="000000"/>
              </a:solidFill>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86781866-0996-49F6-89EA-6ACB08258904}"/>
              </a:ext>
            </a:extLst>
          </p:cNvPr>
          <p:cNvSpPr txBox="1"/>
          <p:nvPr/>
        </p:nvSpPr>
        <p:spPr>
          <a:xfrm>
            <a:off x="4695092" y="3731020"/>
            <a:ext cx="4572000" cy="923330"/>
          </a:xfrm>
          <a:prstGeom prst="rect">
            <a:avLst/>
          </a:prstGeom>
          <a:noFill/>
        </p:spPr>
        <p:txBody>
          <a:bodyPr wrap="square">
            <a:spAutoFit/>
          </a:bodyPr>
          <a:lstStyle/>
          <a:p>
            <a:pPr algn="l"/>
            <a:r>
              <a:rPr lang="en-GB" b="1" dirty="0" err="1">
                <a:solidFill>
                  <a:srgbClr val="000000"/>
                </a:solidFill>
                <a:latin typeface="Arial" panose="020B0604020202020204" pitchFamily="34" charset="0"/>
                <a:cs typeface="Arial" panose="020B0604020202020204" pitchFamily="34" charset="0"/>
              </a:rPr>
              <a:t>YoungMinds</a:t>
            </a:r>
            <a:endParaRPr lang="en-GB" b="1" dirty="0">
              <a:solidFill>
                <a:srgbClr val="000000"/>
              </a:solidFill>
              <a:latin typeface="Arial" panose="020B0604020202020204" pitchFamily="34" charset="0"/>
              <a:cs typeface="Arial" panose="020B0604020202020204" pitchFamily="34" charset="0"/>
            </a:endParaRPr>
          </a:p>
          <a:p>
            <a:pPr algn="l"/>
            <a:r>
              <a:rPr lang="en-GB" i="0" dirty="0">
                <a:solidFill>
                  <a:srgbClr val="000000"/>
                </a:solidFill>
                <a:effectLst/>
                <a:latin typeface="Arial" panose="020B0604020202020204" pitchFamily="34" charset="0"/>
                <a:cs typeface="Arial" panose="020B0604020202020204" pitchFamily="34" charset="0"/>
              </a:rPr>
              <a:t>Text YM to 85258 </a:t>
            </a:r>
          </a:p>
          <a:p>
            <a:pPr algn="l"/>
            <a:r>
              <a:rPr lang="en-GB" i="0" dirty="0">
                <a:solidFill>
                  <a:srgbClr val="000000"/>
                </a:solidFill>
                <a:effectLst/>
                <a:latin typeface="Arial" panose="020B0604020202020204" pitchFamily="34" charset="0"/>
                <a:cs typeface="Arial" panose="020B0604020202020204" pitchFamily="34" charset="0"/>
                <a:hlinkClick r:id="rId6"/>
              </a:rPr>
              <a:t>https://youngminds.org.uk/</a:t>
            </a:r>
            <a:r>
              <a:rPr lang="en-GB" dirty="0">
                <a:solidFill>
                  <a:srgbClr val="000000"/>
                </a:solidFill>
                <a:latin typeface="Arial" panose="020B0604020202020204" pitchFamily="34" charset="0"/>
                <a:cs typeface="Arial" panose="020B0604020202020204" pitchFamily="34" charset="0"/>
              </a:rPr>
              <a:t> </a:t>
            </a:r>
            <a:endParaRPr lang="en-GB" i="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3862807"/>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1694</Words>
  <Application>Microsoft Office PowerPoint</Application>
  <PresentationFormat>On-screen Show (4:3)</PresentationFormat>
  <Paragraphs>145</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Source Sans Pro</vt:lpstr>
      <vt:lpstr>Symbol</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2022-09-26T20:45:55Z</dcterms:modified>
</cp:coreProperties>
</file>