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8"/>
  </p:notesMasterIdLst>
  <p:handoutMasterIdLst>
    <p:handoutMasterId r:id="rId9"/>
  </p:handoutMasterIdLst>
  <p:sldIdLst>
    <p:sldId id="285" r:id="rId2"/>
    <p:sldId id="260" r:id="rId3"/>
    <p:sldId id="261" r:id="rId4"/>
    <p:sldId id="262" r:id="rId5"/>
    <p:sldId id="263" r:id="rId6"/>
    <p:sldId id="264"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E823C3-9008-43F1-BD00-CA2CE2CA065A}" v="4" dt="2022-09-28T09:24:18.4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69000" autoAdjust="0"/>
  </p:normalViewPr>
  <p:slideViewPr>
    <p:cSldViewPr snapToGrid="0" snapToObjects="1">
      <p:cViewPr varScale="1">
        <p:scale>
          <a:sx n="44" d="100"/>
          <a:sy n="44" d="100"/>
        </p:scale>
        <p:origin x="1196"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9/28/2022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Other versions of this assembly are available on </a:t>
            </a:r>
            <a:r>
              <a:rPr lang="en-US" dirty="0" err="1"/>
              <a:t>Stonewall’s</a:t>
            </a:r>
            <a:r>
              <a:rPr lang="en-US" dirty="0"/>
              <a:t> website: www.stonewall.org.uk</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How are these children and their families different? (race, gender, family, religion, interest) How are they similar?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901229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Explain that sometimes people are mean to others because there is something about them that is different. If someone is mean to someone lots of times and on purpose, this is called bullying.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3386743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err="1">
                <a:effectLst/>
                <a:latin typeface="Calibri" panose="020F0502020204030204" pitchFamily="34" charset="0"/>
                <a:ea typeface="Calibri" panose="020F0502020204030204" pitchFamily="34" charset="0"/>
                <a:cs typeface="Times New Roman" panose="02020603050405020304" pitchFamily="18" charset="0"/>
              </a:rPr>
              <a:t>Jameela</a:t>
            </a:r>
            <a:r>
              <a:rPr lang="en-GB" sz="1800" dirty="0">
                <a:effectLst/>
                <a:latin typeface="Calibri" panose="020F0502020204030204" pitchFamily="34" charset="0"/>
                <a:ea typeface="Calibri" panose="020F0502020204030204" pitchFamily="34" charset="0"/>
                <a:cs typeface="Times New Roman" panose="02020603050405020304" pitchFamily="18" charset="0"/>
              </a:rPr>
              <a:t> lives with her two dads. When her friends found out that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Jameela</a:t>
            </a:r>
            <a:r>
              <a:rPr lang="en-GB" sz="1800" dirty="0">
                <a:effectLst/>
                <a:latin typeface="Calibri" panose="020F0502020204030204" pitchFamily="34" charset="0"/>
                <a:ea typeface="Calibri" panose="020F0502020204030204" pitchFamily="34" charset="0"/>
                <a:cs typeface="Times New Roman" panose="02020603050405020304" pitchFamily="18" charset="0"/>
              </a:rPr>
              <a:t> has two dads, they stopped letting her play. How might that make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Jameela</a:t>
            </a:r>
            <a:r>
              <a:rPr lang="en-GB" sz="1800" dirty="0">
                <a:effectLst/>
                <a:latin typeface="Calibri" panose="020F0502020204030204" pitchFamily="34" charset="0"/>
                <a:ea typeface="Calibri" panose="020F0502020204030204" pitchFamily="34" charset="0"/>
                <a:cs typeface="Times New Roman" panose="02020603050405020304" pitchFamily="18" charset="0"/>
              </a:rPr>
              <a:t> feel?</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3360671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What could you do if you saw someone being left out because they had two dads, or because people were being mean for any other reason? Discuss kind things that they could do in the first instance – for example asking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Jameela</a:t>
            </a:r>
            <a:r>
              <a:rPr lang="en-GB" sz="1800" dirty="0">
                <a:effectLst/>
                <a:latin typeface="Calibri" panose="020F0502020204030204" pitchFamily="34" charset="0"/>
                <a:ea typeface="Calibri" panose="020F0502020204030204" pitchFamily="34" charset="0"/>
                <a:cs typeface="Times New Roman" panose="02020603050405020304" pitchFamily="18" charset="0"/>
              </a:rPr>
              <a:t> to play with them instead, asking if she’s ok. Discuss the school anti-bullying policy and how children can report bullying.</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3673708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Explain to children that it’s anti-bullying week this week and the theme is United Against Bullying. It’s a time of the year where we reflect on what we can do to prevent bullying, but we always need to play our part in stopping bullying – every single week of the year. We need to unite against bullying every day. </a:t>
            </a:r>
          </a:p>
          <a:p>
            <a:endParaRPr lang="en-GB" sz="1800" kern="1200" dirty="0">
              <a:solidFill>
                <a:schemeClr val="tx1"/>
              </a:solidFill>
              <a:effectLst/>
              <a:latin typeface="Calibri" panose="020F0502020204030204" pitchFamily="34" charset="0"/>
              <a:ea typeface="+mn-ea"/>
              <a:cs typeface="Times New Roman" panose="02020603050405020304" pitchFamily="18" charset="0"/>
            </a:endParaRPr>
          </a:p>
          <a:p>
            <a:r>
              <a:rPr lang="en-GB" sz="1800" kern="1200" dirty="0">
                <a:solidFill>
                  <a:schemeClr val="tx1"/>
                </a:solidFill>
                <a:effectLst/>
                <a:latin typeface="Calibri" panose="020F0502020204030204" pitchFamily="34" charset="0"/>
                <a:ea typeface="+mn-ea"/>
                <a:cs typeface="Times New Roman" panose="02020603050405020304" pitchFamily="18" charset="0"/>
              </a:rPr>
              <a:t>Ask children to remind you what they can do if they see someone being bullied, or if they are </a:t>
            </a:r>
            <a:r>
              <a:rPr lang="en-GB" sz="1800" kern="1200">
                <a:solidFill>
                  <a:schemeClr val="tx1"/>
                </a:solidFill>
                <a:effectLst/>
                <a:latin typeface="Calibri" panose="020F0502020204030204" pitchFamily="34" charset="0"/>
                <a:ea typeface="+mn-ea"/>
                <a:cs typeface="Times New Roman" panose="02020603050405020304" pitchFamily="18" charset="0"/>
              </a:rPr>
              <a:t>bullied themselves.</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1246467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28/09/2022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28/09/2022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28/09/2022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28/09/2022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28/09/2022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28/09/2022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28/09/2022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28/09/2022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for the 2020 Anti-Bullying Week Assembly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Reception and Key Stage 1 – England and Wales</a:t>
            </a: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P1 to P3 - Scotland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rson preparing food in a kitchen&#10;&#10;Description automatically generated">
            <a:extLst>
              <a:ext uri="{FF2B5EF4-FFF2-40B4-BE49-F238E27FC236}">
                <a16:creationId xmlns:a16="http://schemas.microsoft.com/office/drawing/2014/main" id="{31A3D91A-5878-455A-81E7-03E3C8EAFF8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151472" y="3625792"/>
            <a:ext cx="2983779" cy="1991175"/>
          </a:xfrm>
          <a:prstGeom prst="rect">
            <a:avLst/>
          </a:prstGeom>
        </p:spPr>
      </p:pic>
      <p:pic>
        <p:nvPicPr>
          <p:cNvPr id="11" name="Picture 10" descr="A picture containing outdoor, road, child, young&#10;&#10;Description automatically generated">
            <a:extLst>
              <a:ext uri="{FF2B5EF4-FFF2-40B4-BE49-F238E27FC236}">
                <a16:creationId xmlns:a16="http://schemas.microsoft.com/office/drawing/2014/main" id="{8100693E-A2A4-44B8-A038-3EBF72E71EEC}"/>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480602" y="997527"/>
            <a:ext cx="2111470" cy="1986764"/>
          </a:xfrm>
          <a:prstGeom prst="rect">
            <a:avLst/>
          </a:prstGeom>
        </p:spPr>
      </p:pic>
      <p:pic>
        <p:nvPicPr>
          <p:cNvPr id="13" name="Picture 12" descr="A person sitting at a table&#10;&#10;Description automatically generated">
            <a:extLst>
              <a:ext uri="{FF2B5EF4-FFF2-40B4-BE49-F238E27FC236}">
                <a16:creationId xmlns:a16="http://schemas.microsoft.com/office/drawing/2014/main" id="{C410894E-3E76-4FA5-AFFE-24750D8620D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049230" y="997527"/>
            <a:ext cx="1327449" cy="1991174"/>
          </a:xfrm>
          <a:prstGeom prst="rect">
            <a:avLst/>
          </a:prstGeom>
        </p:spPr>
      </p:pic>
      <p:pic>
        <p:nvPicPr>
          <p:cNvPr id="15" name="Picture 14" descr="A person sitting on the floor&#10;&#10;Description automatically generated">
            <a:extLst>
              <a:ext uri="{FF2B5EF4-FFF2-40B4-BE49-F238E27FC236}">
                <a16:creationId xmlns:a16="http://schemas.microsoft.com/office/drawing/2014/main" id="{410096CC-0849-4534-90A2-B742E36DFACB}"/>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264780" y="3625792"/>
            <a:ext cx="1327292" cy="1991175"/>
          </a:xfrm>
          <a:prstGeom prst="rect">
            <a:avLst/>
          </a:prstGeom>
        </p:spPr>
      </p:pic>
      <p:pic>
        <p:nvPicPr>
          <p:cNvPr id="17" name="Picture 16" descr="A group of people sitting at a table in front of a window&#10;&#10;Description automatically generated">
            <a:extLst>
              <a:ext uri="{FF2B5EF4-FFF2-40B4-BE49-F238E27FC236}">
                <a16:creationId xmlns:a16="http://schemas.microsoft.com/office/drawing/2014/main" id="{FF2DB9CB-96FA-45E4-8E23-481655981DAF}"/>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946832" y="1015683"/>
            <a:ext cx="2998475" cy="1991175"/>
          </a:xfrm>
          <a:prstGeom prst="rect">
            <a:avLst/>
          </a:prstGeom>
        </p:spPr>
      </p:pic>
      <p:pic>
        <p:nvPicPr>
          <p:cNvPr id="19" name="Picture 18" descr="Two people sitting posing for the camera&#10;&#10;Description automatically generated">
            <a:extLst>
              <a:ext uri="{FF2B5EF4-FFF2-40B4-BE49-F238E27FC236}">
                <a16:creationId xmlns:a16="http://schemas.microsoft.com/office/drawing/2014/main" id="{A5C11766-7C29-49EB-A336-3A0CD69DF3B2}"/>
              </a:ext>
            </a:extLst>
          </p:cNvPr>
          <p:cNvPicPr>
            <a:picLocks noChangeAspect="1"/>
          </p:cNvPicPr>
          <p:nvPr/>
        </p:nvPicPr>
        <p:blipFill rotWithShape="1">
          <a:blip r:embed="rId8" cstate="email">
            <a:extLst>
              <a:ext uri="{28A0092B-C50C-407E-A947-70E740481C1C}">
                <a14:useLocalDpi xmlns:a14="http://schemas.microsoft.com/office/drawing/2010/main"/>
              </a:ext>
            </a:extLst>
          </a:blip>
          <a:srcRect/>
          <a:stretch/>
        </p:blipFill>
        <p:spPr>
          <a:xfrm>
            <a:off x="946832" y="3625791"/>
            <a:ext cx="2075111" cy="1991175"/>
          </a:xfrm>
          <a:prstGeom prst="rect">
            <a:avLst/>
          </a:prstGeom>
        </p:spPr>
      </p:pic>
    </p:spTree>
    <p:extLst>
      <p:ext uri="{BB962C8B-B14F-4D97-AF65-F5344CB8AC3E}">
        <p14:creationId xmlns:p14="http://schemas.microsoft.com/office/powerpoint/2010/main" val="1552818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hild sitting on top of a grass covered field&#10;&#10;Description automatically generated">
            <a:extLst>
              <a:ext uri="{FF2B5EF4-FFF2-40B4-BE49-F238E27FC236}">
                <a16:creationId xmlns:a16="http://schemas.microsoft.com/office/drawing/2014/main" id="{A9ACB9E4-9FF9-43A1-8B4D-CB5F0F9196F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85999" y="2336775"/>
            <a:ext cx="4572001" cy="3059907"/>
          </a:xfrm>
          <a:prstGeom prst="rect">
            <a:avLst/>
          </a:prstGeom>
        </p:spPr>
      </p:pic>
      <p:sp>
        <p:nvSpPr>
          <p:cNvPr id="6" name="TextBox 5">
            <a:extLst>
              <a:ext uri="{FF2B5EF4-FFF2-40B4-BE49-F238E27FC236}">
                <a16:creationId xmlns:a16="http://schemas.microsoft.com/office/drawing/2014/main" id="{AD759920-2EE5-42D6-8CB3-31C48703FBAD}"/>
              </a:ext>
            </a:extLst>
          </p:cNvPr>
          <p:cNvSpPr txBox="1"/>
          <p:nvPr/>
        </p:nvSpPr>
        <p:spPr>
          <a:xfrm>
            <a:off x="2540833" y="1439719"/>
            <a:ext cx="4062331"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What is bullying?</a:t>
            </a:r>
          </a:p>
        </p:txBody>
      </p:sp>
    </p:spTree>
    <p:extLst>
      <p:ext uri="{BB962C8B-B14F-4D97-AF65-F5344CB8AC3E}">
        <p14:creationId xmlns:p14="http://schemas.microsoft.com/office/powerpoint/2010/main" val="2136199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759920-2EE5-42D6-8CB3-31C48703FBAD}"/>
              </a:ext>
            </a:extLst>
          </p:cNvPr>
          <p:cNvSpPr txBox="1"/>
          <p:nvPr/>
        </p:nvSpPr>
        <p:spPr>
          <a:xfrm>
            <a:off x="2212219" y="1383469"/>
            <a:ext cx="4262705"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How might it feel?</a:t>
            </a:r>
          </a:p>
        </p:txBody>
      </p:sp>
      <p:pic>
        <p:nvPicPr>
          <p:cNvPr id="1028" name="Picture 4" descr="Lonely Girl Left Out Of Game High-Res Stock Video Footage - Getty Images">
            <a:extLst>
              <a:ext uri="{FF2B5EF4-FFF2-40B4-BE49-F238E27FC236}">
                <a16:creationId xmlns:a16="http://schemas.microsoft.com/office/drawing/2014/main" id="{63E4E71F-32CB-4DB5-9BB0-00648A9BA840}"/>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25782" y="2324100"/>
            <a:ext cx="5292436" cy="2976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0306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759920-2EE5-42D6-8CB3-31C48703FBAD}"/>
              </a:ext>
            </a:extLst>
          </p:cNvPr>
          <p:cNvSpPr txBox="1"/>
          <p:nvPr/>
        </p:nvSpPr>
        <p:spPr>
          <a:xfrm>
            <a:off x="2212219" y="1383469"/>
            <a:ext cx="4719562"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What could you do?</a:t>
            </a:r>
          </a:p>
        </p:txBody>
      </p:sp>
      <p:pic>
        <p:nvPicPr>
          <p:cNvPr id="1028" name="Picture 4" descr="Lonely Girl Left Out Of Game High-Res Stock Video Footage - Getty Images">
            <a:extLst>
              <a:ext uri="{FF2B5EF4-FFF2-40B4-BE49-F238E27FC236}">
                <a16:creationId xmlns:a16="http://schemas.microsoft.com/office/drawing/2014/main" id="{63E4E71F-32CB-4DB5-9BB0-00648A9BA840}"/>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25782" y="2324100"/>
            <a:ext cx="5292436" cy="2976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8179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759920-2EE5-42D6-8CB3-31C48703FBAD}"/>
              </a:ext>
            </a:extLst>
          </p:cNvPr>
          <p:cNvSpPr txBox="1"/>
          <p:nvPr/>
        </p:nvSpPr>
        <p:spPr>
          <a:xfrm>
            <a:off x="1925782" y="1383469"/>
            <a:ext cx="5346335"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United against bullying</a:t>
            </a:r>
          </a:p>
        </p:txBody>
      </p:sp>
      <p:pic>
        <p:nvPicPr>
          <p:cNvPr id="2050" name="Picture 2" descr="MENTOR RESOURCES: Fun Activities to Teach Children Decision-Making Skills –  COACH Kids">
            <a:extLst>
              <a:ext uri="{FF2B5EF4-FFF2-40B4-BE49-F238E27FC236}">
                <a16:creationId xmlns:a16="http://schemas.microsoft.com/office/drawing/2014/main" id="{B8BCF359-73E9-42DE-AB1D-3AC9B228F860}"/>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846565" y="2247417"/>
            <a:ext cx="5450870" cy="31143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7184118"/>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616</Words>
  <Application>Microsoft Office PowerPoint</Application>
  <PresentationFormat>On-screen Show (4:3)</PresentationFormat>
  <Paragraphs>32</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2020-10-02T16:30:57Z</dcterms:created>
  <dcterms:modified xsi:type="dcterms:W3CDTF">2022-09-28T09:25:03Z</dcterms:modified>
</cp:coreProperties>
</file>