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9"/>
  </p:notesMasterIdLst>
  <p:handoutMasterIdLst>
    <p:handoutMasterId r:id="rId10"/>
  </p:handoutMasterIdLst>
  <p:sldIdLst>
    <p:sldId id="285" r:id="rId2"/>
    <p:sldId id="261" r:id="rId3"/>
    <p:sldId id="260" r:id="rId4"/>
    <p:sldId id="262" r:id="rId5"/>
    <p:sldId id="263" r:id="rId6"/>
    <p:sldId id="265" r:id="rId7"/>
    <p:sldId id="2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8609DD-0929-4A0A-A6FB-85A30B43157E}" v="5" dt="2022-09-28T09:26:58.4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9000" autoAdjust="0"/>
  </p:normalViewPr>
  <p:slideViewPr>
    <p:cSldViewPr snapToGrid="0" snapToObjects="1">
      <p:cViewPr varScale="1">
        <p:scale>
          <a:sx n="44" d="100"/>
          <a:sy n="44" d="100"/>
        </p:scale>
        <p:origin x="119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9/28/2022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advance of the assembly you will need 6 volunteers to act out some scenarios. Choose a confident child to play the role of Jessica.</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a:t>Other versions of this assembly are available on </a:t>
            </a:r>
            <a:r>
              <a:rPr lang="en-US" dirty="0" err="1"/>
              <a:t>Stonewall’s</a:t>
            </a:r>
            <a:r>
              <a:rPr lang="en-US" dirty="0"/>
              <a:t> website: www.stonewall.org.uk</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200" dirty="0">
                <a:solidFill>
                  <a:schemeClr val="tx1"/>
                </a:solidFill>
                <a:effectLst/>
                <a:latin typeface="Calibri" panose="020F0502020204030204" pitchFamily="34" charset="0"/>
                <a:ea typeface="+mn-ea"/>
                <a:cs typeface="Times New Roman" panose="02020603050405020304" pitchFamily="18" charset="0"/>
              </a:rPr>
              <a:t>Ask children what bullying is. Remind them that bullying is the act of being mean on purpose, on several occasions.</a:t>
            </a:r>
          </a:p>
          <a:p>
            <a:r>
              <a:rPr lang="en-GB" sz="1800" kern="1200" dirty="0">
                <a:solidFill>
                  <a:schemeClr val="tx1"/>
                </a:solidFill>
                <a:effectLst/>
                <a:latin typeface="Calibri" panose="020F0502020204030204" pitchFamily="34" charset="0"/>
                <a:ea typeface="+mn-ea"/>
                <a:cs typeface="Times New Roman" panose="02020603050405020304" pitchFamily="18" charset="0"/>
              </a:rPr>
              <a:t>Ask children for suggestions about the types of thing people are bullied for. Ensure you have included: the colour of their skin, their religion, being disabled, having two mums or two dads, having different interests.</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3386743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This is Jessica and her dad. Jessica’s dad is trans. This means that when he was born people thought he was a girl, but when he was older he told them that actually he’s a man.</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We’re going to act out a situation that Jessica encountered.</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Role play 1: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One of the children makes fun out of Jessica by saying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Haha</a:t>
            </a:r>
            <a:r>
              <a:rPr lang="en-GB" sz="1800" dirty="0">
                <a:effectLst/>
                <a:latin typeface="Calibri" panose="020F0502020204030204" pitchFamily="34" charset="0"/>
                <a:ea typeface="Calibri" panose="020F0502020204030204" pitchFamily="34" charset="0"/>
                <a:cs typeface="Times New Roman" panose="02020603050405020304" pitchFamily="18" charset="0"/>
              </a:rPr>
              <a:t> your dad used to be a girl. That’s so weird. You’re so weird.”</a:t>
            </a:r>
          </a:p>
          <a:p>
            <a:r>
              <a:rPr lang="en-GB" sz="1800" kern="1200" dirty="0">
                <a:solidFill>
                  <a:schemeClr val="tx1"/>
                </a:solidFill>
                <a:effectLst/>
                <a:latin typeface="Calibri" panose="020F0502020204030204" pitchFamily="34" charset="0"/>
                <a:ea typeface="+mn-ea"/>
                <a:cs typeface="Times New Roman" panose="02020603050405020304" pitchFamily="18" charset="0"/>
              </a:rPr>
              <a:t>Jessica looks sad.</a:t>
            </a:r>
          </a:p>
          <a:p>
            <a:r>
              <a:rPr lang="en-GB" sz="1800" kern="1200" dirty="0">
                <a:solidFill>
                  <a:schemeClr val="tx1"/>
                </a:solidFill>
                <a:effectLst/>
                <a:latin typeface="Calibri" panose="020F0502020204030204" pitchFamily="34" charset="0"/>
                <a:ea typeface="+mn-ea"/>
                <a:cs typeface="Times New Roman" panose="02020603050405020304" pitchFamily="18" charset="0"/>
              </a:rPr>
              <a:t>2 children see and start joining in laughing at Jessica, 2 walk on by and do nothing.</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Freeze frame: How might Jessica feel?</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36067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200" dirty="0">
                <a:solidFill>
                  <a:schemeClr val="tx1"/>
                </a:solidFill>
                <a:effectLst/>
                <a:latin typeface="Calibri" panose="020F0502020204030204" pitchFamily="34" charset="0"/>
                <a:ea typeface="+mn-ea"/>
                <a:cs typeface="Times New Roman" panose="02020603050405020304" pitchFamily="18" charset="0"/>
              </a:rPr>
              <a:t>Ask children: What was wrong with the situation?</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Discuss that two of the children in the situation joined in and two walked by without doing anything differently.</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If we could rewind the situation, what could happen differently? Talk about the other children speaking out against the bullying and not joining in or ignoring it.</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3673708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Role play 2: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One of the children makes fun out of Jessica by saying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Haha</a:t>
            </a:r>
            <a:r>
              <a:rPr lang="en-GB" sz="1800" dirty="0">
                <a:effectLst/>
                <a:latin typeface="Calibri" panose="020F0502020204030204" pitchFamily="34" charset="0"/>
                <a:ea typeface="Calibri" panose="020F0502020204030204" pitchFamily="34" charset="0"/>
                <a:cs typeface="Times New Roman" panose="02020603050405020304" pitchFamily="18" charset="0"/>
              </a:rPr>
              <a:t> your dad used to be a girl. That’s so weird. You’re so weird.”</a:t>
            </a:r>
          </a:p>
          <a:p>
            <a:r>
              <a:rPr lang="en-GB" sz="1800" kern="1200" dirty="0">
                <a:solidFill>
                  <a:schemeClr val="tx1"/>
                </a:solidFill>
                <a:effectLst/>
                <a:latin typeface="Calibri" panose="020F0502020204030204" pitchFamily="34" charset="0"/>
                <a:ea typeface="+mn-ea"/>
                <a:cs typeface="Times New Roman" panose="02020603050405020304" pitchFamily="18" charset="0"/>
              </a:rPr>
              <a:t>Jessica looks sad.</a:t>
            </a:r>
          </a:p>
          <a:p>
            <a:r>
              <a:rPr lang="en-GB" sz="1800" kern="1200" dirty="0">
                <a:solidFill>
                  <a:schemeClr val="tx1"/>
                </a:solidFill>
                <a:effectLst/>
                <a:latin typeface="Calibri" panose="020F0502020204030204" pitchFamily="34" charset="0"/>
                <a:ea typeface="+mn-ea"/>
                <a:cs typeface="Times New Roman" panose="02020603050405020304" pitchFamily="18" charset="0"/>
              </a:rPr>
              <a:t>4 children come along. They tell the bully to stop and that it’s not ok to make fun of Jessica or her dad. They ask Jessica if she’s OK and offer to go and talk to the teacher.</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Freeze frame: How might Jessica feel in this situation?</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2742440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Ask the children what made the second situation better. Discuss the importance of not being a bystander – by speaking out, the other children made Jessica feel supported and less alone. Of course, the best situation would be for nobody to have been making fun of her or her dad in the first place.</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to children that </a:t>
            </a:r>
            <a:r>
              <a:rPr lang="en-GB" sz="1800">
                <a:effectLst/>
                <a:latin typeface="Calibri" panose="020F0502020204030204" pitchFamily="34" charset="0"/>
                <a:ea typeface="Calibri" panose="020F0502020204030204" pitchFamily="34" charset="0"/>
                <a:cs typeface="Times New Roman" panose="02020603050405020304" pitchFamily="18" charset="0"/>
              </a:rPr>
              <a:t>it’s Anti-bullying </a:t>
            </a:r>
            <a:r>
              <a:rPr lang="en-GB" sz="1800" dirty="0">
                <a:effectLst/>
                <a:latin typeface="Calibri" panose="020F0502020204030204" pitchFamily="34" charset="0"/>
                <a:ea typeface="Calibri" panose="020F0502020204030204" pitchFamily="34" charset="0"/>
                <a:cs typeface="Times New Roman" panose="02020603050405020304" pitchFamily="18" charset="0"/>
              </a:rPr>
              <a:t>W</a:t>
            </a:r>
            <a:r>
              <a:rPr lang="en-GB" sz="1800">
                <a:effectLst/>
                <a:latin typeface="Calibri" panose="020F0502020204030204" pitchFamily="34" charset="0"/>
                <a:ea typeface="Calibri" panose="020F0502020204030204" pitchFamily="34" charset="0"/>
                <a:cs typeface="Times New Roman" panose="02020603050405020304" pitchFamily="18" charset="0"/>
              </a:rPr>
              <a:t>eek </a:t>
            </a:r>
            <a:r>
              <a:rPr lang="en-GB" sz="1800" dirty="0">
                <a:effectLst/>
                <a:latin typeface="Calibri" panose="020F0502020204030204" pitchFamily="34" charset="0"/>
                <a:ea typeface="Calibri" panose="020F0502020204030204" pitchFamily="34" charset="0"/>
                <a:cs typeface="Times New Roman" panose="02020603050405020304" pitchFamily="18" charset="0"/>
              </a:rPr>
              <a:t>this week and the theme is United Against Bullying. It’s a time of the year where we reflect on what we can do to prevent bullying, but we always need to play our part in stopping bullying – every single week of the year. We need to unite against bullying every day. </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Ask children to remind you what they can do if they see someone being bullied, or if they are bullied themselves.</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1246467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28/09/2022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28/09/2022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28/09/2022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28/09/2022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28/09/2022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28/09/2022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28/09/2022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for the 2020 Anti-Bullying Week Assembly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Key Stage 2 – England and Wales</a:t>
            </a: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P4 to P7 - Scotland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2540833" y="1439719"/>
            <a:ext cx="4062331"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What is bullying?</a:t>
            </a:r>
          </a:p>
        </p:txBody>
      </p:sp>
      <p:pic>
        <p:nvPicPr>
          <p:cNvPr id="5" name="Picture 4" descr="A young child sitting at a beach&#10;&#10;Description automatically generated">
            <a:extLst>
              <a:ext uri="{FF2B5EF4-FFF2-40B4-BE49-F238E27FC236}">
                <a16:creationId xmlns:a16="http://schemas.microsoft.com/office/drawing/2014/main" id="{700E2AFD-C1D2-4700-BF40-3E1C9F1E5C3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62694" y="2207129"/>
            <a:ext cx="4818611" cy="3211152"/>
          </a:xfrm>
          <a:prstGeom prst="rect">
            <a:avLst/>
          </a:prstGeom>
        </p:spPr>
      </p:pic>
    </p:spTree>
    <p:extLst>
      <p:ext uri="{BB962C8B-B14F-4D97-AF65-F5344CB8AC3E}">
        <p14:creationId xmlns:p14="http://schemas.microsoft.com/office/powerpoint/2010/main" val="2136199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To Expect When You're A Trans Dad Expecting">
            <a:extLst>
              <a:ext uri="{FF2B5EF4-FFF2-40B4-BE49-F238E27FC236}">
                <a16:creationId xmlns:a16="http://schemas.microsoft.com/office/drawing/2014/main" id="{8FDF732C-B262-4BA7-BBEC-55A77171657C}"/>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031067" y="2161459"/>
            <a:ext cx="5081866" cy="337435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33AF464-290E-4E60-A46E-5587DED61D44}"/>
              </a:ext>
            </a:extLst>
          </p:cNvPr>
          <p:cNvSpPr txBox="1"/>
          <p:nvPr/>
        </p:nvSpPr>
        <p:spPr>
          <a:xfrm>
            <a:off x="2183365" y="1453573"/>
            <a:ext cx="4777270"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Jessica and her dad</a:t>
            </a:r>
          </a:p>
        </p:txBody>
      </p:sp>
    </p:spTree>
    <p:extLst>
      <p:ext uri="{BB962C8B-B14F-4D97-AF65-F5344CB8AC3E}">
        <p14:creationId xmlns:p14="http://schemas.microsoft.com/office/powerpoint/2010/main" val="155281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2212219" y="1383469"/>
            <a:ext cx="4262705"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How might it feel?</a:t>
            </a:r>
          </a:p>
        </p:txBody>
      </p:sp>
      <p:pic>
        <p:nvPicPr>
          <p:cNvPr id="2" name="Picture 2" descr="What To Expect When You're A Trans Dad Expecting">
            <a:extLst>
              <a:ext uri="{FF2B5EF4-FFF2-40B4-BE49-F238E27FC236}">
                <a16:creationId xmlns:a16="http://schemas.microsoft.com/office/drawing/2014/main" id="{092DA9AD-6A7F-446F-99A6-AA52078CCE8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802638" y="2159481"/>
            <a:ext cx="5081866" cy="3374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306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3624464" y="1383469"/>
            <a:ext cx="1895071"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Rewind</a:t>
            </a:r>
          </a:p>
        </p:txBody>
      </p:sp>
      <p:pic>
        <p:nvPicPr>
          <p:cNvPr id="2050" name="Picture 2" descr="Rewind Transparent Background PNG | PNG Arts">
            <a:extLst>
              <a:ext uri="{FF2B5EF4-FFF2-40B4-BE49-F238E27FC236}">
                <a16:creationId xmlns:a16="http://schemas.microsoft.com/office/drawing/2014/main" id="{8D506E8F-068E-4623-B837-8B1D9EE46976}"/>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334491" y="1453573"/>
            <a:ext cx="4163291" cy="4163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817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2658494" y="1332138"/>
            <a:ext cx="3370153"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Let’s try again</a:t>
            </a:r>
          </a:p>
        </p:txBody>
      </p:sp>
      <p:pic>
        <p:nvPicPr>
          <p:cNvPr id="2" name="Picture 2" descr="What To Expect When You're A Trans Dad Expecting">
            <a:extLst>
              <a:ext uri="{FF2B5EF4-FFF2-40B4-BE49-F238E27FC236}">
                <a16:creationId xmlns:a16="http://schemas.microsoft.com/office/drawing/2014/main" id="{092DA9AD-6A7F-446F-99A6-AA52078CCE8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802638" y="2159481"/>
            <a:ext cx="5081866" cy="3374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6785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1925782" y="1383469"/>
            <a:ext cx="5346335"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United against bullying</a:t>
            </a:r>
          </a:p>
        </p:txBody>
      </p:sp>
      <p:pic>
        <p:nvPicPr>
          <p:cNvPr id="2050" name="Picture 2" descr="MENTOR RESOURCES: Fun Activities to Teach Children Decision-Making Skills –  COACH Kids">
            <a:extLst>
              <a:ext uri="{FF2B5EF4-FFF2-40B4-BE49-F238E27FC236}">
                <a16:creationId xmlns:a16="http://schemas.microsoft.com/office/drawing/2014/main" id="{B8BCF359-73E9-42DE-AB1D-3AC9B228F860}"/>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46565" y="2247417"/>
            <a:ext cx="5450870" cy="3114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7184118"/>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874</Words>
  <Application>Microsoft Office PowerPoint</Application>
  <PresentationFormat>On-screen Show (4:3)</PresentationFormat>
  <Paragraphs>57</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2020-10-02T16:29:36Z</dcterms:created>
  <dcterms:modified xsi:type="dcterms:W3CDTF">2022-09-28T09:27:14Z</dcterms:modified>
</cp:coreProperties>
</file>