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56" r:id="rId2"/>
    <p:sldId id="257" r:id="rId3"/>
    <p:sldId id="259" r:id="rId4"/>
    <p:sldId id="288" r:id="rId5"/>
    <p:sldId id="289" r:id="rId6"/>
    <p:sldId id="290" r:id="rId7"/>
    <p:sldId id="291" r:id="rId8"/>
    <p:sldId id="292" r:id="rId9"/>
    <p:sldId id="296" r:id="rId10"/>
    <p:sldId id="297" r:id="rId11"/>
    <p:sldId id="285" r:id="rId12"/>
    <p:sldId id="293" r:id="rId13"/>
    <p:sldId id="294" r:id="rId14"/>
    <p:sldId id="295" r:id="rId15"/>
    <p:sldId id="258" r:id="rId16"/>
    <p:sldId id="283" r:id="rId17"/>
    <p:sldId id="298" r:id="rId18"/>
    <p:sldId id="282" r:id="rId19"/>
    <p:sldId id="28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ainbow Laces" id="{15F7F582-8B2D-4D77-99A6-9520B1677129}">
          <p14:sldIdLst>
            <p14:sldId id="256"/>
            <p14:sldId id="257"/>
          </p14:sldIdLst>
        </p14:section>
        <p14:section name="PowerPoint for secondary aged students" id="{65492350-5088-4395-8DCA-263631E075D4}">
          <p14:sldIdLst>
            <p14:sldId id="259"/>
            <p14:sldId id="288"/>
            <p14:sldId id="289"/>
            <p14:sldId id="290"/>
            <p14:sldId id="291"/>
            <p14:sldId id="292"/>
            <p14:sldId id="296"/>
            <p14:sldId id="297"/>
            <p14:sldId id="285"/>
            <p14:sldId id="293"/>
            <p14:sldId id="294"/>
            <p14:sldId id="295"/>
            <p14:sldId id="258"/>
            <p14:sldId id="283"/>
            <p14:sldId id="298"/>
            <p14:sldId id="282"/>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FFFFFF"/>
    <a:srgbClr val="74CA17"/>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74457-303A-4556-A797-E223A2296FB0}" v="18" dt="2022-09-28T10:12:54.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505" autoAdjust="0"/>
  </p:normalViewPr>
  <p:slideViewPr>
    <p:cSldViewPr snapToGrid="0">
      <p:cViewPr varScale="1">
        <p:scale>
          <a:sx n="55" d="100"/>
          <a:sy n="55" d="100"/>
        </p:scale>
        <p:origin x="3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F4C91C-30FD-40E0-88A6-2DF230AB60F5}" type="datetimeFigureOut">
              <a:rPr lang="en-GB" smtClean="0"/>
              <a:t>28/09/2022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E65A8D-1BFE-4B75-B671-75405DB49484}" type="slidenum">
              <a:rPr lang="en-GB" smtClean="0"/>
              <a:t>‹#›</a:t>
            </a:fld>
            <a:endParaRPr lang="en-GB"/>
          </a:p>
        </p:txBody>
      </p:sp>
    </p:spTree>
    <p:extLst>
      <p:ext uri="{BB962C8B-B14F-4D97-AF65-F5344CB8AC3E}">
        <p14:creationId xmlns:p14="http://schemas.microsoft.com/office/powerpoint/2010/main" val="1597354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381000" y="685800"/>
            <a:ext cx="6096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Visit our website for the activity pack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Trans: someone that was given the wrong gender label when they were born (</a:t>
            </a:r>
            <a:r>
              <a:rPr lang="en-GB" dirty="0" err="1"/>
              <a:t>eg</a:t>
            </a:r>
            <a:r>
              <a:rPr lang="en-GB" dirty="0"/>
              <a:t> boy, girl) and who has now asked people to use the correct gender label (</a:t>
            </a:r>
            <a:r>
              <a:rPr lang="en-GB" dirty="0" err="1"/>
              <a:t>eg</a:t>
            </a:r>
            <a:r>
              <a:rPr lang="en-GB" dirty="0"/>
              <a:t> boy, girl, non-binary)</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10</a:t>
            </a:fld>
            <a:endParaRPr lang="en-GB"/>
          </a:p>
        </p:txBody>
      </p:sp>
    </p:spTree>
    <p:extLst>
      <p:ext uri="{BB962C8B-B14F-4D97-AF65-F5344CB8AC3E}">
        <p14:creationId xmlns:p14="http://schemas.microsoft.com/office/powerpoint/2010/main" val="3534769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how the two flags are different</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11</a:t>
            </a:fld>
            <a:endParaRPr lang="en-GB"/>
          </a:p>
        </p:txBody>
      </p:sp>
    </p:spTree>
    <p:extLst>
      <p:ext uri="{BB962C8B-B14F-4D97-AF65-F5344CB8AC3E}">
        <p14:creationId xmlns:p14="http://schemas.microsoft.com/office/powerpoint/2010/main" val="1127181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what it means to be treated fairly and what it means to be treated unfairly.</a:t>
            </a:r>
          </a:p>
          <a:p>
            <a:r>
              <a:rPr lang="en-GB" dirty="0"/>
              <a:t>Introduce the word racism and explain that is when people with black or brown skin are treated unfairly, Ensure students know what they can do if they see this happening or if it happens to them.</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12</a:t>
            </a:fld>
            <a:endParaRPr lang="en-GB"/>
          </a:p>
        </p:txBody>
      </p:sp>
    </p:spTree>
    <p:extLst>
      <p:ext uri="{BB962C8B-B14F-4D97-AF65-F5344CB8AC3E}">
        <p14:creationId xmlns:p14="http://schemas.microsoft.com/office/powerpoint/2010/main" val="1437232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the word transphobia and explain that is when people with black or brown skin are treated unfairly, Ensure children know what they can do if they see this happening or if it happens to them.</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13</a:t>
            </a:fld>
            <a:endParaRPr lang="en-GB"/>
          </a:p>
        </p:txBody>
      </p:sp>
    </p:spTree>
    <p:extLst>
      <p:ext uri="{BB962C8B-B14F-4D97-AF65-F5344CB8AC3E}">
        <p14:creationId xmlns:p14="http://schemas.microsoft.com/office/powerpoint/2010/main" val="4278227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Bring </a:t>
            </a:r>
            <a:r>
              <a:rPr lang="en-GB"/>
              <a:t>the students </a:t>
            </a:r>
            <a:r>
              <a:rPr lang="en-GB" dirty="0"/>
              <a:t>back to the idea of rainbow shoe laces. Have they ever seen anyone wearing rainbow laces? If so, where? Do they know what rainbow laces are for?</a:t>
            </a:r>
          </a:p>
        </p:txBody>
      </p:sp>
      <p:sp>
        <p:nvSpPr>
          <p:cNvPr id="4" name="Slide Number Placeholder 3"/>
          <p:cNvSpPr>
            <a:spLocks noGrp="1"/>
          </p:cNvSpPr>
          <p:nvPr>
            <p:ph type="sldNum" sz="quarter" idx="5"/>
          </p:nvPr>
        </p:nvSpPr>
        <p:spPr/>
        <p:txBody>
          <a:bodyPr/>
          <a:lstStyle/>
          <a:p>
            <a:fld id="{7AE65A8D-1BFE-4B75-B671-75405DB49484}" type="slidenum">
              <a:rPr lang="en-GB" smtClean="0"/>
              <a:t>14</a:t>
            </a:fld>
            <a:endParaRPr lang="en-GB"/>
          </a:p>
        </p:txBody>
      </p:sp>
    </p:spTree>
    <p:extLst>
      <p:ext uri="{BB962C8B-B14F-4D97-AF65-F5344CB8AC3E}">
        <p14:creationId xmlns:p14="http://schemas.microsoft.com/office/powerpoint/2010/main" val="2763407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that sometimes people are unkind to LGBT people because they are different to them. Discuss what being unkind might include: using offensive language, leaving someone off the team just because they are LGBT etc.</a:t>
            </a:r>
          </a:p>
        </p:txBody>
      </p:sp>
      <p:sp>
        <p:nvSpPr>
          <p:cNvPr id="4" name="Slide Number Placeholder 3"/>
          <p:cNvSpPr>
            <a:spLocks noGrp="1"/>
          </p:cNvSpPr>
          <p:nvPr>
            <p:ph type="sldNum" sz="quarter" idx="5"/>
          </p:nvPr>
        </p:nvSpPr>
        <p:spPr/>
        <p:txBody>
          <a:bodyPr/>
          <a:lstStyle/>
          <a:p>
            <a:fld id="{7AE65A8D-1BFE-4B75-B671-75405DB49484}" type="slidenum">
              <a:rPr lang="en-GB" smtClean="0"/>
              <a:t>15</a:t>
            </a:fld>
            <a:endParaRPr lang="en-GB"/>
          </a:p>
        </p:txBody>
      </p:sp>
    </p:spTree>
    <p:extLst>
      <p:ext uri="{BB962C8B-B14F-4D97-AF65-F5344CB8AC3E}">
        <p14:creationId xmlns:p14="http://schemas.microsoft.com/office/powerpoint/2010/main" val="184446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to reflect on a time or a place where someone was unkind? What had the person done that was unkind? How did it make them feel?</a:t>
            </a:r>
          </a:p>
          <a:p>
            <a:r>
              <a:rPr lang="en-GB" dirty="0"/>
              <a:t>Ensure that they understand that if someone is treated unfairly or if someone was unkind, it doesn’t feel very good. It can make people sad, upset, lonely, angry.</a:t>
            </a:r>
          </a:p>
        </p:txBody>
      </p:sp>
      <p:sp>
        <p:nvSpPr>
          <p:cNvPr id="4" name="Slide Number Placeholder 3"/>
          <p:cNvSpPr>
            <a:spLocks noGrp="1"/>
          </p:cNvSpPr>
          <p:nvPr>
            <p:ph type="sldNum" sz="quarter" idx="5"/>
          </p:nvPr>
        </p:nvSpPr>
        <p:spPr/>
        <p:txBody>
          <a:bodyPr/>
          <a:lstStyle/>
          <a:p>
            <a:fld id="{7AE65A8D-1BFE-4B75-B671-75405DB49484}" type="slidenum">
              <a:rPr lang="en-GB" smtClean="0"/>
              <a:t>16</a:t>
            </a:fld>
            <a:endParaRPr lang="en-GB"/>
          </a:p>
        </p:txBody>
      </p:sp>
    </p:spTree>
    <p:extLst>
      <p:ext uri="{BB962C8B-B14F-4D97-AF65-F5344CB8AC3E}">
        <p14:creationId xmlns:p14="http://schemas.microsoft.com/office/powerpoint/2010/main" val="750630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to reflect on a time or a place where someone was kind. What did the person do that was kind? How did it feel when someone was kind to you? Did you feel happy? Excited? Relieved?</a:t>
            </a:r>
          </a:p>
        </p:txBody>
      </p:sp>
      <p:sp>
        <p:nvSpPr>
          <p:cNvPr id="4" name="Slide Number Placeholder 3"/>
          <p:cNvSpPr>
            <a:spLocks noGrp="1"/>
          </p:cNvSpPr>
          <p:nvPr>
            <p:ph type="sldNum" sz="quarter" idx="5"/>
          </p:nvPr>
        </p:nvSpPr>
        <p:spPr/>
        <p:txBody>
          <a:bodyPr/>
          <a:lstStyle/>
          <a:p>
            <a:fld id="{7AE65A8D-1BFE-4B75-B671-75405DB49484}" type="slidenum">
              <a:rPr lang="en-GB" smtClean="0"/>
              <a:t>17</a:t>
            </a:fld>
            <a:endParaRPr lang="en-GB"/>
          </a:p>
        </p:txBody>
      </p:sp>
    </p:spTree>
    <p:extLst>
      <p:ext uri="{BB962C8B-B14F-4D97-AF65-F5344CB8AC3E}">
        <p14:creationId xmlns:p14="http://schemas.microsoft.com/office/powerpoint/2010/main" val="3839674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why people wear rainbow laces and armbands. Encourage students to look out for sports people on TV wearing Rainbow Laces.</a:t>
            </a:r>
          </a:p>
          <a:p>
            <a:r>
              <a:rPr lang="en-GB" dirty="0"/>
              <a:t>Make sure that students understand that they can be kind to LGBT people without wearing rainbow laces and that wearing other laces doesn’t mean that someone dislikes LGBT people.</a:t>
            </a:r>
          </a:p>
        </p:txBody>
      </p:sp>
      <p:sp>
        <p:nvSpPr>
          <p:cNvPr id="4" name="Slide Number Placeholder 3"/>
          <p:cNvSpPr>
            <a:spLocks noGrp="1"/>
          </p:cNvSpPr>
          <p:nvPr>
            <p:ph type="sldNum" sz="quarter" idx="5"/>
          </p:nvPr>
        </p:nvSpPr>
        <p:spPr/>
        <p:txBody>
          <a:bodyPr/>
          <a:lstStyle/>
          <a:p>
            <a:fld id="{7AE65A8D-1BFE-4B75-B671-75405DB49484}" type="slidenum">
              <a:rPr lang="en-GB" smtClean="0"/>
              <a:t>18</a:t>
            </a:fld>
            <a:endParaRPr lang="en-GB"/>
          </a:p>
        </p:txBody>
      </p:sp>
    </p:spTree>
    <p:extLst>
      <p:ext uri="{BB962C8B-B14F-4D97-AF65-F5344CB8AC3E}">
        <p14:creationId xmlns:p14="http://schemas.microsoft.com/office/powerpoint/2010/main" val="2765686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to make a commitment to being kind to others feel welcome and included. What will they do?</a:t>
            </a:r>
          </a:p>
        </p:txBody>
      </p:sp>
      <p:sp>
        <p:nvSpPr>
          <p:cNvPr id="4" name="Slide Number Placeholder 3"/>
          <p:cNvSpPr>
            <a:spLocks noGrp="1"/>
          </p:cNvSpPr>
          <p:nvPr>
            <p:ph type="sldNum" sz="quarter" idx="5"/>
          </p:nvPr>
        </p:nvSpPr>
        <p:spPr/>
        <p:txBody>
          <a:bodyPr/>
          <a:lstStyle/>
          <a:p>
            <a:fld id="{7AE65A8D-1BFE-4B75-B671-75405DB49484}" type="slidenum">
              <a:rPr lang="en-GB" smtClean="0"/>
              <a:t>19</a:t>
            </a:fld>
            <a:endParaRPr lang="en-GB"/>
          </a:p>
        </p:txBody>
      </p:sp>
    </p:spTree>
    <p:extLst>
      <p:ext uri="{BB962C8B-B14F-4D97-AF65-F5344CB8AC3E}">
        <p14:creationId xmlns:p14="http://schemas.microsoft.com/office/powerpoint/2010/main" val="225894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this SEND specific PowerPoint with your students to introduce them to Rainbow Laces and the importance of LGBT inclusion in sports.</a:t>
            </a:r>
          </a:p>
        </p:txBody>
      </p:sp>
      <p:sp>
        <p:nvSpPr>
          <p:cNvPr id="4" name="Slide Number Placeholder 3"/>
          <p:cNvSpPr>
            <a:spLocks noGrp="1"/>
          </p:cNvSpPr>
          <p:nvPr>
            <p:ph type="sldNum" sz="quarter" idx="5"/>
          </p:nvPr>
        </p:nvSpPr>
        <p:spPr/>
        <p:txBody>
          <a:bodyPr/>
          <a:lstStyle/>
          <a:p>
            <a:fld id="{7AE65A8D-1BFE-4B75-B671-75405DB49484}" type="slidenum">
              <a:rPr lang="en-GB" smtClean="0"/>
              <a:t>2</a:t>
            </a:fld>
            <a:endParaRPr lang="en-GB"/>
          </a:p>
        </p:txBody>
      </p:sp>
    </p:spTree>
    <p:extLst>
      <p:ext uri="{BB962C8B-B14F-4D97-AF65-F5344CB8AC3E}">
        <p14:creationId xmlns:p14="http://schemas.microsoft.com/office/powerpoint/2010/main" val="163845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what they can see in the picture.</a:t>
            </a:r>
          </a:p>
          <a:p>
            <a:r>
              <a:rPr lang="en-GB" dirty="0"/>
              <a:t>What might we be talking about in this lesson?</a:t>
            </a:r>
          </a:p>
        </p:txBody>
      </p:sp>
      <p:sp>
        <p:nvSpPr>
          <p:cNvPr id="4" name="Slide Number Placeholder 3"/>
          <p:cNvSpPr>
            <a:spLocks noGrp="1"/>
          </p:cNvSpPr>
          <p:nvPr>
            <p:ph type="sldNum" sz="quarter" idx="5"/>
          </p:nvPr>
        </p:nvSpPr>
        <p:spPr/>
        <p:txBody>
          <a:bodyPr/>
          <a:lstStyle/>
          <a:p>
            <a:fld id="{7AE65A8D-1BFE-4B75-B671-75405DB49484}" type="slidenum">
              <a:rPr lang="en-GB" smtClean="0"/>
              <a:t>3</a:t>
            </a:fld>
            <a:endParaRPr lang="en-GB"/>
          </a:p>
        </p:txBody>
      </p:sp>
    </p:spTree>
    <p:extLst>
      <p:ext uri="{BB962C8B-B14F-4D97-AF65-F5344CB8AC3E}">
        <p14:creationId xmlns:p14="http://schemas.microsoft.com/office/powerpoint/2010/main" val="1050428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Ensure that the students understand that the rainbow flag has long been a symbol of LGBT acceptance and pride. If needed, revisit what the acronym LGBT means.</a:t>
            </a:r>
          </a:p>
          <a:p>
            <a:endParaRPr lang="en-GB" dirty="0"/>
          </a:p>
          <a:p>
            <a:r>
              <a:rPr lang="en-GB" dirty="0"/>
              <a:t>Ask students if they can remember what LGBT means</a:t>
            </a:r>
          </a:p>
        </p:txBody>
      </p:sp>
      <p:sp>
        <p:nvSpPr>
          <p:cNvPr id="4" name="Slide Number Placeholder 3"/>
          <p:cNvSpPr>
            <a:spLocks noGrp="1"/>
          </p:cNvSpPr>
          <p:nvPr>
            <p:ph type="sldNum" sz="quarter" idx="5"/>
          </p:nvPr>
        </p:nvSpPr>
        <p:spPr/>
        <p:txBody>
          <a:bodyPr/>
          <a:lstStyle/>
          <a:p>
            <a:fld id="{7AE65A8D-1BFE-4B75-B671-75405DB49484}" type="slidenum">
              <a:rPr lang="en-GB" smtClean="0"/>
              <a:t>4</a:t>
            </a:fld>
            <a:endParaRPr lang="en-GB"/>
          </a:p>
        </p:txBody>
      </p:sp>
    </p:spTree>
    <p:extLst>
      <p:ext uri="{BB962C8B-B14F-4D97-AF65-F5344CB8AC3E}">
        <p14:creationId xmlns:p14="http://schemas.microsoft.com/office/powerpoint/2010/main" val="4267713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Lesbian: a woman that falls in love with other women</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5</a:t>
            </a:fld>
            <a:endParaRPr lang="en-GB"/>
          </a:p>
        </p:txBody>
      </p:sp>
    </p:spTree>
    <p:extLst>
      <p:ext uri="{BB962C8B-B14F-4D97-AF65-F5344CB8AC3E}">
        <p14:creationId xmlns:p14="http://schemas.microsoft.com/office/powerpoint/2010/main" val="3699643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Gay: a man that falls in love with other men or a woman that falls in love with other women</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6</a:t>
            </a:fld>
            <a:endParaRPr lang="en-GB"/>
          </a:p>
        </p:txBody>
      </p:sp>
    </p:spTree>
    <p:extLst>
      <p:ext uri="{BB962C8B-B14F-4D97-AF65-F5344CB8AC3E}">
        <p14:creationId xmlns:p14="http://schemas.microsoft.com/office/powerpoint/2010/main" val="4182950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Bi: a person that falls in love with people of different genders</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7</a:t>
            </a:fld>
            <a:endParaRPr lang="en-GB"/>
          </a:p>
        </p:txBody>
      </p:sp>
    </p:spTree>
    <p:extLst>
      <p:ext uri="{BB962C8B-B14F-4D97-AF65-F5344CB8AC3E}">
        <p14:creationId xmlns:p14="http://schemas.microsoft.com/office/powerpoint/2010/main" val="4129905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Trans: someone that was given the wrong gender label when they were born (</a:t>
            </a:r>
            <a:r>
              <a:rPr lang="en-GB" dirty="0" err="1"/>
              <a:t>eg</a:t>
            </a:r>
            <a:r>
              <a:rPr lang="en-GB" dirty="0"/>
              <a:t> boy, girl) and who has now asked people to use the correct gender label (</a:t>
            </a:r>
            <a:r>
              <a:rPr lang="en-GB" dirty="0" err="1"/>
              <a:t>eg</a:t>
            </a:r>
            <a:r>
              <a:rPr lang="en-GB" dirty="0"/>
              <a:t> boy, girl, non-binary)</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8</a:t>
            </a:fld>
            <a:endParaRPr lang="en-GB"/>
          </a:p>
        </p:txBody>
      </p:sp>
    </p:spTree>
    <p:extLst>
      <p:ext uri="{BB962C8B-B14F-4D97-AF65-F5344CB8AC3E}">
        <p14:creationId xmlns:p14="http://schemas.microsoft.com/office/powerpoint/2010/main" val="3354459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Trans: someone that was given the wrong gender label when they were born (</a:t>
            </a:r>
            <a:r>
              <a:rPr lang="en-GB" dirty="0" err="1"/>
              <a:t>eg</a:t>
            </a:r>
            <a:r>
              <a:rPr lang="en-GB" dirty="0"/>
              <a:t> boy, girl) and who has now asked people to use the correct gender label (</a:t>
            </a:r>
            <a:r>
              <a:rPr lang="en-GB" dirty="0" err="1"/>
              <a:t>eg</a:t>
            </a:r>
            <a:r>
              <a:rPr lang="en-GB" dirty="0"/>
              <a:t> boy, girl, non-binary)</a:t>
            </a:r>
          </a:p>
          <a:p>
            <a:endParaRPr lang="en-GB" dirty="0"/>
          </a:p>
        </p:txBody>
      </p:sp>
      <p:sp>
        <p:nvSpPr>
          <p:cNvPr id="4" name="Slide Number Placeholder 3"/>
          <p:cNvSpPr>
            <a:spLocks noGrp="1"/>
          </p:cNvSpPr>
          <p:nvPr>
            <p:ph type="sldNum" sz="quarter" idx="5"/>
          </p:nvPr>
        </p:nvSpPr>
        <p:spPr/>
        <p:txBody>
          <a:bodyPr/>
          <a:lstStyle/>
          <a:p>
            <a:fld id="{7AE65A8D-1BFE-4B75-B671-75405DB49484}" type="slidenum">
              <a:rPr lang="en-GB" smtClean="0"/>
              <a:t>9</a:t>
            </a:fld>
            <a:endParaRPr lang="en-GB"/>
          </a:p>
        </p:txBody>
      </p:sp>
    </p:spTree>
    <p:extLst>
      <p:ext uri="{BB962C8B-B14F-4D97-AF65-F5344CB8AC3E}">
        <p14:creationId xmlns:p14="http://schemas.microsoft.com/office/powerpoint/2010/main" val="329987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FF19-047C-471C-8ECE-5E08A5F92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F3DBA7-B164-46B6-8413-0CD420C90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A6484E-E7B1-475F-BC36-74B778BE4A04}"/>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5" name="Footer Placeholder 4">
            <a:extLst>
              <a:ext uri="{FF2B5EF4-FFF2-40B4-BE49-F238E27FC236}">
                <a16:creationId xmlns:a16="http://schemas.microsoft.com/office/drawing/2014/main" id="{2F42A55A-632B-4CDB-B6BA-D64D4F1805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15D043-6292-431A-8124-F1692502CDEA}"/>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93263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0D62F-13B0-4376-A195-B4CE52F5D3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696B3C-AD40-4503-8FFB-D73E964C29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CA693D-D985-4370-BEBC-B60C90CDA325}"/>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5" name="Footer Placeholder 4">
            <a:extLst>
              <a:ext uri="{FF2B5EF4-FFF2-40B4-BE49-F238E27FC236}">
                <a16:creationId xmlns:a16="http://schemas.microsoft.com/office/drawing/2014/main" id="{318BDEF9-3A45-4463-BFE4-07DAB3F33B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1048B9-645D-458D-AF2D-AD530DDD1C31}"/>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153806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B20035-2470-4529-B142-76A6102334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7B6E63-9592-426E-81AA-1218CA9602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9A604D-5198-4B9A-AEF6-E01B87B3749A}"/>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5" name="Footer Placeholder 4">
            <a:extLst>
              <a:ext uri="{FF2B5EF4-FFF2-40B4-BE49-F238E27FC236}">
                <a16:creationId xmlns:a16="http://schemas.microsoft.com/office/drawing/2014/main" id="{77F93ACA-627A-41ED-9586-45D35F3A0F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776D64-D51D-41BC-AC00-19F3D8270285}"/>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75479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969C9-AA66-44D5-B304-89A0D12492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4C2617-CC0D-47EB-BC1D-6BD3572739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FBDE5A-230B-4AA3-BE39-31D37A64C634}"/>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5" name="Footer Placeholder 4">
            <a:extLst>
              <a:ext uri="{FF2B5EF4-FFF2-40B4-BE49-F238E27FC236}">
                <a16:creationId xmlns:a16="http://schemas.microsoft.com/office/drawing/2014/main" id="{D869666E-709F-4880-8DB8-BD0CEB2BBA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78349E-4676-434D-9A1B-1246257B4630}"/>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214079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97D4-9B49-458D-8E59-F0F7071A8D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30BCF5-3433-486E-AB5E-65E021BEC4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89AD88-44D2-4B27-AD57-291EA28E15D8}"/>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5" name="Footer Placeholder 4">
            <a:extLst>
              <a:ext uri="{FF2B5EF4-FFF2-40B4-BE49-F238E27FC236}">
                <a16:creationId xmlns:a16="http://schemas.microsoft.com/office/drawing/2014/main" id="{59F69E20-C974-4234-8A39-EB25AF5615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9C094-4E94-40BD-8356-5BFC1FF9EDB6}"/>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209893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D137D-1F17-45E6-8C08-5E8ECFA624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FC9BC2-D247-4EE9-8C89-A11F82BCD8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3087C2-2976-4824-9ED4-C6FE372EBC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3E1409-5D8F-4E8B-8601-3637AB6C7B0A}"/>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6" name="Footer Placeholder 5">
            <a:extLst>
              <a:ext uri="{FF2B5EF4-FFF2-40B4-BE49-F238E27FC236}">
                <a16:creationId xmlns:a16="http://schemas.microsoft.com/office/drawing/2014/main" id="{E50DCE2E-D1BC-4E01-84D9-9C0062EA98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EFCDF2-76CF-4A10-BD2E-D1006655F993}"/>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82852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5D355-8940-42B6-80BE-930D8A5740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B5C743-479B-47BE-A45E-A7297793A5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26F00F-0580-4383-953C-A1106F9762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CB93D6-37F1-4827-8C9F-811693F513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2C986F-44B2-4092-B693-DC5CFD7C46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5F5688-35CF-4BB3-A92B-8CEDB429165B}"/>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8" name="Footer Placeholder 7">
            <a:extLst>
              <a:ext uri="{FF2B5EF4-FFF2-40B4-BE49-F238E27FC236}">
                <a16:creationId xmlns:a16="http://schemas.microsoft.com/office/drawing/2014/main" id="{23B596BD-0CBE-4536-9E38-CE464433FF3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1EB422-8081-4FBD-B85C-5F61676DB21F}"/>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64184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2B324-76CA-4978-B44E-04304D6727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F69AF1-98A3-47CC-A4D5-62DCA51EF463}"/>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4" name="Footer Placeholder 3">
            <a:extLst>
              <a:ext uri="{FF2B5EF4-FFF2-40B4-BE49-F238E27FC236}">
                <a16:creationId xmlns:a16="http://schemas.microsoft.com/office/drawing/2014/main" id="{9DEB55C6-4D83-4630-B574-DEC0940F7F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DE304F-A8F7-4E08-BA0B-79F6BDA33159}"/>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839612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5CB4A-0B3E-46DE-BED7-E3F637F35E60}"/>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3" name="Footer Placeholder 2">
            <a:extLst>
              <a:ext uri="{FF2B5EF4-FFF2-40B4-BE49-F238E27FC236}">
                <a16:creationId xmlns:a16="http://schemas.microsoft.com/office/drawing/2014/main" id="{CB2B8807-91B5-4C2E-8825-A2B5D3A602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3EAB047-B60C-46B5-AAA2-BAB29197AD26}"/>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409632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5F60-0E29-46E6-8EB2-FA386FA6F8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F951C6-AA5F-49E7-AF87-2515B2FAC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D7E0131-98DD-4E55-A8EE-9CC50E281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E82DE0-20E3-4B1B-B954-FA4D4CEA4BA4}"/>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6" name="Footer Placeholder 5">
            <a:extLst>
              <a:ext uri="{FF2B5EF4-FFF2-40B4-BE49-F238E27FC236}">
                <a16:creationId xmlns:a16="http://schemas.microsoft.com/office/drawing/2014/main" id="{848A0529-032B-42EA-AC5D-1850E5D14B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6880BF-2CF7-4779-8052-45F185DA0CB5}"/>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3039749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1843F-4C7F-46ED-B238-82B282102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63DE0E-64AF-497D-88A7-B78066B5C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CB7E8F-21CD-4A7F-819D-25CA7D13E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2F1AE-4439-4D8E-A21D-995278054B24}"/>
              </a:ext>
            </a:extLst>
          </p:cNvPr>
          <p:cNvSpPr>
            <a:spLocks noGrp="1"/>
          </p:cNvSpPr>
          <p:nvPr>
            <p:ph type="dt" sz="half" idx="10"/>
          </p:nvPr>
        </p:nvSpPr>
        <p:spPr/>
        <p:txBody>
          <a:bodyPr/>
          <a:lstStyle/>
          <a:p>
            <a:fld id="{A88910BD-4BFD-4638-9521-478E0718B4AC}" type="datetimeFigureOut">
              <a:rPr lang="en-GB" smtClean="0"/>
              <a:t>28/09/2022</a:t>
            </a:fld>
            <a:endParaRPr lang="en-GB"/>
          </a:p>
        </p:txBody>
      </p:sp>
      <p:sp>
        <p:nvSpPr>
          <p:cNvPr id="6" name="Footer Placeholder 5">
            <a:extLst>
              <a:ext uri="{FF2B5EF4-FFF2-40B4-BE49-F238E27FC236}">
                <a16:creationId xmlns:a16="http://schemas.microsoft.com/office/drawing/2014/main" id="{2C93A950-374D-4826-90E7-20ED7889A4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BD39EE-5174-42A2-B9DC-206CAE67364D}"/>
              </a:ext>
            </a:extLst>
          </p:cNvPr>
          <p:cNvSpPr>
            <a:spLocks noGrp="1"/>
          </p:cNvSpPr>
          <p:nvPr>
            <p:ph type="sldNum" sz="quarter" idx="12"/>
          </p:nvPr>
        </p:nvSpPr>
        <p:spPr/>
        <p:txBody>
          <a:bodyPr/>
          <a:lstStyle/>
          <a:p>
            <a:fld id="{83006E3E-642F-4E37-93DC-F1CCCD62F836}" type="slidenum">
              <a:rPr lang="en-GB" smtClean="0"/>
              <a:t>‹#›</a:t>
            </a:fld>
            <a:endParaRPr lang="en-GB"/>
          </a:p>
        </p:txBody>
      </p:sp>
    </p:spTree>
    <p:extLst>
      <p:ext uri="{BB962C8B-B14F-4D97-AF65-F5344CB8AC3E}">
        <p14:creationId xmlns:p14="http://schemas.microsoft.com/office/powerpoint/2010/main" val="140824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E01B8-D49B-4330-B5F3-582529AE91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C323D5-E261-40A2-B0B7-E1F1CCF3C3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E4E784-15B5-4B41-BB85-A0A8EA5EB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910BD-4BFD-4638-9521-478E0718B4AC}" type="datetimeFigureOut">
              <a:rPr lang="en-GB" smtClean="0"/>
              <a:t>28/09/2022</a:t>
            </a:fld>
            <a:endParaRPr lang="en-GB"/>
          </a:p>
        </p:txBody>
      </p:sp>
      <p:sp>
        <p:nvSpPr>
          <p:cNvPr id="5" name="Footer Placeholder 4">
            <a:extLst>
              <a:ext uri="{FF2B5EF4-FFF2-40B4-BE49-F238E27FC236}">
                <a16:creationId xmlns:a16="http://schemas.microsoft.com/office/drawing/2014/main" id="{4AEC5CA0-0E5C-46FB-BF45-216735A57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0C7DC86-A1E8-4F93-9444-BAB3201A23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06E3E-642F-4E37-93DC-F1CCCD62F836}" type="slidenum">
              <a:rPr lang="en-GB" smtClean="0"/>
              <a:t>‹#›</a:t>
            </a:fld>
            <a:endParaRPr lang="en-GB"/>
          </a:p>
        </p:txBody>
      </p:sp>
    </p:spTree>
    <p:extLst>
      <p:ext uri="{BB962C8B-B14F-4D97-AF65-F5344CB8AC3E}">
        <p14:creationId xmlns:p14="http://schemas.microsoft.com/office/powerpoint/2010/main" val="1672444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385321" y="110945"/>
            <a:ext cx="11421358" cy="6463308"/>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r>
              <a:rPr lang="en-GB" sz="3600" b="1" dirty="0">
                <a:solidFill>
                  <a:schemeClr val="bg1"/>
                </a:solidFill>
                <a:latin typeface="Arial" panose="020B0604020202020204" pitchFamily="34" charset="0"/>
                <a:cs typeface="Arial" panose="020B0604020202020204" pitchFamily="34" charset="0"/>
              </a:rPr>
              <a:t>PowerPoint template to accompany the Rainbow Laces 2020 activity pack for:</a:t>
            </a:r>
          </a:p>
          <a:p>
            <a:endParaRPr lang="en-GB"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SEND/ALN/ASN – version 2</a:t>
            </a:r>
          </a:p>
          <a:p>
            <a:endParaRPr lang="en-US" sz="20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40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20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Who are Stonewall?</a:t>
            </a:r>
          </a:p>
          <a:p>
            <a:r>
              <a:rPr lang="en-GB" sz="140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41AE999-C518-4E13-BCD5-A56E9AEF5A90}"/>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What does LGBT mean?</a:t>
            </a:r>
          </a:p>
        </p:txBody>
      </p:sp>
      <p:sp>
        <p:nvSpPr>
          <p:cNvPr id="10" name="Rectangle 9">
            <a:extLst>
              <a:ext uri="{FF2B5EF4-FFF2-40B4-BE49-F238E27FC236}">
                <a16:creationId xmlns:a16="http://schemas.microsoft.com/office/drawing/2014/main" id="{19B15940-5CCC-4377-AF0F-E04B626628D4}"/>
              </a:ext>
            </a:extLst>
          </p:cNvPr>
          <p:cNvSpPr/>
          <p:nvPr/>
        </p:nvSpPr>
        <p:spPr>
          <a:xfrm>
            <a:off x="5233012" y="1351246"/>
            <a:ext cx="6676222" cy="3890489"/>
          </a:xfrm>
          <a:prstGeom prst="rect">
            <a:avLst/>
          </a:prstGeom>
        </p:spPr>
        <p:txBody>
          <a:bodyPr wrap="square">
            <a:spAutoFit/>
          </a:bodyPr>
          <a:lstStyle/>
          <a:p>
            <a:pPr>
              <a:lnSpc>
                <a:spcPct val="150000"/>
              </a:lnSpc>
              <a:defRPr/>
            </a:pPr>
            <a:r>
              <a:rPr lang="en-US" sz="2800" b="1" dirty="0">
                <a:latin typeface="Arial"/>
                <a:cs typeface="Arial"/>
              </a:rPr>
              <a:t>Trans</a:t>
            </a:r>
            <a:endParaRPr lang="en-US" sz="2800" dirty="0">
              <a:latin typeface="Arial"/>
              <a:cs typeface="Arial"/>
            </a:endParaRPr>
          </a:p>
          <a:p>
            <a:pPr>
              <a:lnSpc>
                <a:spcPct val="150000"/>
              </a:lnSpc>
              <a:defRPr/>
            </a:pPr>
            <a:r>
              <a:rPr lang="en-US" sz="2800" dirty="0">
                <a:latin typeface="Arial"/>
                <a:cs typeface="Arial"/>
              </a:rPr>
              <a:t>When </a:t>
            </a:r>
            <a:r>
              <a:rPr lang="en-US" sz="2800" dirty="0" err="1">
                <a:latin typeface="Arial"/>
                <a:cs typeface="Arial"/>
              </a:rPr>
              <a:t>Indya</a:t>
            </a:r>
            <a:r>
              <a:rPr lang="en-US" sz="2800" dirty="0">
                <a:latin typeface="Arial"/>
                <a:cs typeface="Arial"/>
              </a:rPr>
              <a:t> was born people thought </a:t>
            </a:r>
            <a:r>
              <a:rPr lang="en-US" sz="2800" dirty="0" err="1">
                <a:latin typeface="Arial"/>
                <a:cs typeface="Arial"/>
              </a:rPr>
              <a:t>Indya</a:t>
            </a:r>
            <a:r>
              <a:rPr lang="en-US" sz="2800" dirty="0">
                <a:latin typeface="Arial"/>
                <a:cs typeface="Arial"/>
              </a:rPr>
              <a:t> was a boy.</a:t>
            </a:r>
          </a:p>
          <a:p>
            <a:pPr>
              <a:lnSpc>
                <a:spcPct val="150000"/>
              </a:lnSpc>
              <a:defRPr/>
            </a:pPr>
            <a:r>
              <a:rPr lang="en-US" sz="2800" dirty="0" err="1">
                <a:latin typeface="Arial"/>
                <a:cs typeface="Arial"/>
              </a:rPr>
              <a:t>Indya</a:t>
            </a:r>
            <a:r>
              <a:rPr lang="en-US" sz="2800" dirty="0">
                <a:latin typeface="Arial"/>
                <a:cs typeface="Arial"/>
              </a:rPr>
              <a:t> told them they are not a boy or a girl.</a:t>
            </a:r>
          </a:p>
          <a:p>
            <a:pPr>
              <a:lnSpc>
                <a:spcPct val="150000"/>
              </a:lnSpc>
              <a:defRPr/>
            </a:pPr>
            <a:r>
              <a:rPr lang="en-US" sz="2800" dirty="0" err="1">
                <a:latin typeface="Arial"/>
                <a:cs typeface="Arial"/>
              </a:rPr>
              <a:t>Indya</a:t>
            </a:r>
            <a:r>
              <a:rPr lang="en-US" sz="2800" dirty="0">
                <a:latin typeface="Arial"/>
                <a:cs typeface="Arial"/>
              </a:rPr>
              <a:t> is non-binary.</a:t>
            </a:r>
          </a:p>
        </p:txBody>
      </p:sp>
      <p:pic>
        <p:nvPicPr>
          <p:cNvPr id="8" name="Picture 2" descr="https://miro.medium.com/max/1250/1*vNxN2_cjw1CWfmZxRTTz_w.jpeg">
            <a:extLst>
              <a:ext uri="{FF2B5EF4-FFF2-40B4-BE49-F238E27FC236}">
                <a16:creationId xmlns:a16="http://schemas.microsoft.com/office/drawing/2014/main" id="{E87FB5B5-81CD-4737-A754-4151DD4DB5B6}"/>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911195" y="1552368"/>
            <a:ext cx="3713570" cy="3689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72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074" name="Picture 2" descr="Daniel Quasar redesigns LGBT Rainbow Flag to be more inclusive">
            <a:extLst>
              <a:ext uri="{FF2B5EF4-FFF2-40B4-BE49-F238E27FC236}">
                <a16:creationId xmlns:a16="http://schemas.microsoft.com/office/drawing/2014/main" id="{92BC23DE-FF6D-4E1A-A376-D6A87FB0A11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16071" y="1741327"/>
            <a:ext cx="5270316" cy="25917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aniel Quasar redesigns LGBT Rainbow Flag to be more inclusive">
            <a:extLst>
              <a:ext uri="{FF2B5EF4-FFF2-40B4-BE49-F238E27FC236}">
                <a16:creationId xmlns:a16="http://schemas.microsoft.com/office/drawing/2014/main" id="{0FC8BA3C-15C5-4D90-855E-42C009CC1584}"/>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959" y="1741327"/>
            <a:ext cx="5270316" cy="2591762"/>
          </a:xfrm>
          <a:prstGeom prst="rect">
            <a:avLst/>
          </a:prstGeom>
          <a:noFill/>
          <a:extLst>
            <a:ext uri="{909E8E84-426E-40DD-AFC4-6F175D3DCCD1}">
              <a14:hiddenFill xmlns:a14="http://schemas.microsoft.com/office/drawing/2010/main">
                <a:solidFill>
                  <a:srgbClr val="FFFFFF"/>
                </a:solidFill>
              </a14:hiddenFill>
            </a:ext>
          </a:extLst>
        </p:spPr>
      </p:pic>
      <p:sp>
        <p:nvSpPr>
          <p:cNvPr id="8" name="Title 3">
            <a:extLst>
              <a:ext uri="{FF2B5EF4-FFF2-40B4-BE49-F238E27FC236}">
                <a16:creationId xmlns:a16="http://schemas.microsoft.com/office/drawing/2014/main" id="{6A36D962-6063-4958-B234-43B82A496B8E}"/>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How are the two flags different?</a:t>
            </a:r>
          </a:p>
        </p:txBody>
      </p:sp>
      <p:sp>
        <p:nvSpPr>
          <p:cNvPr id="9" name="Title 3">
            <a:extLst>
              <a:ext uri="{FF2B5EF4-FFF2-40B4-BE49-F238E27FC236}">
                <a16:creationId xmlns:a16="http://schemas.microsoft.com/office/drawing/2014/main" id="{AF0396E0-9012-46BC-9836-AA6FA063D47E}"/>
              </a:ext>
            </a:extLst>
          </p:cNvPr>
          <p:cNvSpPr txBox="1">
            <a:spLocks/>
          </p:cNvSpPr>
          <p:nvPr/>
        </p:nvSpPr>
        <p:spPr>
          <a:xfrm>
            <a:off x="139959" y="4419475"/>
            <a:ext cx="5192205"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2800" b="0" dirty="0">
                <a:solidFill>
                  <a:schemeClr val="tx1"/>
                </a:solidFill>
              </a:rPr>
              <a:t>Rainbow Flag</a:t>
            </a:r>
          </a:p>
        </p:txBody>
      </p:sp>
      <p:sp>
        <p:nvSpPr>
          <p:cNvPr id="10" name="Title 3">
            <a:extLst>
              <a:ext uri="{FF2B5EF4-FFF2-40B4-BE49-F238E27FC236}">
                <a16:creationId xmlns:a16="http://schemas.microsoft.com/office/drawing/2014/main" id="{328ABCC7-F752-4812-B7E7-13B479B3D216}"/>
              </a:ext>
            </a:extLst>
          </p:cNvPr>
          <p:cNvSpPr txBox="1">
            <a:spLocks/>
          </p:cNvSpPr>
          <p:nvPr/>
        </p:nvSpPr>
        <p:spPr>
          <a:xfrm>
            <a:off x="6416071" y="4419475"/>
            <a:ext cx="5192205"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2800" b="0" dirty="0">
                <a:solidFill>
                  <a:schemeClr val="tx1"/>
                </a:solidFill>
              </a:rPr>
              <a:t>Inclusive Rainbow Flag</a:t>
            </a:r>
          </a:p>
        </p:txBody>
      </p:sp>
    </p:spTree>
    <p:extLst>
      <p:ext uri="{BB962C8B-B14F-4D97-AF65-F5344CB8AC3E}">
        <p14:creationId xmlns:p14="http://schemas.microsoft.com/office/powerpoint/2010/main" val="399148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074" name="Picture 2" descr="Daniel Quasar redesigns LGBT Rainbow Flag to be more inclusive">
            <a:extLst>
              <a:ext uri="{FF2B5EF4-FFF2-40B4-BE49-F238E27FC236}">
                <a16:creationId xmlns:a16="http://schemas.microsoft.com/office/drawing/2014/main" id="{92BC23DE-FF6D-4E1A-A376-D6A87FB0A11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92000" cy="599561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20E481E-5685-43CA-9058-05C38E65B18D}"/>
              </a:ext>
            </a:extLst>
          </p:cNvPr>
          <p:cNvSpPr/>
          <p:nvPr/>
        </p:nvSpPr>
        <p:spPr>
          <a:xfrm>
            <a:off x="5843194" y="-99872"/>
            <a:ext cx="6154756" cy="901593"/>
          </a:xfrm>
          <a:prstGeom prst="rect">
            <a:avLst/>
          </a:prstGeom>
        </p:spPr>
        <p:txBody>
          <a:bodyPr wrap="square">
            <a:spAutoFit/>
          </a:bodyPr>
          <a:lstStyle/>
          <a:p>
            <a:pPr algn="r">
              <a:lnSpc>
                <a:spcPct val="150000"/>
              </a:lnSpc>
              <a:defRPr/>
            </a:pPr>
            <a:r>
              <a:rPr lang="en-US" sz="4000" b="1" dirty="0">
                <a:solidFill>
                  <a:schemeClr val="bg1"/>
                </a:solidFill>
                <a:latin typeface="Arial"/>
                <a:cs typeface="Arial"/>
              </a:rPr>
              <a:t>Black and brown stripes</a:t>
            </a:r>
            <a:endParaRPr lang="en-US" sz="4000" dirty="0">
              <a:solidFill>
                <a:schemeClr val="bg1"/>
              </a:solidFill>
              <a:latin typeface="Arial"/>
              <a:cs typeface="Arial"/>
            </a:endParaRPr>
          </a:p>
        </p:txBody>
      </p:sp>
      <p:sp>
        <p:nvSpPr>
          <p:cNvPr id="7" name="Rectangle 6">
            <a:extLst>
              <a:ext uri="{FF2B5EF4-FFF2-40B4-BE49-F238E27FC236}">
                <a16:creationId xmlns:a16="http://schemas.microsoft.com/office/drawing/2014/main" id="{AB2D191D-B953-4610-9A91-F6C2DC379054}"/>
              </a:ext>
            </a:extLst>
          </p:cNvPr>
          <p:cNvSpPr/>
          <p:nvPr/>
        </p:nvSpPr>
        <p:spPr>
          <a:xfrm>
            <a:off x="5993176" y="901593"/>
            <a:ext cx="6004774" cy="2748253"/>
          </a:xfrm>
          <a:prstGeom prst="rect">
            <a:avLst/>
          </a:prstGeom>
          <a:solidFill>
            <a:schemeClr val="bg1">
              <a:lumMod val="85000"/>
            </a:schemeClr>
          </a:solidFill>
        </p:spPr>
        <p:txBody>
          <a:bodyPr wrap="square">
            <a:spAutoFit/>
          </a:bodyPr>
          <a:lstStyle/>
          <a:p>
            <a:pPr>
              <a:lnSpc>
                <a:spcPct val="150000"/>
              </a:lnSpc>
              <a:defRPr/>
            </a:pPr>
            <a:r>
              <a:rPr lang="en-US" sz="4000" dirty="0">
                <a:latin typeface="Arial"/>
                <a:cs typeface="Arial"/>
              </a:rPr>
              <a:t>A reminder that people of</a:t>
            </a:r>
          </a:p>
          <a:p>
            <a:pPr>
              <a:lnSpc>
                <a:spcPct val="150000"/>
              </a:lnSpc>
              <a:defRPr/>
            </a:pPr>
            <a:r>
              <a:rPr lang="en-US" sz="4000" dirty="0">
                <a:latin typeface="Arial"/>
                <a:cs typeface="Arial"/>
              </a:rPr>
              <a:t>all skin </a:t>
            </a:r>
            <a:r>
              <a:rPr lang="en-US" sz="4000" dirty="0" err="1">
                <a:latin typeface="Arial"/>
                <a:cs typeface="Arial"/>
              </a:rPr>
              <a:t>colours</a:t>
            </a:r>
            <a:r>
              <a:rPr lang="en-US" sz="4000" dirty="0">
                <a:latin typeface="Arial"/>
                <a:cs typeface="Arial"/>
              </a:rPr>
              <a:t> should </a:t>
            </a:r>
          </a:p>
          <a:p>
            <a:pPr>
              <a:lnSpc>
                <a:spcPct val="150000"/>
              </a:lnSpc>
              <a:defRPr/>
            </a:pPr>
            <a:r>
              <a:rPr lang="en-US" sz="4000" dirty="0">
                <a:latin typeface="Arial"/>
                <a:cs typeface="Arial"/>
              </a:rPr>
              <a:t>be treated fairly.</a:t>
            </a:r>
          </a:p>
        </p:txBody>
      </p:sp>
    </p:spTree>
    <p:extLst>
      <p:ext uri="{BB962C8B-B14F-4D97-AF65-F5344CB8AC3E}">
        <p14:creationId xmlns:p14="http://schemas.microsoft.com/office/powerpoint/2010/main" val="391280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074" name="Picture 2" descr="Daniel Quasar redesigns LGBT Rainbow Flag to be more inclusive">
            <a:extLst>
              <a:ext uri="{FF2B5EF4-FFF2-40B4-BE49-F238E27FC236}">
                <a16:creationId xmlns:a16="http://schemas.microsoft.com/office/drawing/2014/main" id="{92BC23DE-FF6D-4E1A-A376-D6A87FB0A11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92000" cy="5995610"/>
          </a:xfrm>
          <a:prstGeom prst="rect">
            <a:avLst/>
          </a:prstGeom>
          <a:solidFill>
            <a:schemeClr val="bg1">
              <a:lumMod val="85000"/>
            </a:schemeClr>
          </a:solidFill>
        </p:spPr>
      </p:pic>
      <p:sp>
        <p:nvSpPr>
          <p:cNvPr id="5" name="Rectangle 4">
            <a:extLst>
              <a:ext uri="{FF2B5EF4-FFF2-40B4-BE49-F238E27FC236}">
                <a16:creationId xmlns:a16="http://schemas.microsoft.com/office/drawing/2014/main" id="{120E481E-5685-43CA-9058-05C38E65B18D}"/>
              </a:ext>
            </a:extLst>
          </p:cNvPr>
          <p:cNvSpPr/>
          <p:nvPr/>
        </p:nvSpPr>
        <p:spPr>
          <a:xfrm>
            <a:off x="4616067" y="-99872"/>
            <a:ext cx="7381883" cy="901593"/>
          </a:xfrm>
          <a:prstGeom prst="rect">
            <a:avLst/>
          </a:prstGeom>
        </p:spPr>
        <p:txBody>
          <a:bodyPr wrap="square">
            <a:spAutoFit/>
          </a:bodyPr>
          <a:lstStyle/>
          <a:p>
            <a:pPr algn="r">
              <a:lnSpc>
                <a:spcPct val="150000"/>
              </a:lnSpc>
              <a:defRPr/>
            </a:pPr>
            <a:r>
              <a:rPr lang="en-US" sz="4000" b="1" dirty="0">
                <a:solidFill>
                  <a:schemeClr val="bg1"/>
                </a:solidFill>
                <a:latin typeface="Arial"/>
                <a:cs typeface="Arial"/>
              </a:rPr>
              <a:t>Blue, pink and white stripes</a:t>
            </a:r>
            <a:endParaRPr lang="en-US" sz="4000" dirty="0">
              <a:solidFill>
                <a:schemeClr val="bg1"/>
              </a:solidFill>
              <a:latin typeface="Arial"/>
              <a:cs typeface="Arial"/>
            </a:endParaRPr>
          </a:p>
        </p:txBody>
      </p:sp>
      <p:sp>
        <p:nvSpPr>
          <p:cNvPr id="7" name="Rectangle 6">
            <a:extLst>
              <a:ext uri="{FF2B5EF4-FFF2-40B4-BE49-F238E27FC236}">
                <a16:creationId xmlns:a16="http://schemas.microsoft.com/office/drawing/2014/main" id="{AB2D191D-B953-4610-9A91-F6C2DC379054}"/>
              </a:ext>
            </a:extLst>
          </p:cNvPr>
          <p:cNvSpPr/>
          <p:nvPr/>
        </p:nvSpPr>
        <p:spPr>
          <a:xfrm>
            <a:off x="5971142" y="901593"/>
            <a:ext cx="6026808" cy="2748253"/>
          </a:xfrm>
          <a:prstGeom prst="rect">
            <a:avLst/>
          </a:prstGeom>
          <a:solidFill>
            <a:schemeClr val="bg1">
              <a:lumMod val="85000"/>
            </a:schemeClr>
          </a:solidFill>
        </p:spPr>
        <p:txBody>
          <a:bodyPr wrap="square">
            <a:spAutoFit/>
          </a:bodyPr>
          <a:lstStyle/>
          <a:p>
            <a:pPr>
              <a:lnSpc>
                <a:spcPct val="150000"/>
              </a:lnSpc>
              <a:defRPr/>
            </a:pPr>
            <a:r>
              <a:rPr lang="en-US" sz="4000" dirty="0">
                <a:latin typeface="Arial"/>
                <a:cs typeface="Arial"/>
              </a:rPr>
              <a:t>A reminder that</a:t>
            </a:r>
          </a:p>
          <a:p>
            <a:pPr>
              <a:lnSpc>
                <a:spcPct val="150000"/>
              </a:lnSpc>
              <a:defRPr/>
            </a:pPr>
            <a:r>
              <a:rPr lang="en-US" sz="4000" dirty="0">
                <a:latin typeface="Arial"/>
                <a:cs typeface="Arial"/>
              </a:rPr>
              <a:t>trans people should </a:t>
            </a:r>
          </a:p>
          <a:p>
            <a:pPr>
              <a:lnSpc>
                <a:spcPct val="150000"/>
              </a:lnSpc>
              <a:defRPr/>
            </a:pPr>
            <a:r>
              <a:rPr lang="en-US" sz="4000" dirty="0">
                <a:latin typeface="Arial"/>
                <a:cs typeface="Arial"/>
              </a:rPr>
              <a:t>be treated fairly.</a:t>
            </a:r>
          </a:p>
        </p:txBody>
      </p:sp>
    </p:spTree>
    <p:extLst>
      <p:ext uri="{BB962C8B-B14F-4D97-AF65-F5344CB8AC3E}">
        <p14:creationId xmlns:p14="http://schemas.microsoft.com/office/powerpoint/2010/main" val="4899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961385-67A3-4F66-8E53-502EE48356C1}"/>
              </a:ext>
            </a:extLst>
          </p:cNvPr>
          <p:cNvSpPr txBox="1"/>
          <p:nvPr/>
        </p:nvSpPr>
        <p:spPr>
          <a:xfrm>
            <a:off x="0" y="372484"/>
            <a:ext cx="12191999" cy="830997"/>
          </a:xfrm>
          <a:prstGeom prst="rect">
            <a:avLst/>
          </a:prstGeom>
          <a:solidFill>
            <a:srgbClr val="74CA17"/>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800" b="1" cap="all" dirty="0">
                <a:solidFill>
                  <a:schemeClr val="bg1"/>
                </a:solidFill>
                <a:latin typeface="Arial" panose="020B0604020202020204" pitchFamily="34" charset="0"/>
                <a:cs typeface="Arial" panose="020B0604020202020204" pitchFamily="34" charset="0"/>
              </a:rPr>
              <a:t>Rainbow laces</a:t>
            </a:r>
            <a:endParaRPr kumimoji="0" lang="en-GB" sz="4800" b="1" i="0" u="none" strike="noStrike" kern="1200" cap="all"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20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494028-1379-4404-99BB-F333A39702CE}"/>
              </a:ext>
            </a:extLst>
          </p:cNvPr>
          <p:cNvSpPr/>
          <p:nvPr/>
        </p:nvSpPr>
        <p:spPr>
          <a:xfrm>
            <a:off x="5387248" y="611838"/>
            <a:ext cx="6804753" cy="5129289"/>
          </a:xfrm>
          <a:prstGeom prst="rect">
            <a:avLst/>
          </a:prstGeom>
        </p:spPr>
        <p:txBody>
          <a:bodyPr wrap="square" lIns="91440" tIns="45720" rIns="91440" bIns="45720" anchor="t">
            <a:spAutoFit/>
          </a:bodyPr>
          <a:lstStyle/>
          <a:p>
            <a:pPr>
              <a:lnSpc>
                <a:spcPct val="200000"/>
              </a:lnSpc>
              <a:defRPr/>
            </a:pPr>
            <a:r>
              <a:rPr lang="en-US" sz="2800" dirty="0">
                <a:latin typeface="Arial"/>
                <a:cs typeface="Arial"/>
              </a:rPr>
              <a:t>Sometimes people say and do things that are unkind to LGBT people.</a:t>
            </a:r>
          </a:p>
          <a:p>
            <a:pPr>
              <a:lnSpc>
                <a:spcPct val="200000"/>
              </a:lnSpc>
              <a:defRPr/>
            </a:pPr>
            <a:r>
              <a:rPr lang="en-US" sz="2800" dirty="0">
                <a:latin typeface="Arial"/>
                <a:cs typeface="Arial"/>
              </a:rPr>
              <a:t>This can happen when they are doing sports.</a:t>
            </a:r>
          </a:p>
          <a:p>
            <a:pPr>
              <a:lnSpc>
                <a:spcPct val="200000"/>
              </a:lnSpc>
              <a:defRPr/>
            </a:pPr>
            <a:r>
              <a:rPr lang="en-US" sz="2800" dirty="0">
                <a:latin typeface="Arial"/>
                <a:cs typeface="Arial"/>
              </a:rPr>
              <a:t>If people are unkind it might make someone not want to do sports any more.</a:t>
            </a:r>
          </a:p>
        </p:txBody>
      </p:sp>
      <p:pic>
        <p:nvPicPr>
          <p:cNvPr id="1034" name="Picture 10" descr="Active East Lothian | Haddington Hockey Club">
            <a:extLst>
              <a:ext uri="{FF2B5EF4-FFF2-40B4-BE49-F238E27FC236}">
                <a16:creationId xmlns:a16="http://schemas.microsoft.com/office/drawing/2014/main" id="{45042CBF-40CA-43AC-B297-0515221C784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0970" y="995708"/>
            <a:ext cx="5120295" cy="2882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95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Picture 7" descr="A picture containing grass, person, outdoor, sport&#10;&#10;Description automatically generated">
            <a:extLst>
              <a:ext uri="{FF2B5EF4-FFF2-40B4-BE49-F238E27FC236}">
                <a16:creationId xmlns:a16="http://schemas.microsoft.com/office/drawing/2014/main" id="{08A43CEA-34E7-4FFD-AD3E-2D1CAF63DF8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 y="0"/>
            <a:ext cx="12191999" cy="6858000"/>
          </a:xfrm>
          <a:prstGeom prst="rect">
            <a:avLst/>
          </a:prstGeom>
        </p:spPr>
      </p:pic>
      <p:sp>
        <p:nvSpPr>
          <p:cNvPr id="5" name="TextBox 4">
            <a:extLst>
              <a:ext uri="{FF2B5EF4-FFF2-40B4-BE49-F238E27FC236}">
                <a16:creationId xmlns:a16="http://schemas.microsoft.com/office/drawing/2014/main" id="{BA961385-67A3-4F66-8E53-502EE48356C1}"/>
              </a:ext>
            </a:extLst>
          </p:cNvPr>
          <p:cNvSpPr txBox="1"/>
          <p:nvPr/>
        </p:nvSpPr>
        <p:spPr>
          <a:xfrm>
            <a:off x="0" y="372484"/>
            <a:ext cx="12191999" cy="1569660"/>
          </a:xfrm>
          <a:prstGeom prst="rect">
            <a:avLst/>
          </a:prstGeom>
          <a:solidFill>
            <a:srgbClr val="74CA17"/>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800" b="1" cap="all" dirty="0">
                <a:solidFill>
                  <a:schemeClr val="bg1"/>
                </a:solidFill>
                <a:latin typeface="Arial" panose="020B0604020202020204" pitchFamily="34" charset="0"/>
                <a:cs typeface="Arial" panose="020B0604020202020204" pitchFamily="34" charset="0"/>
              </a:rPr>
              <a:t>What does it feel like when someone is unkind to you?</a:t>
            </a:r>
          </a:p>
        </p:txBody>
      </p:sp>
    </p:spTree>
    <p:extLst>
      <p:ext uri="{BB962C8B-B14F-4D97-AF65-F5344CB8AC3E}">
        <p14:creationId xmlns:p14="http://schemas.microsoft.com/office/powerpoint/2010/main" val="425959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Picture 7" descr="A picture containing grass, person, outdoor, sport&#10;&#10;Description automatically generated">
            <a:extLst>
              <a:ext uri="{FF2B5EF4-FFF2-40B4-BE49-F238E27FC236}">
                <a16:creationId xmlns:a16="http://schemas.microsoft.com/office/drawing/2014/main" id="{08A43CEA-34E7-4FFD-AD3E-2D1CAF63DF8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 y="0"/>
            <a:ext cx="12191999" cy="6858000"/>
          </a:xfrm>
          <a:prstGeom prst="rect">
            <a:avLst/>
          </a:prstGeom>
        </p:spPr>
      </p:pic>
      <p:sp>
        <p:nvSpPr>
          <p:cNvPr id="5" name="TextBox 4">
            <a:extLst>
              <a:ext uri="{FF2B5EF4-FFF2-40B4-BE49-F238E27FC236}">
                <a16:creationId xmlns:a16="http://schemas.microsoft.com/office/drawing/2014/main" id="{BA961385-67A3-4F66-8E53-502EE48356C1}"/>
              </a:ext>
            </a:extLst>
          </p:cNvPr>
          <p:cNvSpPr txBox="1"/>
          <p:nvPr/>
        </p:nvSpPr>
        <p:spPr>
          <a:xfrm>
            <a:off x="0" y="372484"/>
            <a:ext cx="12191999" cy="1569660"/>
          </a:xfrm>
          <a:prstGeom prst="rect">
            <a:avLst/>
          </a:prstGeom>
          <a:solidFill>
            <a:srgbClr val="74CA17"/>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800" b="1" cap="all" dirty="0">
                <a:solidFill>
                  <a:schemeClr val="bg1"/>
                </a:solidFill>
                <a:latin typeface="Arial" panose="020B0604020202020204" pitchFamily="34" charset="0"/>
                <a:cs typeface="Arial" panose="020B0604020202020204" pitchFamily="34" charset="0"/>
              </a:rPr>
              <a:t>What does it feel like when someone is kind to you?</a:t>
            </a:r>
          </a:p>
        </p:txBody>
      </p:sp>
    </p:spTree>
    <p:extLst>
      <p:ext uri="{BB962C8B-B14F-4D97-AF65-F5344CB8AC3E}">
        <p14:creationId xmlns:p14="http://schemas.microsoft.com/office/powerpoint/2010/main" val="2605534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494028-1379-4404-99BB-F333A39702CE}"/>
              </a:ext>
            </a:extLst>
          </p:cNvPr>
          <p:cNvSpPr/>
          <p:nvPr/>
        </p:nvSpPr>
        <p:spPr>
          <a:xfrm>
            <a:off x="5155893" y="998706"/>
            <a:ext cx="6842057" cy="4832092"/>
          </a:xfrm>
          <a:prstGeom prst="rect">
            <a:avLst/>
          </a:prstGeom>
        </p:spPr>
        <p:txBody>
          <a:bodyPr wrap="square">
            <a:spAutoFit/>
          </a:bodyPr>
          <a:lstStyle/>
          <a:p>
            <a:pPr>
              <a:lnSpc>
                <a:spcPct val="150000"/>
              </a:lnSpc>
              <a:defRPr/>
            </a:pPr>
            <a:r>
              <a:rPr lang="en-US" sz="2800" dirty="0">
                <a:latin typeface="Arial"/>
                <a:cs typeface="Arial"/>
              </a:rPr>
              <a:t>People wear Rainbow Laces (and even rainbow arm bands) to show that they want everyone to be kind to LGBT people.</a:t>
            </a:r>
          </a:p>
          <a:p>
            <a:pPr>
              <a:lnSpc>
                <a:spcPct val="150000"/>
              </a:lnSpc>
              <a:defRPr/>
            </a:pPr>
            <a:endParaRPr lang="en-US" sz="2800" dirty="0">
              <a:latin typeface="Arial"/>
              <a:cs typeface="Arial"/>
            </a:endParaRPr>
          </a:p>
          <a:p>
            <a:pPr>
              <a:lnSpc>
                <a:spcPct val="150000"/>
              </a:lnSpc>
              <a:defRPr/>
            </a:pPr>
            <a:r>
              <a:rPr lang="en-US" sz="2800" dirty="0">
                <a:latin typeface="Arial"/>
                <a:cs typeface="Arial"/>
              </a:rPr>
              <a:t>When a sports person wears Rainbow Laces it shows LGBT people that they are welcome to join in with that sport.</a:t>
            </a:r>
          </a:p>
          <a:p>
            <a:pPr marL="457200" indent="-457200" algn="ctr">
              <a:defRPr/>
            </a:pPr>
            <a:endParaRPr lang="en-GB" sz="1400" dirty="0">
              <a:solidFill>
                <a:sysClr val="windowText" lastClr="000000"/>
              </a:solidFill>
              <a:latin typeface="Arial Nova Light" panose="020B0304020202020204" pitchFamily="34" charset="0"/>
              <a:cs typeface="Arial" panose="020B0604020202020204" pitchFamily="34" charset="0"/>
            </a:endParaRPr>
          </a:p>
        </p:txBody>
      </p:sp>
      <p:pic>
        <p:nvPicPr>
          <p:cNvPr id="7" name="Picture 6" descr="Premier League clubs support Rainbow Laces">
            <a:extLst>
              <a:ext uri="{FF2B5EF4-FFF2-40B4-BE49-F238E27FC236}">
                <a16:creationId xmlns:a16="http://schemas.microsoft.com/office/drawing/2014/main" id="{9C909C96-21AE-496B-84F3-CCE0C0BE536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69512" y="1197167"/>
            <a:ext cx="3886381" cy="4010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4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Picture 5" descr="A group of people standing next to a person&#10;&#10;Description automatically generated">
            <a:extLst>
              <a:ext uri="{FF2B5EF4-FFF2-40B4-BE49-F238E27FC236}">
                <a16:creationId xmlns:a16="http://schemas.microsoft.com/office/drawing/2014/main" id="{98438486-C702-4DEC-BE15-160CC251F57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 y="0"/>
            <a:ext cx="12191999" cy="6858000"/>
          </a:xfrm>
          <a:prstGeom prst="rect">
            <a:avLst/>
          </a:prstGeom>
        </p:spPr>
      </p:pic>
      <p:sp>
        <p:nvSpPr>
          <p:cNvPr id="5" name="TextBox 4">
            <a:extLst>
              <a:ext uri="{FF2B5EF4-FFF2-40B4-BE49-F238E27FC236}">
                <a16:creationId xmlns:a16="http://schemas.microsoft.com/office/drawing/2014/main" id="{BA961385-67A3-4F66-8E53-502EE48356C1}"/>
              </a:ext>
            </a:extLst>
          </p:cNvPr>
          <p:cNvSpPr txBox="1"/>
          <p:nvPr/>
        </p:nvSpPr>
        <p:spPr>
          <a:xfrm>
            <a:off x="0" y="372484"/>
            <a:ext cx="12191999" cy="830997"/>
          </a:xfrm>
          <a:prstGeom prst="rect">
            <a:avLst/>
          </a:prstGeom>
          <a:solidFill>
            <a:srgbClr val="74CA17"/>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800" b="1" cap="all" dirty="0">
                <a:solidFill>
                  <a:schemeClr val="bg1"/>
                </a:solidFill>
                <a:latin typeface="Arial" panose="020B0604020202020204" pitchFamily="34" charset="0"/>
                <a:cs typeface="Arial" panose="020B0604020202020204" pitchFamily="34" charset="0"/>
              </a:rPr>
              <a:t>What kind things will you do?</a:t>
            </a:r>
          </a:p>
        </p:txBody>
      </p:sp>
    </p:spTree>
    <p:extLst>
      <p:ext uri="{BB962C8B-B14F-4D97-AF65-F5344CB8AC3E}">
        <p14:creationId xmlns:p14="http://schemas.microsoft.com/office/powerpoint/2010/main" val="244277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FD4325-BF6D-4A2D-B9C7-10CFC12E540F}"/>
              </a:ext>
            </a:extLst>
          </p:cNvPr>
          <p:cNvSpPr txBox="1"/>
          <p:nvPr/>
        </p:nvSpPr>
        <p:spPr>
          <a:xfrm>
            <a:off x="0" y="3139154"/>
            <a:ext cx="12191999" cy="830997"/>
          </a:xfrm>
          <a:prstGeom prst="rect">
            <a:avLst/>
          </a:prstGeom>
          <a:solidFill>
            <a:srgbClr val="74CA17"/>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all" spc="0" normalizeH="0" baseline="0" noProof="0" dirty="0">
                <a:ln>
                  <a:noFill/>
                </a:ln>
                <a:solidFill>
                  <a:schemeClr val="bg1"/>
                </a:solidFill>
                <a:effectLst/>
                <a:uLnTx/>
                <a:uFillTx/>
                <a:latin typeface="Arial" panose="020B0604020202020204" pitchFamily="34" charset="0"/>
                <a:cs typeface="Arial" panose="020B0604020202020204" pitchFamily="34" charset="0"/>
              </a:rPr>
              <a:t>Making sport everyone’s game</a:t>
            </a:r>
          </a:p>
        </p:txBody>
      </p:sp>
    </p:spTree>
    <p:extLst>
      <p:ext uri="{BB962C8B-B14F-4D97-AF65-F5344CB8AC3E}">
        <p14:creationId xmlns:p14="http://schemas.microsoft.com/office/powerpoint/2010/main" val="260042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961385-67A3-4F66-8E53-502EE48356C1}"/>
              </a:ext>
            </a:extLst>
          </p:cNvPr>
          <p:cNvSpPr txBox="1"/>
          <p:nvPr/>
        </p:nvSpPr>
        <p:spPr>
          <a:xfrm>
            <a:off x="0" y="372484"/>
            <a:ext cx="12191999" cy="830997"/>
          </a:xfrm>
          <a:prstGeom prst="rect">
            <a:avLst/>
          </a:prstGeom>
          <a:solidFill>
            <a:srgbClr val="74CA17"/>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800" b="1" cap="all" dirty="0">
                <a:solidFill>
                  <a:schemeClr val="bg1"/>
                </a:solidFill>
                <a:latin typeface="Arial" panose="020B0604020202020204" pitchFamily="34" charset="0"/>
                <a:cs typeface="Arial" panose="020B0604020202020204" pitchFamily="34" charset="0"/>
              </a:rPr>
              <a:t>What can you see in the picture?</a:t>
            </a:r>
            <a:endParaRPr kumimoji="0" lang="en-GB" sz="4800" b="1" i="0" u="none" strike="noStrike" kern="1200" cap="all"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78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41AE999-C518-4E13-BCD5-A56E9AEF5A90}"/>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The rainbow flag</a:t>
            </a:r>
          </a:p>
        </p:txBody>
      </p:sp>
      <p:pic>
        <p:nvPicPr>
          <p:cNvPr id="1026" name="Picture 2" descr="HRW: LGBT Students Unprotected in Japan | Voice of America - English">
            <a:extLst>
              <a:ext uri="{FF2B5EF4-FFF2-40B4-BE49-F238E27FC236}">
                <a16:creationId xmlns:a16="http://schemas.microsoft.com/office/drawing/2014/main" id="{1048FCC6-0B4B-40DA-89FB-62FD791B7CC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7227" y="1597446"/>
            <a:ext cx="5498773" cy="350336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19B15940-5CCC-4377-AF0F-E04B626628D4}"/>
              </a:ext>
            </a:extLst>
          </p:cNvPr>
          <p:cNvSpPr/>
          <p:nvPr/>
        </p:nvSpPr>
        <p:spPr>
          <a:xfrm>
            <a:off x="6411818" y="1351246"/>
            <a:ext cx="5780182" cy="4536819"/>
          </a:xfrm>
          <a:prstGeom prst="rect">
            <a:avLst/>
          </a:prstGeom>
        </p:spPr>
        <p:txBody>
          <a:bodyPr wrap="square">
            <a:spAutoFit/>
          </a:bodyPr>
          <a:lstStyle/>
          <a:p>
            <a:pPr>
              <a:lnSpc>
                <a:spcPct val="150000"/>
              </a:lnSpc>
              <a:defRPr/>
            </a:pPr>
            <a:r>
              <a:rPr lang="en-US" sz="2800" dirty="0">
                <a:latin typeface="Arial"/>
                <a:cs typeface="Arial"/>
              </a:rPr>
              <a:t>The rainbow flag is used all around the world to represent LGBT people.</a:t>
            </a:r>
          </a:p>
          <a:p>
            <a:pPr>
              <a:lnSpc>
                <a:spcPct val="150000"/>
              </a:lnSpc>
              <a:defRPr/>
            </a:pPr>
            <a:endParaRPr lang="en-US" sz="2800" dirty="0">
              <a:latin typeface="Arial"/>
              <a:cs typeface="Arial"/>
            </a:endParaRPr>
          </a:p>
          <a:p>
            <a:pPr>
              <a:lnSpc>
                <a:spcPct val="150000"/>
              </a:lnSpc>
              <a:defRPr/>
            </a:pPr>
            <a:r>
              <a:rPr lang="en-US" sz="2800" dirty="0">
                <a:latin typeface="Arial"/>
                <a:cs typeface="Arial"/>
              </a:rPr>
              <a:t>It is sometimes used to represent peace and the NHS too.</a:t>
            </a:r>
          </a:p>
          <a:p>
            <a:pPr>
              <a:lnSpc>
                <a:spcPct val="150000"/>
              </a:lnSpc>
              <a:defRPr/>
            </a:pPr>
            <a:endParaRPr lang="en-US" sz="2800" dirty="0">
              <a:latin typeface="Arial"/>
              <a:cs typeface="Arial"/>
            </a:endParaRPr>
          </a:p>
        </p:txBody>
      </p:sp>
    </p:spTree>
    <p:extLst>
      <p:ext uri="{BB962C8B-B14F-4D97-AF65-F5344CB8AC3E}">
        <p14:creationId xmlns:p14="http://schemas.microsoft.com/office/powerpoint/2010/main" val="308450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41AE999-C518-4E13-BCD5-A56E9AEF5A90}"/>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What does LGBT mean?</a:t>
            </a:r>
          </a:p>
        </p:txBody>
      </p:sp>
      <p:sp>
        <p:nvSpPr>
          <p:cNvPr id="10" name="Rectangle 9">
            <a:extLst>
              <a:ext uri="{FF2B5EF4-FFF2-40B4-BE49-F238E27FC236}">
                <a16:creationId xmlns:a16="http://schemas.microsoft.com/office/drawing/2014/main" id="{19B15940-5CCC-4377-AF0F-E04B626628D4}"/>
              </a:ext>
            </a:extLst>
          </p:cNvPr>
          <p:cNvSpPr/>
          <p:nvPr/>
        </p:nvSpPr>
        <p:spPr>
          <a:xfrm>
            <a:off x="5233012" y="1351246"/>
            <a:ext cx="6958988" cy="1951496"/>
          </a:xfrm>
          <a:prstGeom prst="rect">
            <a:avLst/>
          </a:prstGeom>
        </p:spPr>
        <p:txBody>
          <a:bodyPr wrap="square">
            <a:spAutoFit/>
          </a:bodyPr>
          <a:lstStyle/>
          <a:p>
            <a:pPr>
              <a:lnSpc>
                <a:spcPct val="150000"/>
              </a:lnSpc>
              <a:defRPr/>
            </a:pPr>
            <a:r>
              <a:rPr lang="en-US" sz="2800" b="1" dirty="0">
                <a:latin typeface="Arial"/>
                <a:cs typeface="Arial"/>
              </a:rPr>
              <a:t>Lesbian</a:t>
            </a:r>
          </a:p>
          <a:p>
            <a:pPr>
              <a:lnSpc>
                <a:spcPct val="150000"/>
              </a:lnSpc>
              <a:defRPr/>
            </a:pPr>
            <a:r>
              <a:rPr lang="en-US" sz="2800" dirty="0">
                <a:latin typeface="Arial"/>
                <a:cs typeface="Arial"/>
              </a:rPr>
              <a:t>A woman that falls in love with other women. </a:t>
            </a:r>
          </a:p>
        </p:txBody>
      </p:sp>
      <p:pic>
        <p:nvPicPr>
          <p:cNvPr id="7" name="Picture 4">
            <a:extLst>
              <a:ext uri="{FF2B5EF4-FFF2-40B4-BE49-F238E27FC236}">
                <a16:creationId xmlns:a16="http://schemas.microsoft.com/office/drawing/2014/main" id="{F45B5739-E12F-4DCF-B1F9-D2349B04D59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29685" y="1351245"/>
            <a:ext cx="4338073" cy="4338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52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41AE999-C518-4E13-BCD5-A56E9AEF5A90}"/>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What does LGBT mean?</a:t>
            </a:r>
          </a:p>
        </p:txBody>
      </p:sp>
      <p:sp>
        <p:nvSpPr>
          <p:cNvPr id="10" name="Rectangle 9">
            <a:extLst>
              <a:ext uri="{FF2B5EF4-FFF2-40B4-BE49-F238E27FC236}">
                <a16:creationId xmlns:a16="http://schemas.microsoft.com/office/drawing/2014/main" id="{19B15940-5CCC-4377-AF0F-E04B626628D4}"/>
              </a:ext>
            </a:extLst>
          </p:cNvPr>
          <p:cNvSpPr/>
          <p:nvPr/>
        </p:nvSpPr>
        <p:spPr>
          <a:xfrm>
            <a:off x="5233012" y="1351246"/>
            <a:ext cx="6958988" cy="2597827"/>
          </a:xfrm>
          <a:prstGeom prst="rect">
            <a:avLst/>
          </a:prstGeom>
        </p:spPr>
        <p:txBody>
          <a:bodyPr wrap="square">
            <a:spAutoFit/>
          </a:bodyPr>
          <a:lstStyle/>
          <a:p>
            <a:pPr>
              <a:lnSpc>
                <a:spcPct val="150000"/>
              </a:lnSpc>
              <a:defRPr/>
            </a:pPr>
            <a:r>
              <a:rPr lang="en-US" sz="2800" b="1" dirty="0">
                <a:latin typeface="Arial"/>
                <a:cs typeface="Arial"/>
              </a:rPr>
              <a:t>Gay</a:t>
            </a:r>
          </a:p>
          <a:p>
            <a:pPr>
              <a:lnSpc>
                <a:spcPct val="150000"/>
              </a:lnSpc>
              <a:defRPr/>
            </a:pPr>
            <a:r>
              <a:rPr lang="en-US" sz="2800" dirty="0">
                <a:latin typeface="Arial"/>
                <a:cs typeface="Arial"/>
              </a:rPr>
              <a:t>A man that falls in love with other men. </a:t>
            </a:r>
          </a:p>
          <a:p>
            <a:pPr>
              <a:lnSpc>
                <a:spcPct val="150000"/>
              </a:lnSpc>
              <a:defRPr/>
            </a:pPr>
            <a:r>
              <a:rPr lang="en-US" sz="2800" dirty="0">
                <a:latin typeface="Arial"/>
                <a:cs typeface="Arial"/>
              </a:rPr>
              <a:t>A woman that falls in love with other women.</a:t>
            </a:r>
          </a:p>
        </p:txBody>
      </p:sp>
      <p:pic>
        <p:nvPicPr>
          <p:cNvPr id="5" name="Picture 4" descr="A picture containing person, indoor, table, sitting&#10;&#10;Description automatically generated">
            <a:extLst>
              <a:ext uri="{FF2B5EF4-FFF2-40B4-BE49-F238E27FC236}">
                <a16:creationId xmlns:a16="http://schemas.microsoft.com/office/drawing/2014/main" id="{8E515628-E4E1-4609-A898-50F41B747C5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7903" y="1619479"/>
            <a:ext cx="4396467" cy="2930978"/>
          </a:xfrm>
          <a:prstGeom prst="rect">
            <a:avLst/>
          </a:prstGeom>
        </p:spPr>
      </p:pic>
    </p:spTree>
    <p:extLst>
      <p:ext uri="{BB962C8B-B14F-4D97-AF65-F5344CB8AC3E}">
        <p14:creationId xmlns:p14="http://schemas.microsoft.com/office/powerpoint/2010/main" val="162129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41AE999-C518-4E13-BCD5-A56E9AEF5A90}"/>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What does LGBT mean?</a:t>
            </a:r>
          </a:p>
        </p:txBody>
      </p:sp>
      <p:sp>
        <p:nvSpPr>
          <p:cNvPr id="10" name="Rectangle 9">
            <a:extLst>
              <a:ext uri="{FF2B5EF4-FFF2-40B4-BE49-F238E27FC236}">
                <a16:creationId xmlns:a16="http://schemas.microsoft.com/office/drawing/2014/main" id="{19B15940-5CCC-4377-AF0F-E04B626628D4}"/>
              </a:ext>
            </a:extLst>
          </p:cNvPr>
          <p:cNvSpPr/>
          <p:nvPr/>
        </p:nvSpPr>
        <p:spPr>
          <a:xfrm>
            <a:off x="5233012" y="1351246"/>
            <a:ext cx="6541085" cy="1600438"/>
          </a:xfrm>
          <a:prstGeom prst="rect">
            <a:avLst/>
          </a:prstGeom>
        </p:spPr>
        <p:txBody>
          <a:bodyPr wrap="square">
            <a:spAutoFit/>
          </a:bodyPr>
          <a:lstStyle/>
          <a:p>
            <a:pPr>
              <a:lnSpc>
                <a:spcPct val="150000"/>
              </a:lnSpc>
              <a:defRPr/>
            </a:pPr>
            <a:r>
              <a:rPr lang="en-US" sz="2800" b="1" dirty="0">
                <a:latin typeface="Arial"/>
                <a:cs typeface="Arial"/>
              </a:rPr>
              <a:t>Bi</a:t>
            </a:r>
          </a:p>
          <a:p>
            <a:r>
              <a:rPr lang="en-GB" sz="2800" dirty="0">
                <a:latin typeface="Arial" panose="020B0604020202020204" pitchFamily="34" charset="0"/>
                <a:cs typeface="Arial" panose="020B0604020202020204" pitchFamily="34" charset="0"/>
              </a:rPr>
              <a:t>A bi person might fall in love with a man, a woman or a non-binary person.</a:t>
            </a:r>
          </a:p>
        </p:txBody>
      </p:sp>
      <p:pic>
        <p:nvPicPr>
          <p:cNvPr id="2050" name="Picture 2" descr="Who Is Demi Lovato Dating? Her Relationship History, Boyfriends">
            <a:extLst>
              <a:ext uri="{FF2B5EF4-FFF2-40B4-BE49-F238E27FC236}">
                <a16:creationId xmlns:a16="http://schemas.microsoft.com/office/drawing/2014/main" id="{4C624B64-BD01-439F-A9A6-79779364FF1B}"/>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92386" y="1450013"/>
            <a:ext cx="2766107" cy="30033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emi Lovato Holds Hands With Lauren Abedini at Disneyland | POPSUGAR  Celebrity">
            <a:extLst>
              <a:ext uri="{FF2B5EF4-FFF2-40B4-BE49-F238E27FC236}">
                <a16:creationId xmlns:a16="http://schemas.microsoft.com/office/drawing/2014/main" id="{E3152DCB-B4E5-4E62-B44F-FFCE832DA018}"/>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194274" y="2951683"/>
            <a:ext cx="2766108" cy="3003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6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41AE999-C518-4E13-BCD5-A56E9AEF5A90}"/>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What does LGBT mean?</a:t>
            </a:r>
          </a:p>
        </p:txBody>
      </p:sp>
      <p:sp>
        <p:nvSpPr>
          <p:cNvPr id="10" name="Rectangle 9">
            <a:extLst>
              <a:ext uri="{FF2B5EF4-FFF2-40B4-BE49-F238E27FC236}">
                <a16:creationId xmlns:a16="http://schemas.microsoft.com/office/drawing/2014/main" id="{19B15940-5CCC-4377-AF0F-E04B626628D4}"/>
              </a:ext>
            </a:extLst>
          </p:cNvPr>
          <p:cNvSpPr/>
          <p:nvPr/>
        </p:nvSpPr>
        <p:spPr>
          <a:xfrm>
            <a:off x="5233012" y="1351246"/>
            <a:ext cx="6676222" cy="3244158"/>
          </a:xfrm>
          <a:prstGeom prst="rect">
            <a:avLst/>
          </a:prstGeom>
        </p:spPr>
        <p:txBody>
          <a:bodyPr wrap="square">
            <a:spAutoFit/>
          </a:bodyPr>
          <a:lstStyle/>
          <a:p>
            <a:pPr>
              <a:lnSpc>
                <a:spcPct val="150000"/>
              </a:lnSpc>
              <a:defRPr/>
            </a:pPr>
            <a:r>
              <a:rPr lang="en-US" sz="2800" b="1" dirty="0">
                <a:latin typeface="Arial"/>
                <a:cs typeface="Arial"/>
              </a:rPr>
              <a:t>Trans</a:t>
            </a:r>
            <a:endParaRPr lang="en-US" sz="2800" dirty="0">
              <a:latin typeface="Arial"/>
              <a:cs typeface="Arial"/>
            </a:endParaRPr>
          </a:p>
          <a:p>
            <a:pPr>
              <a:lnSpc>
                <a:spcPct val="150000"/>
              </a:lnSpc>
              <a:defRPr/>
            </a:pPr>
            <a:r>
              <a:rPr lang="en-US" sz="2800" dirty="0">
                <a:latin typeface="Arial"/>
                <a:cs typeface="Arial"/>
              </a:rPr>
              <a:t>When she was born people thought Jazz was a boy.</a:t>
            </a:r>
          </a:p>
          <a:p>
            <a:pPr>
              <a:lnSpc>
                <a:spcPct val="150000"/>
              </a:lnSpc>
              <a:defRPr/>
            </a:pPr>
            <a:r>
              <a:rPr lang="en-US" sz="2800" dirty="0">
                <a:latin typeface="Arial"/>
                <a:cs typeface="Arial"/>
              </a:rPr>
              <a:t>Jazz told them she is a girl.</a:t>
            </a:r>
          </a:p>
          <a:p>
            <a:pPr>
              <a:lnSpc>
                <a:spcPct val="150000"/>
              </a:lnSpc>
              <a:defRPr/>
            </a:pPr>
            <a:r>
              <a:rPr lang="en-US" sz="2800" dirty="0">
                <a:latin typeface="Arial"/>
                <a:cs typeface="Arial"/>
              </a:rPr>
              <a:t>Jazz is trans.</a:t>
            </a:r>
          </a:p>
        </p:txBody>
      </p:sp>
      <p:pic>
        <p:nvPicPr>
          <p:cNvPr id="11" name="Picture 2" descr="Where Does Jazz Jennings Go to College? It's Been a Long Road">
            <a:extLst>
              <a:ext uri="{FF2B5EF4-FFF2-40B4-BE49-F238E27FC236}">
                <a16:creationId xmlns:a16="http://schemas.microsoft.com/office/drawing/2014/main" id="{43AA9D1B-D3E1-4905-8A79-DB50CDA31B7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78491" y="1598526"/>
            <a:ext cx="4589268" cy="2728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38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41AE999-C518-4E13-BCD5-A56E9AEF5A90}"/>
              </a:ext>
            </a:extLst>
          </p:cNvPr>
          <p:cNvSpPr txBox="1">
            <a:spLocks/>
          </p:cNvSpPr>
          <p:nvPr/>
        </p:nvSpPr>
        <p:spPr>
          <a:xfrm>
            <a:off x="729686" y="743856"/>
            <a:ext cx="10515600" cy="607390"/>
          </a:xfrm>
        </p:spPr>
        <p:txBody>
          <a:bodyPr/>
          <a:lstStyle>
            <a:lvl1pPr algn="l" defTabSz="914377" rtl="0" eaLnBrk="1" latinLnBrk="0" hangingPunct="1">
              <a:lnSpc>
                <a:spcPct val="90000"/>
              </a:lnSpc>
              <a:spcBef>
                <a:spcPct val="0"/>
              </a:spcBef>
              <a:buNone/>
              <a:defRPr sz="48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pPr algn="ctr"/>
            <a:r>
              <a:rPr lang="en-GB" sz="3600" dirty="0">
                <a:solidFill>
                  <a:schemeClr val="tx1"/>
                </a:solidFill>
              </a:rPr>
              <a:t>What does LGBT mean?</a:t>
            </a:r>
          </a:p>
        </p:txBody>
      </p:sp>
      <p:sp>
        <p:nvSpPr>
          <p:cNvPr id="10" name="Rectangle 9">
            <a:extLst>
              <a:ext uri="{FF2B5EF4-FFF2-40B4-BE49-F238E27FC236}">
                <a16:creationId xmlns:a16="http://schemas.microsoft.com/office/drawing/2014/main" id="{19B15940-5CCC-4377-AF0F-E04B626628D4}"/>
              </a:ext>
            </a:extLst>
          </p:cNvPr>
          <p:cNvSpPr/>
          <p:nvPr/>
        </p:nvSpPr>
        <p:spPr>
          <a:xfrm>
            <a:off x="5233012" y="1351246"/>
            <a:ext cx="6676222" cy="3244158"/>
          </a:xfrm>
          <a:prstGeom prst="rect">
            <a:avLst/>
          </a:prstGeom>
        </p:spPr>
        <p:txBody>
          <a:bodyPr wrap="square">
            <a:spAutoFit/>
          </a:bodyPr>
          <a:lstStyle/>
          <a:p>
            <a:pPr>
              <a:lnSpc>
                <a:spcPct val="150000"/>
              </a:lnSpc>
              <a:defRPr/>
            </a:pPr>
            <a:r>
              <a:rPr lang="en-US" sz="2800" b="1" dirty="0">
                <a:latin typeface="Arial"/>
                <a:cs typeface="Arial"/>
              </a:rPr>
              <a:t>Trans</a:t>
            </a:r>
            <a:endParaRPr lang="en-US" sz="2800" dirty="0">
              <a:latin typeface="Arial"/>
              <a:cs typeface="Arial"/>
            </a:endParaRPr>
          </a:p>
          <a:p>
            <a:pPr>
              <a:lnSpc>
                <a:spcPct val="150000"/>
              </a:lnSpc>
              <a:defRPr/>
            </a:pPr>
            <a:r>
              <a:rPr lang="en-US" sz="2800" dirty="0">
                <a:latin typeface="Arial"/>
                <a:cs typeface="Arial"/>
              </a:rPr>
              <a:t>When he was born people thought Ash was a girl.</a:t>
            </a:r>
          </a:p>
          <a:p>
            <a:pPr>
              <a:lnSpc>
                <a:spcPct val="150000"/>
              </a:lnSpc>
              <a:defRPr/>
            </a:pPr>
            <a:r>
              <a:rPr lang="en-US" sz="2800" dirty="0">
                <a:latin typeface="Arial"/>
                <a:cs typeface="Arial"/>
              </a:rPr>
              <a:t>Ash told them he is a man.</a:t>
            </a:r>
          </a:p>
          <a:p>
            <a:pPr>
              <a:lnSpc>
                <a:spcPct val="150000"/>
              </a:lnSpc>
              <a:defRPr/>
            </a:pPr>
            <a:r>
              <a:rPr lang="en-US" sz="2800" dirty="0">
                <a:latin typeface="Arial"/>
                <a:cs typeface="Arial"/>
              </a:rPr>
              <a:t>Ash is trans.</a:t>
            </a:r>
          </a:p>
        </p:txBody>
      </p:sp>
      <p:pic>
        <p:nvPicPr>
          <p:cNvPr id="7" name="Picture 2" descr="Image result for ash emmerdale">
            <a:extLst>
              <a:ext uri="{FF2B5EF4-FFF2-40B4-BE49-F238E27FC236}">
                <a16:creationId xmlns:a16="http://schemas.microsoft.com/office/drawing/2014/main" id="{4F42AB1F-9491-434E-A0B2-8788B9D6321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66691" y="1563570"/>
            <a:ext cx="2761872" cy="3730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30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1322</Words>
  <Application>Microsoft Office PowerPoint</Application>
  <PresentationFormat>Widescreen</PresentationFormat>
  <Paragraphs>109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Nova Light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2020-11-26T17:18:15Z</dcterms:created>
  <dcterms:modified xsi:type="dcterms:W3CDTF">2022-09-28T10:13:04Z</dcterms:modified>
</cp:coreProperties>
</file>