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7" r:id="rId3"/>
    <p:sldId id="259" r:id="rId4"/>
    <p:sldId id="288" r:id="rId5"/>
    <p:sldId id="289" r:id="rId6"/>
    <p:sldId id="290" r:id="rId7"/>
    <p:sldId id="291" r:id="rId8"/>
    <p:sldId id="292" r:id="rId9"/>
    <p:sldId id="296" r:id="rId10"/>
    <p:sldId id="297" r:id="rId11"/>
    <p:sldId id="285" r:id="rId12"/>
    <p:sldId id="293" r:id="rId13"/>
    <p:sldId id="294" r:id="rId14"/>
    <p:sldId id="295" r:id="rId15"/>
    <p:sldId id="300" r:id="rId16"/>
    <p:sldId id="283" r:id="rId17"/>
    <p:sldId id="298" r:id="rId18"/>
    <p:sldId id="282" r:id="rId19"/>
    <p:sldId id="299"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inbow Laces" id="{15F7F582-8B2D-4D77-99A6-9520B1677129}">
          <p14:sldIdLst>
            <p14:sldId id="256"/>
            <p14:sldId id="257"/>
          </p14:sldIdLst>
        </p14:section>
        <p14:section name="PowerPoint for secondary aged students" id="{65492350-5088-4395-8DCA-263631E075D4}">
          <p14:sldIdLst>
            <p14:sldId id="259"/>
            <p14:sldId id="288"/>
            <p14:sldId id="289"/>
            <p14:sldId id="290"/>
            <p14:sldId id="291"/>
            <p14:sldId id="292"/>
            <p14:sldId id="296"/>
            <p14:sldId id="297"/>
            <p14:sldId id="285"/>
            <p14:sldId id="293"/>
            <p14:sldId id="294"/>
            <p14:sldId id="295"/>
            <p14:sldId id="300"/>
            <p14:sldId id="283"/>
            <p14:sldId id="298"/>
            <p14:sldId id="282"/>
            <p14:sldId id="299"/>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EAEAEA"/>
    <a:srgbClr val="FFFFFF"/>
    <a:srgbClr val="74CA17"/>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67D9E-ACA7-4DA1-BE3E-56D0CE6BD0BB}" v="21" dt="2022-09-28T10:09:37.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05" autoAdjust="0"/>
  </p:normalViewPr>
  <p:slideViewPr>
    <p:cSldViewPr snapToGrid="0">
      <p:cViewPr varScale="1">
        <p:scale>
          <a:sx n="55" d="100"/>
          <a:sy n="55"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4C91C-30FD-40E0-88A6-2DF230AB60F5}"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65A8D-1BFE-4B75-B671-75405DB49484}" type="slidenum">
              <a:rPr lang="en-GB" smtClean="0"/>
              <a:t>‹#›</a:t>
            </a:fld>
            <a:endParaRPr lang="en-GB"/>
          </a:p>
        </p:txBody>
      </p:sp>
    </p:spTree>
    <p:extLst>
      <p:ext uri="{BB962C8B-B14F-4D97-AF65-F5344CB8AC3E}">
        <p14:creationId xmlns:p14="http://schemas.microsoft.com/office/powerpoint/2010/main" val="159735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activity pack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 someone that was given the wrong gender label when they were born (</a:t>
            </a:r>
            <a:r>
              <a:rPr lang="en-GB" dirty="0" err="1"/>
              <a:t>eg</a:t>
            </a:r>
            <a:r>
              <a:rPr lang="en-GB" dirty="0"/>
              <a:t> boy, girl) and who has now asked people to use the correct gender label (</a:t>
            </a:r>
            <a:r>
              <a:rPr lang="en-GB" dirty="0" err="1"/>
              <a:t>eg</a:t>
            </a:r>
            <a:r>
              <a:rPr lang="en-GB" dirty="0"/>
              <a:t> boy, girl, non-binary)</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10</a:t>
            </a:fld>
            <a:endParaRPr lang="en-GB"/>
          </a:p>
        </p:txBody>
      </p:sp>
    </p:spTree>
    <p:extLst>
      <p:ext uri="{BB962C8B-B14F-4D97-AF65-F5344CB8AC3E}">
        <p14:creationId xmlns:p14="http://schemas.microsoft.com/office/powerpoint/2010/main" val="353476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how the two flags are different</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11</a:t>
            </a:fld>
            <a:endParaRPr lang="en-GB"/>
          </a:p>
        </p:txBody>
      </p:sp>
    </p:spTree>
    <p:extLst>
      <p:ext uri="{BB962C8B-B14F-4D97-AF65-F5344CB8AC3E}">
        <p14:creationId xmlns:p14="http://schemas.microsoft.com/office/powerpoint/2010/main" val="112718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it means to be treated fairly and what it means to be treated unfairly.</a:t>
            </a:r>
          </a:p>
          <a:p>
            <a:r>
              <a:rPr lang="en-GB" dirty="0"/>
              <a:t>Introduce the word racism and explain that is when people with black or brown skin are treated unfairly, Ensure students know what they can do if they see this happening or if it happens to them.</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12</a:t>
            </a:fld>
            <a:endParaRPr lang="en-GB"/>
          </a:p>
        </p:txBody>
      </p:sp>
    </p:spTree>
    <p:extLst>
      <p:ext uri="{BB962C8B-B14F-4D97-AF65-F5344CB8AC3E}">
        <p14:creationId xmlns:p14="http://schemas.microsoft.com/office/powerpoint/2010/main" val="143723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word transphobia and explain that is when people with black or brown skin are treated unfairly, Ensure children know what they can do if they see this happening or if it happens to them.</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13</a:t>
            </a:fld>
            <a:endParaRPr lang="en-GB"/>
          </a:p>
        </p:txBody>
      </p:sp>
    </p:spTree>
    <p:extLst>
      <p:ext uri="{BB962C8B-B14F-4D97-AF65-F5344CB8AC3E}">
        <p14:creationId xmlns:p14="http://schemas.microsoft.com/office/powerpoint/2010/main" val="427822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the students back to the idea of rainbow shoe laces. Have they ever seen anyone wearing rainbow laces? If so, where? Do they know what rainbow laces are for?</a:t>
            </a:r>
          </a:p>
        </p:txBody>
      </p:sp>
      <p:sp>
        <p:nvSpPr>
          <p:cNvPr id="4" name="Slide Number Placeholder 3"/>
          <p:cNvSpPr>
            <a:spLocks noGrp="1"/>
          </p:cNvSpPr>
          <p:nvPr>
            <p:ph type="sldNum" sz="quarter" idx="5"/>
          </p:nvPr>
        </p:nvSpPr>
        <p:spPr/>
        <p:txBody>
          <a:bodyPr/>
          <a:lstStyle/>
          <a:p>
            <a:fld id="{7AE65A8D-1BFE-4B75-B671-75405DB49484}" type="slidenum">
              <a:rPr lang="en-GB" smtClean="0"/>
              <a:t>14</a:t>
            </a:fld>
            <a:endParaRPr lang="en-GB"/>
          </a:p>
        </p:txBody>
      </p:sp>
    </p:spTree>
    <p:extLst>
      <p:ext uri="{BB962C8B-B14F-4D97-AF65-F5344CB8AC3E}">
        <p14:creationId xmlns:p14="http://schemas.microsoft.com/office/powerpoint/2010/main" val="276340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sometimes people are unkind to LGBT people because they are different to them. Discuss what being unkind might include: using offensive language, leaving someone off the team just because they are LGBT etc.</a:t>
            </a:r>
          </a:p>
        </p:txBody>
      </p:sp>
      <p:sp>
        <p:nvSpPr>
          <p:cNvPr id="4" name="Slide Number Placeholder 3"/>
          <p:cNvSpPr>
            <a:spLocks noGrp="1"/>
          </p:cNvSpPr>
          <p:nvPr>
            <p:ph type="sldNum" sz="quarter" idx="5"/>
          </p:nvPr>
        </p:nvSpPr>
        <p:spPr/>
        <p:txBody>
          <a:bodyPr/>
          <a:lstStyle/>
          <a:p>
            <a:fld id="{7AE65A8D-1BFE-4B75-B671-75405DB49484}" type="slidenum">
              <a:rPr lang="en-GB" smtClean="0"/>
              <a:t>15</a:t>
            </a:fld>
            <a:endParaRPr lang="en-GB"/>
          </a:p>
        </p:txBody>
      </p:sp>
    </p:spTree>
    <p:extLst>
      <p:ext uri="{BB962C8B-B14F-4D97-AF65-F5344CB8AC3E}">
        <p14:creationId xmlns:p14="http://schemas.microsoft.com/office/powerpoint/2010/main" val="338854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reflect on a time or a place where someone was unkind? What had the person done that was unkind? How did it make them feel?</a:t>
            </a:r>
          </a:p>
          <a:p>
            <a:r>
              <a:rPr lang="en-GB" dirty="0"/>
              <a:t>Ensure that they understand that if someone is treated unfairly or if someone was unkind, it doesn’t feel very good. It can make people sad, upset, lonely, angry.</a:t>
            </a:r>
          </a:p>
        </p:txBody>
      </p:sp>
      <p:sp>
        <p:nvSpPr>
          <p:cNvPr id="4" name="Slide Number Placeholder 3"/>
          <p:cNvSpPr>
            <a:spLocks noGrp="1"/>
          </p:cNvSpPr>
          <p:nvPr>
            <p:ph type="sldNum" sz="quarter" idx="5"/>
          </p:nvPr>
        </p:nvSpPr>
        <p:spPr/>
        <p:txBody>
          <a:bodyPr/>
          <a:lstStyle/>
          <a:p>
            <a:fld id="{7AE65A8D-1BFE-4B75-B671-75405DB49484}" type="slidenum">
              <a:rPr lang="en-GB" smtClean="0"/>
              <a:t>16</a:t>
            </a:fld>
            <a:endParaRPr lang="en-GB"/>
          </a:p>
        </p:txBody>
      </p:sp>
    </p:spTree>
    <p:extLst>
      <p:ext uri="{BB962C8B-B14F-4D97-AF65-F5344CB8AC3E}">
        <p14:creationId xmlns:p14="http://schemas.microsoft.com/office/powerpoint/2010/main" val="750630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reflect on a time or a place where someone was kind. What did the person do that was kind? How did it feel when someone was kind to you? Did you feel happy? Excited? Relieved?</a:t>
            </a:r>
          </a:p>
        </p:txBody>
      </p:sp>
      <p:sp>
        <p:nvSpPr>
          <p:cNvPr id="4" name="Slide Number Placeholder 3"/>
          <p:cNvSpPr>
            <a:spLocks noGrp="1"/>
          </p:cNvSpPr>
          <p:nvPr>
            <p:ph type="sldNum" sz="quarter" idx="5"/>
          </p:nvPr>
        </p:nvSpPr>
        <p:spPr/>
        <p:txBody>
          <a:bodyPr/>
          <a:lstStyle/>
          <a:p>
            <a:fld id="{7AE65A8D-1BFE-4B75-B671-75405DB49484}" type="slidenum">
              <a:rPr lang="en-GB" smtClean="0"/>
              <a:t>17</a:t>
            </a:fld>
            <a:endParaRPr lang="en-GB"/>
          </a:p>
        </p:txBody>
      </p:sp>
    </p:spTree>
    <p:extLst>
      <p:ext uri="{BB962C8B-B14F-4D97-AF65-F5344CB8AC3E}">
        <p14:creationId xmlns:p14="http://schemas.microsoft.com/office/powerpoint/2010/main" val="383967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why people wear rainbow laces and armbands. Encourage students to look out for sports people on TV wearing Rainbow Laces.</a:t>
            </a:r>
          </a:p>
          <a:p>
            <a:r>
              <a:rPr lang="en-GB" dirty="0"/>
              <a:t>Make sure that students understand that they can be kind to LGBT people without wearing rainbow laces and that wearing other laces doesn’t mean that someone dislikes LGBT people.</a:t>
            </a:r>
          </a:p>
        </p:txBody>
      </p:sp>
      <p:sp>
        <p:nvSpPr>
          <p:cNvPr id="4" name="Slide Number Placeholder 3"/>
          <p:cNvSpPr>
            <a:spLocks noGrp="1"/>
          </p:cNvSpPr>
          <p:nvPr>
            <p:ph type="sldNum" sz="quarter" idx="5"/>
          </p:nvPr>
        </p:nvSpPr>
        <p:spPr/>
        <p:txBody>
          <a:bodyPr/>
          <a:lstStyle/>
          <a:p>
            <a:fld id="{7AE65A8D-1BFE-4B75-B671-75405DB49484}" type="slidenum">
              <a:rPr lang="en-GB" smtClean="0"/>
              <a:t>18</a:t>
            </a:fld>
            <a:endParaRPr lang="en-GB"/>
          </a:p>
        </p:txBody>
      </p:sp>
    </p:spTree>
    <p:extLst>
      <p:ext uri="{BB962C8B-B14F-4D97-AF65-F5344CB8AC3E}">
        <p14:creationId xmlns:p14="http://schemas.microsoft.com/office/powerpoint/2010/main" val="276568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why people wear rainbow laces and armbands. Encourage students to look out for sports people on TV wearing Rainbow Laces.</a:t>
            </a:r>
          </a:p>
          <a:p>
            <a:r>
              <a:rPr lang="en-GB" dirty="0"/>
              <a:t>Make sure that students understand that they can be kind to LGBT people without wearing rainbow laces and that wearing other laces doesn’t mean that someone dislikes LGBT people.</a:t>
            </a:r>
          </a:p>
        </p:txBody>
      </p:sp>
      <p:sp>
        <p:nvSpPr>
          <p:cNvPr id="4" name="Slide Number Placeholder 3"/>
          <p:cNvSpPr>
            <a:spLocks noGrp="1"/>
          </p:cNvSpPr>
          <p:nvPr>
            <p:ph type="sldNum" sz="quarter" idx="5"/>
          </p:nvPr>
        </p:nvSpPr>
        <p:spPr/>
        <p:txBody>
          <a:bodyPr/>
          <a:lstStyle/>
          <a:p>
            <a:fld id="{7AE65A8D-1BFE-4B75-B671-75405DB49484}" type="slidenum">
              <a:rPr lang="en-GB" smtClean="0"/>
              <a:t>19</a:t>
            </a:fld>
            <a:endParaRPr lang="en-GB"/>
          </a:p>
        </p:txBody>
      </p:sp>
    </p:spTree>
    <p:extLst>
      <p:ext uri="{BB962C8B-B14F-4D97-AF65-F5344CB8AC3E}">
        <p14:creationId xmlns:p14="http://schemas.microsoft.com/office/powerpoint/2010/main" val="234905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SEND specific PowerPoint with your students to introduce them to Rainbow Laces and the importance of LGBT inclusion in sports.</a:t>
            </a:r>
          </a:p>
        </p:txBody>
      </p:sp>
      <p:sp>
        <p:nvSpPr>
          <p:cNvPr id="4" name="Slide Number Placeholder 3"/>
          <p:cNvSpPr>
            <a:spLocks noGrp="1"/>
          </p:cNvSpPr>
          <p:nvPr>
            <p:ph type="sldNum" sz="quarter" idx="5"/>
          </p:nvPr>
        </p:nvSpPr>
        <p:spPr/>
        <p:txBody>
          <a:bodyPr/>
          <a:lstStyle/>
          <a:p>
            <a:fld id="{7AE65A8D-1BFE-4B75-B671-75405DB49484}" type="slidenum">
              <a:rPr lang="en-GB" smtClean="0"/>
              <a:t>2</a:t>
            </a:fld>
            <a:endParaRPr lang="en-GB"/>
          </a:p>
        </p:txBody>
      </p:sp>
    </p:spTree>
    <p:extLst>
      <p:ext uri="{BB962C8B-B14F-4D97-AF65-F5344CB8AC3E}">
        <p14:creationId xmlns:p14="http://schemas.microsoft.com/office/powerpoint/2010/main" val="16384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make a commitment to being kind to others feel welcome and included. What will they do?</a:t>
            </a:r>
          </a:p>
        </p:txBody>
      </p:sp>
      <p:sp>
        <p:nvSpPr>
          <p:cNvPr id="4" name="Slide Number Placeholder 3"/>
          <p:cNvSpPr>
            <a:spLocks noGrp="1"/>
          </p:cNvSpPr>
          <p:nvPr>
            <p:ph type="sldNum" sz="quarter" idx="5"/>
          </p:nvPr>
        </p:nvSpPr>
        <p:spPr/>
        <p:txBody>
          <a:bodyPr/>
          <a:lstStyle/>
          <a:p>
            <a:fld id="{7AE65A8D-1BFE-4B75-B671-75405DB49484}" type="slidenum">
              <a:rPr lang="en-GB" smtClean="0"/>
              <a:t>20</a:t>
            </a:fld>
            <a:endParaRPr lang="en-GB"/>
          </a:p>
        </p:txBody>
      </p:sp>
    </p:spTree>
    <p:extLst>
      <p:ext uri="{BB962C8B-B14F-4D97-AF65-F5344CB8AC3E}">
        <p14:creationId xmlns:p14="http://schemas.microsoft.com/office/powerpoint/2010/main" val="225894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can see in the picture.</a:t>
            </a:r>
          </a:p>
          <a:p>
            <a:r>
              <a:rPr lang="en-GB" dirty="0"/>
              <a:t>What might we be talking about in this lesson?</a:t>
            </a:r>
          </a:p>
        </p:txBody>
      </p:sp>
      <p:sp>
        <p:nvSpPr>
          <p:cNvPr id="4" name="Slide Number Placeholder 3"/>
          <p:cNvSpPr>
            <a:spLocks noGrp="1"/>
          </p:cNvSpPr>
          <p:nvPr>
            <p:ph type="sldNum" sz="quarter" idx="5"/>
          </p:nvPr>
        </p:nvSpPr>
        <p:spPr/>
        <p:txBody>
          <a:bodyPr/>
          <a:lstStyle/>
          <a:p>
            <a:fld id="{7AE65A8D-1BFE-4B75-B671-75405DB49484}" type="slidenum">
              <a:rPr lang="en-GB" smtClean="0"/>
              <a:t>3</a:t>
            </a:fld>
            <a:endParaRPr lang="en-GB"/>
          </a:p>
        </p:txBody>
      </p:sp>
    </p:spTree>
    <p:extLst>
      <p:ext uri="{BB962C8B-B14F-4D97-AF65-F5344CB8AC3E}">
        <p14:creationId xmlns:p14="http://schemas.microsoft.com/office/powerpoint/2010/main" val="10504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the students understand that the rainbow flag has long been a symbol of LGBT acceptance and pride. If needed, revisit what the acronym LGBT means.</a:t>
            </a:r>
          </a:p>
          <a:p>
            <a:endParaRPr lang="en-GB" dirty="0"/>
          </a:p>
          <a:p>
            <a:r>
              <a:rPr lang="en-GB" dirty="0"/>
              <a:t>Ask students if they can remember what LGBT means</a:t>
            </a:r>
          </a:p>
        </p:txBody>
      </p:sp>
      <p:sp>
        <p:nvSpPr>
          <p:cNvPr id="4" name="Slide Number Placeholder 3"/>
          <p:cNvSpPr>
            <a:spLocks noGrp="1"/>
          </p:cNvSpPr>
          <p:nvPr>
            <p:ph type="sldNum" sz="quarter" idx="5"/>
          </p:nvPr>
        </p:nvSpPr>
        <p:spPr/>
        <p:txBody>
          <a:bodyPr/>
          <a:lstStyle/>
          <a:p>
            <a:fld id="{7AE65A8D-1BFE-4B75-B671-75405DB49484}" type="slidenum">
              <a:rPr lang="en-GB" smtClean="0"/>
              <a:t>4</a:t>
            </a:fld>
            <a:endParaRPr lang="en-GB"/>
          </a:p>
        </p:txBody>
      </p:sp>
    </p:spTree>
    <p:extLst>
      <p:ext uri="{BB962C8B-B14F-4D97-AF65-F5344CB8AC3E}">
        <p14:creationId xmlns:p14="http://schemas.microsoft.com/office/powerpoint/2010/main" val="426771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Lesbian: a woman that falls in love with other women</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5</a:t>
            </a:fld>
            <a:endParaRPr lang="en-GB"/>
          </a:p>
        </p:txBody>
      </p:sp>
    </p:spTree>
    <p:extLst>
      <p:ext uri="{BB962C8B-B14F-4D97-AF65-F5344CB8AC3E}">
        <p14:creationId xmlns:p14="http://schemas.microsoft.com/office/powerpoint/2010/main" val="369964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Gay: a man that falls in love with other men or a woman that falls in love with other women</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6</a:t>
            </a:fld>
            <a:endParaRPr lang="en-GB"/>
          </a:p>
        </p:txBody>
      </p:sp>
    </p:spTree>
    <p:extLst>
      <p:ext uri="{BB962C8B-B14F-4D97-AF65-F5344CB8AC3E}">
        <p14:creationId xmlns:p14="http://schemas.microsoft.com/office/powerpoint/2010/main" val="418295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 a person that falls in love with people of different genders</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7</a:t>
            </a:fld>
            <a:endParaRPr lang="en-GB"/>
          </a:p>
        </p:txBody>
      </p:sp>
    </p:spTree>
    <p:extLst>
      <p:ext uri="{BB962C8B-B14F-4D97-AF65-F5344CB8AC3E}">
        <p14:creationId xmlns:p14="http://schemas.microsoft.com/office/powerpoint/2010/main" val="412990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 someone that was given the wrong gender label when they were born (</a:t>
            </a:r>
            <a:r>
              <a:rPr lang="en-GB" dirty="0" err="1"/>
              <a:t>eg</a:t>
            </a:r>
            <a:r>
              <a:rPr lang="en-GB" dirty="0"/>
              <a:t> boy, girl) and who has now asked people to use the correct gender label (</a:t>
            </a:r>
            <a:r>
              <a:rPr lang="en-GB" dirty="0" err="1"/>
              <a:t>eg</a:t>
            </a:r>
            <a:r>
              <a:rPr lang="en-GB" dirty="0"/>
              <a:t> boy, girl, non-binary)</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8</a:t>
            </a:fld>
            <a:endParaRPr lang="en-GB"/>
          </a:p>
        </p:txBody>
      </p:sp>
    </p:spTree>
    <p:extLst>
      <p:ext uri="{BB962C8B-B14F-4D97-AF65-F5344CB8AC3E}">
        <p14:creationId xmlns:p14="http://schemas.microsoft.com/office/powerpoint/2010/main" val="335445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 someone that was given the wrong gender label when they were born (</a:t>
            </a:r>
            <a:r>
              <a:rPr lang="en-GB" dirty="0" err="1"/>
              <a:t>eg</a:t>
            </a:r>
            <a:r>
              <a:rPr lang="en-GB" dirty="0"/>
              <a:t> boy, girl) and who has now asked people to use the correct gender label (</a:t>
            </a:r>
            <a:r>
              <a:rPr lang="en-GB" dirty="0" err="1"/>
              <a:t>eg</a:t>
            </a:r>
            <a:r>
              <a:rPr lang="en-GB" dirty="0"/>
              <a:t> boy, girl, non-binary)</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9</a:t>
            </a:fld>
            <a:endParaRPr lang="en-GB"/>
          </a:p>
        </p:txBody>
      </p:sp>
    </p:spTree>
    <p:extLst>
      <p:ext uri="{BB962C8B-B14F-4D97-AF65-F5344CB8AC3E}">
        <p14:creationId xmlns:p14="http://schemas.microsoft.com/office/powerpoint/2010/main" val="32998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FF19-047C-471C-8ECE-5E08A5F92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3DBA7-B164-46B6-8413-0CD420C90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A6484E-E7B1-475F-BC36-74B778BE4A0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2F42A55A-632B-4CDB-B6BA-D64D4F180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5D043-6292-431A-8124-F1692502CDEA}"/>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93263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D62F-13B0-4376-A195-B4CE52F5D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696B3C-AD40-4503-8FFB-D73E964C2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A693D-D985-4370-BEBC-B60C90CDA325}"/>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318BDEF9-3A45-4463-BFE4-07DAB3F33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048B9-645D-458D-AF2D-AD530DDD1C31}"/>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53806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20035-2470-4529-B142-76A610233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B6E63-9592-426E-81AA-1218CA960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A604D-5198-4B9A-AEF6-E01B87B3749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77F93ACA-627A-41ED-9586-45D35F3A0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76D64-D51D-41BC-AC00-19F3D827028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7547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69C9-AA66-44D5-B304-89A0D1249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2617-CC0D-47EB-BC1D-6BD357273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BDE5A-230B-4AA3-BE39-31D37A64C63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D869666E-709F-4880-8DB8-BD0CEB2BB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8349E-4676-434D-9A1B-1246257B4630}"/>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14079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97D4-9B49-458D-8E59-F0F7071A8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30BCF5-3433-486E-AB5E-65E021BEC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9AD88-44D2-4B27-AD57-291EA28E15D8}"/>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59F69E20-C974-4234-8A39-EB25AF561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9C094-4E94-40BD-8356-5BFC1FF9EDB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0989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137D-1F17-45E6-8C08-5E8ECFA624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9BC2-D247-4EE9-8C89-A11F82BCD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087C2-2976-4824-9ED4-C6FE372EB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E1409-5D8F-4E8B-8601-3637AB6C7B0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E50DCE2E-D1BC-4E01-84D9-9C0062EA9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FCDF2-76CF-4A10-BD2E-D1006655F993}"/>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2852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D355-8940-42B6-80BE-930D8A574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B5C743-479B-47BE-A45E-A7297793A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6F00F-0580-4383-953C-A1106F976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CB93D6-37F1-4827-8C9F-811693F51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C986F-44B2-4092-B693-DC5CFD7C4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5F5688-35CF-4BB3-A92B-8CEDB429165B}"/>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8" name="Footer Placeholder 7">
            <a:extLst>
              <a:ext uri="{FF2B5EF4-FFF2-40B4-BE49-F238E27FC236}">
                <a16:creationId xmlns:a16="http://schemas.microsoft.com/office/drawing/2014/main" id="{23B596BD-0CBE-4536-9E38-CE464433FF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1EB422-8081-4FBD-B85C-5F61676DB21F}"/>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6418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B324-76CA-4978-B44E-04304D672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F69AF1-98A3-47CC-A4D5-62DCA51EF463}"/>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4" name="Footer Placeholder 3">
            <a:extLst>
              <a:ext uri="{FF2B5EF4-FFF2-40B4-BE49-F238E27FC236}">
                <a16:creationId xmlns:a16="http://schemas.microsoft.com/office/drawing/2014/main" id="{9DEB55C6-4D83-4630-B574-DEC0940F7F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DE304F-A8F7-4E08-BA0B-79F6BDA33159}"/>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3961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5CB4A-0B3E-46DE-BED7-E3F637F35E60}"/>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3" name="Footer Placeholder 2">
            <a:extLst>
              <a:ext uri="{FF2B5EF4-FFF2-40B4-BE49-F238E27FC236}">
                <a16:creationId xmlns:a16="http://schemas.microsoft.com/office/drawing/2014/main" id="{CB2B8807-91B5-4C2E-8825-A2B5D3A602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AB047-B60C-46B5-AAA2-BAB29197AD2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409632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5F60-0E29-46E6-8EB2-FA386FA6F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951C6-AA5F-49E7-AF87-2515B2F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E0131-98DD-4E55-A8EE-9CC50E281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82DE0-20E3-4B1B-B954-FA4D4CEA4BA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848A0529-032B-42EA-AC5D-1850E5D14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880BF-2CF7-4779-8052-45F185DA0CB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303974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843F-4C7F-46ED-B238-82B282102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63DE0E-64AF-497D-88A7-B78066B5C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CB7E8F-21CD-4A7F-819D-25CA7D13E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2F1AE-4439-4D8E-A21D-995278054B2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2C93A950-374D-4826-90E7-20ED7889A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D39EE-5174-42A2-B9DC-206CAE67364D}"/>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40824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E01B8-D49B-4330-B5F3-582529AE9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C323D5-E261-40A2-B0B7-E1F1CCF3C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4E784-15B5-4B41-BB85-A0A8EA5E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4AEC5CA0-0E5C-46FB-BF45-216735A57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C7DC86-A1E8-4F93-9444-BAB3201A2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6E3E-642F-4E37-93DC-F1CCCD62F836}" type="slidenum">
              <a:rPr lang="en-GB" smtClean="0"/>
              <a:t>‹#›</a:t>
            </a:fld>
            <a:endParaRPr lang="en-GB"/>
          </a:p>
        </p:txBody>
      </p:sp>
    </p:spTree>
    <p:extLst>
      <p:ext uri="{BB962C8B-B14F-4D97-AF65-F5344CB8AC3E}">
        <p14:creationId xmlns:p14="http://schemas.microsoft.com/office/powerpoint/2010/main" val="16724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2020 activity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Learners with SEND/ALN/ASN – version 1</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8" name="Picture 2" descr="https://miro.medium.com/max/1250/1*vNxN2_cjw1CWfmZxRTTz_w.jpeg">
            <a:extLst>
              <a:ext uri="{FF2B5EF4-FFF2-40B4-BE49-F238E27FC236}">
                <a16:creationId xmlns:a16="http://schemas.microsoft.com/office/drawing/2014/main" id="{E87FB5B5-81CD-4737-A754-4151DD4DB5B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8936" y="1871232"/>
            <a:ext cx="3713570" cy="3689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EFB261-4831-4C54-A4CC-625E7E181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936" y="-38151"/>
            <a:ext cx="2560633" cy="1882556"/>
          </a:xfrm>
          <a:prstGeom prst="rect">
            <a:avLst/>
          </a:prstGeom>
        </p:spPr>
      </p:pic>
      <p:pic>
        <p:nvPicPr>
          <p:cNvPr id="13" name="Picture 12">
            <a:extLst>
              <a:ext uri="{FF2B5EF4-FFF2-40B4-BE49-F238E27FC236}">
                <a16:creationId xmlns:a16="http://schemas.microsoft.com/office/drawing/2014/main" id="{191B7A85-7638-42EC-B676-27A470527D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708" y="138890"/>
            <a:ext cx="6805194" cy="1350698"/>
          </a:xfrm>
          <a:prstGeom prst="rect">
            <a:avLst/>
          </a:prstGeom>
        </p:spPr>
      </p:pic>
      <p:pic>
        <p:nvPicPr>
          <p:cNvPr id="15" name="Picture 14">
            <a:extLst>
              <a:ext uri="{FF2B5EF4-FFF2-40B4-BE49-F238E27FC236}">
                <a16:creationId xmlns:a16="http://schemas.microsoft.com/office/drawing/2014/main" id="{ABC638CC-56DF-4B0B-B610-3FAB1A77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5225" y="1489588"/>
            <a:ext cx="3322862" cy="1433791"/>
          </a:xfrm>
          <a:prstGeom prst="rect">
            <a:avLst/>
          </a:prstGeom>
        </p:spPr>
      </p:pic>
      <p:pic>
        <p:nvPicPr>
          <p:cNvPr id="17" name="Picture 16">
            <a:extLst>
              <a:ext uri="{FF2B5EF4-FFF2-40B4-BE49-F238E27FC236}">
                <a16:creationId xmlns:a16="http://schemas.microsoft.com/office/drawing/2014/main" id="{1E041651-36CB-4C20-8E45-5251B525BA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95225" y="2974697"/>
            <a:ext cx="7702725" cy="1560358"/>
          </a:xfrm>
          <a:prstGeom prst="rect">
            <a:avLst/>
          </a:prstGeom>
        </p:spPr>
      </p:pic>
      <p:pic>
        <p:nvPicPr>
          <p:cNvPr id="18" name="Picture 17">
            <a:extLst>
              <a:ext uri="{FF2B5EF4-FFF2-40B4-BE49-F238E27FC236}">
                <a16:creationId xmlns:a16="http://schemas.microsoft.com/office/drawing/2014/main" id="{CB826A85-558D-476F-807C-F7ED2C19084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09120" y="4378585"/>
            <a:ext cx="1886880" cy="1560358"/>
          </a:xfrm>
          <a:prstGeom prst="rect">
            <a:avLst/>
          </a:prstGeom>
        </p:spPr>
      </p:pic>
      <p:pic>
        <p:nvPicPr>
          <p:cNvPr id="20" name="Picture 19">
            <a:extLst>
              <a:ext uri="{FF2B5EF4-FFF2-40B4-BE49-F238E27FC236}">
                <a16:creationId xmlns:a16="http://schemas.microsoft.com/office/drawing/2014/main" id="{9CFAFF20-75C3-4EB6-B610-DAA7A95D67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2614" y="4500077"/>
            <a:ext cx="3714769" cy="1403060"/>
          </a:xfrm>
          <a:prstGeom prst="rect">
            <a:avLst/>
          </a:prstGeom>
        </p:spPr>
      </p:pic>
    </p:spTree>
    <p:extLst>
      <p:ext uri="{BB962C8B-B14F-4D97-AF65-F5344CB8AC3E}">
        <p14:creationId xmlns:p14="http://schemas.microsoft.com/office/powerpoint/2010/main" val="382672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6071" y="1741327"/>
            <a:ext cx="5270316" cy="2591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aniel Quasar redesigns LGBT Rainbow Flag to be more inclusive">
            <a:extLst>
              <a:ext uri="{FF2B5EF4-FFF2-40B4-BE49-F238E27FC236}">
                <a16:creationId xmlns:a16="http://schemas.microsoft.com/office/drawing/2014/main" id="{0FC8BA3C-15C5-4D90-855E-42C009CC158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9959" y="1741327"/>
            <a:ext cx="5270316" cy="25917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AF0396E0-9012-46BC-9836-AA6FA063D47E}"/>
              </a:ext>
            </a:extLst>
          </p:cNvPr>
          <p:cNvSpPr txBox="1">
            <a:spLocks/>
          </p:cNvSpPr>
          <p:nvPr/>
        </p:nvSpPr>
        <p:spPr>
          <a:xfrm>
            <a:off x="139959" y="4419475"/>
            <a:ext cx="5192205"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2800" b="0" dirty="0">
                <a:solidFill>
                  <a:schemeClr val="tx1"/>
                </a:solidFill>
              </a:rPr>
              <a:t>Rainbow Flag</a:t>
            </a:r>
          </a:p>
        </p:txBody>
      </p:sp>
      <p:sp>
        <p:nvSpPr>
          <p:cNvPr id="10" name="Title 3">
            <a:extLst>
              <a:ext uri="{FF2B5EF4-FFF2-40B4-BE49-F238E27FC236}">
                <a16:creationId xmlns:a16="http://schemas.microsoft.com/office/drawing/2014/main" id="{328ABCC7-F752-4812-B7E7-13B479B3D216}"/>
              </a:ext>
            </a:extLst>
          </p:cNvPr>
          <p:cNvSpPr txBox="1">
            <a:spLocks/>
          </p:cNvSpPr>
          <p:nvPr/>
        </p:nvSpPr>
        <p:spPr>
          <a:xfrm>
            <a:off x="6416071" y="4419475"/>
            <a:ext cx="5192205"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2800" b="0" dirty="0">
                <a:solidFill>
                  <a:schemeClr val="tx1"/>
                </a:solidFill>
              </a:rPr>
              <a:t>Inclusive Rainbow Flag</a:t>
            </a:r>
          </a:p>
        </p:txBody>
      </p:sp>
      <p:pic>
        <p:nvPicPr>
          <p:cNvPr id="3" name="Picture 2">
            <a:extLst>
              <a:ext uri="{FF2B5EF4-FFF2-40B4-BE49-F238E27FC236}">
                <a16:creationId xmlns:a16="http://schemas.microsoft.com/office/drawing/2014/main" id="{7A3BD075-E598-4D4B-AF7C-3FEAC1E6F4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8547" y="95223"/>
            <a:ext cx="6457655" cy="1559718"/>
          </a:xfrm>
          <a:prstGeom prst="rect">
            <a:avLst/>
          </a:prstGeom>
        </p:spPr>
      </p:pic>
    </p:spTree>
    <p:extLst>
      <p:ext uri="{BB962C8B-B14F-4D97-AF65-F5344CB8AC3E}">
        <p14:creationId xmlns:p14="http://schemas.microsoft.com/office/powerpoint/2010/main" val="399148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59956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A1BBE71-BC82-479C-970E-400F590BC3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57880"/>
            <a:ext cx="5327344" cy="1678586"/>
          </a:xfrm>
          <a:prstGeom prst="rect">
            <a:avLst/>
          </a:prstGeom>
        </p:spPr>
      </p:pic>
      <p:sp>
        <p:nvSpPr>
          <p:cNvPr id="15" name="Rectangle 14">
            <a:extLst>
              <a:ext uri="{FF2B5EF4-FFF2-40B4-BE49-F238E27FC236}">
                <a16:creationId xmlns:a16="http://schemas.microsoft.com/office/drawing/2014/main" id="{4B3CDA42-03E1-4E05-A49E-151AC155D436}"/>
              </a:ext>
            </a:extLst>
          </p:cNvPr>
          <p:cNvSpPr/>
          <p:nvPr/>
        </p:nvSpPr>
        <p:spPr>
          <a:xfrm>
            <a:off x="5519451" y="1936337"/>
            <a:ext cx="6753339" cy="307633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8B61FFBA-5CFA-4C33-9BF5-85F3CA6074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3323" y="1936338"/>
            <a:ext cx="6292697" cy="1448429"/>
          </a:xfrm>
          <a:prstGeom prst="rect">
            <a:avLst/>
          </a:prstGeom>
        </p:spPr>
      </p:pic>
      <p:pic>
        <p:nvPicPr>
          <p:cNvPr id="11" name="Picture 10">
            <a:extLst>
              <a:ext uri="{FF2B5EF4-FFF2-40B4-BE49-F238E27FC236}">
                <a16:creationId xmlns:a16="http://schemas.microsoft.com/office/drawing/2014/main" id="{E91193A2-C356-4DBB-9712-524B1C0870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3323" y="3384768"/>
            <a:ext cx="5519413" cy="1438306"/>
          </a:xfrm>
          <a:prstGeom prst="rect">
            <a:avLst/>
          </a:prstGeom>
        </p:spPr>
      </p:pic>
      <p:pic>
        <p:nvPicPr>
          <p:cNvPr id="13" name="Picture 12">
            <a:extLst>
              <a:ext uri="{FF2B5EF4-FFF2-40B4-BE49-F238E27FC236}">
                <a16:creationId xmlns:a16="http://schemas.microsoft.com/office/drawing/2014/main" id="{04504F0D-BEAD-4BA4-81C9-F0DDE417E1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71105" y="3524504"/>
            <a:ext cx="982526" cy="1348433"/>
          </a:xfrm>
          <a:prstGeom prst="rect">
            <a:avLst/>
          </a:prstGeom>
        </p:spPr>
      </p:pic>
    </p:spTree>
    <p:extLst>
      <p:ext uri="{BB962C8B-B14F-4D97-AF65-F5344CB8AC3E}">
        <p14:creationId xmlns:p14="http://schemas.microsoft.com/office/powerpoint/2010/main" val="391280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5995610"/>
          </a:xfrm>
          <a:prstGeom prst="rect">
            <a:avLst/>
          </a:prstGeom>
          <a:solidFill>
            <a:schemeClr val="bg1">
              <a:lumMod val="85000"/>
            </a:schemeClr>
          </a:solidFill>
        </p:spPr>
      </p:pic>
      <p:sp>
        <p:nvSpPr>
          <p:cNvPr id="8" name="Rectangle 7">
            <a:extLst>
              <a:ext uri="{FF2B5EF4-FFF2-40B4-BE49-F238E27FC236}">
                <a16:creationId xmlns:a16="http://schemas.microsoft.com/office/drawing/2014/main" id="{7654F9BD-B12D-4210-B72F-D920B44E727C}"/>
              </a:ext>
            </a:extLst>
          </p:cNvPr>
          <p:cNvSpPr/>
          <p:nvPr/>
        </p:nvSpPr>
        <p:spPr>
          <a:xfrm>
            <a:off x="5519451" y="1936337"/>
            <a:ext cx="6796341" cy="307633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2FC1851-A338-4F26-9DF0-68866FE16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6082" y="121333"/>
            <a:ext cx="6062548" cy="1482113"/>
          </a:xfrm>
          <a:prstGeom prst="rect">
            <a:avLst/>
          </a:prstGeom>
        </p:spPr>
      </p:pic>
      <p:pic>
        <p:nvPicPr>
          <p:cNvPr id="10" name="Picture 9">
            <a:extLst>
              <a:ext uri="{FF2B5EF4-FFF2-40B4-BE49-F238E27FC236}">
                <a16:creationId xmlns:a16="http://schemas.microsoft.com/office/drawing/2014/main" id="{5EA23526-73EE-4A4F-A34B-CF01CF01E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9608" y="2026201"/>
            <a:ext cx="6606184" cy="1448305"/>
          </a:xfrm>
          <a:prstGeom prst="rect">
            <a:avLst/>
          </a:prstGeom>
        </p:spPr>
      </p:pic>
      <p:pic>
        <p:nvPicPr>
          <p:cNvPr id="12" name="Picture 11">
            <a:extLst>
              <a:ext uri="{FF2B5EF4-FFF2-40B4-BE49-F238E27FC236}">
                <a16:creationId xmlns:a16="http://schemas.microsoft.com/office/drawing/2014/main" id="{2D8F9956-762B-4EA5-BA81-6E20367199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9608" y="3429000"/>
            <a:ext cx="4675954" cy="1448305"/>
          </a:xfrm>
          <a:prstGeom prst="rect">
            <a:avLst/>
          </a:prstGeom>
        </p:spPr>
      </p:pic>
      <p:pic>
        <p:nvPicPr>
          <p:cNvPr id="14" name="Picture 13">
            <a:extLst>
              <a:ext uri="{FF2B5EF4-FFF2-40B4-BE49-F238E27FC236}">
                <a16:creationId xmlns:a16="http://schemas.microsoft.com/office/drawing/2014/main" id="{4C25C805-A3E4-4268-A5A4-90B5B12B66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9354" y="3526315"/>
            <a:ext cx="982526" cy="1348433"/>
          </a:xfrm>
          <a:prstGeom prst="rect">
            <a:avLst/>
          </a:prstGeom>
        </p:spPr>
      </p:pic>
    </p:spTree>
    <p:extLst>
      <p:ext uri="{BB962C8B-B14F-4D97-AF65-F5344CB8AC3E}">
        <p14:creationId xmlns:p14="http://schemas.microsoft.com/office/powerpoint/2010/main" val="48994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FD8432-00FF-4205-8B8B-39A63D61E9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0443" y="884717"/>
            <a:ext cx="9871113" cy="3787753"/>
          </a:xfrm>
          <a:prstGeom prst="rect">
            <a:avLst/>
          </a:prstGeom>
        </p:spPr>
      </p:pic>
    </p:spTree>
    <p:extLst>
      <p:ext uri="{BB962C8B-B14F-4D97-AF65-F5344CB8AC3E}">
        <p14:creationId xmlns:p14="http://schemas.microsoft.com/office/powerpoint/2010/main" val="357043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grass, person, outdoor, sport&#10;&#10;Description automatically generated">
            <a:extLst>
              <a:ext uri="{FF2B5EF4-FFF2-40B4-BE49-F238E27FC236}">
                <a16:creationId xmlns:a16="http://schemas.microsoft.com/office/drawing/2014/main" id="{08A43CEA-34E7-4FFD-AD3E-2D1CAF63DF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Picture 5">
            <a:extLst>
              <a:ext uri="{FF2B5EF4-FFF2-40B4-BE49-F238E27FC236}">
                <a16:creationId xmlns:a16="http://schemas.microsoft.com/office/drawing/2014/main" id="{5171E814-6097-4975-932A-3C18D2874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959" y="183918"/>
            <a:ext cx="11873914" cy="1710984"/>
          </a:xfrm>
          <a:prstGeom prst="rect">
            <a:avLst/>
          </a:prstGeom>
        </p:spPr>
      </p:pic>
    </p:spTree>
    <p:extLst>
      <p:ext uri="{BB962C8B-B14F-4D97-AF65-F5344CB8AC3E}">
        <p14:creationId xmlns:p14="http://schemas.microsoft.com/office/powerpoint/2010/main" val="42595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grass, person, outdoor, sport&#10;&#10;Description automatically generated">
            <a:extLst>
              <a:ext uri="{FF2B5EF4-FFF2-40B4-BE49-F238E27FC236}">
                <a16:creationId xmlns:a16="http://schemas.microsoft.com/office/drawing/2014/main" id="{08A43CEA-34E7-4FFD-AD3E-2D1CAF63DF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Picture 5">
            <a:extLst>
              <a:ext uri="{FF2B5EF4-FFF2-40B4-BE49-F238E27FC236}">
                <a16:creationId xmlns:a16="http://schemas.microsoft.com/office/drawing/2014/main" id="{54BB4AC3-73DB-4BB6-B297-71B16A83DE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959" y="197403"/>
            <a:ext cx="11868427" cy="1739958"/>
          </a:xfrm>
          <a:prstGeom prst="rect">
            <a:avLst/>
          </a:prstGeom>
        </p:spPr>
      </p:pic>
    </p:spTree>
    <p:extLst>
      <p:ext uri="{BB962C8B-B14F-4D97-AF65-F5344CB8AC3E}">
        <p14:creationId xmlns:p14="http://schemas.microsoft.com/office/powerpoint/2010/main" val="260553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082BB-D731-4342-8F3F-6A3796C77A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3070" y="275447"/>
            <a:ext cx="7075795" cy="1377083"/>
          </a:xfrm>
          <a:prstGeom prst="rect">
            <a:avLst/>
          </a:prstGeom>
        </p:spPr>
      </p:pic>
      <p:pic>
        <p:nvPicPr>
          <p:cNvPr id="9" name="Picture 8">
            <a:extLst>
              <a:ext uri="{FF2B5EF4-FFF2-40B4-BE49-F238E27FC236}">
                <a16:creationId xmlns:a16="http://schemas.microsoft.com/office/drawing/2014/main" id="{525284E2-D879-417E-8A90-690A3BDB21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3071" y="1616743"/>
            <a:ext cx="3852420" cy="1456963"/>
          </a:xfrm>
          <a:prstGeom prst="rect">
            <a:avLst/>
          </a:prstGeom>
        </p:spPr>
      </p:pic>
      <p:pic>
        <p:nvPicPr>
          <p:cNvPr id="11" name="Picture 10">
            <a:extLst>
              <a:ext uri="{FF2B5EF4-FFF2-40B4-BE49-F238E27FC236}">
                <a16:creationId xmlns:a16="http://schemas.microsoft.com/office/drawing/2014/main" id="{F7792AA0-51BA-4E3B-A3F0-AE6DCAAB0A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73070" y="3028779"/>
            <a:ext cx="3642911" cy="1511738"/>
          </a:xfrm>
          <a:prstGeom prst="rect">
            <a:avLst/>
          </a:prstGeom>
        </p:spPr>
      </p:pic>
      <p:pic>
        <p:nvPicPr>
          <p:cNvPr id="13" name="Picture 12">
            <a:extLst>
              <a:ext uri="{FF2B5EF4-FFF2-40B4-BE49-F238E27FC236}">
                <a16:creationId xmlns:a16="http://schemas.microsoft.com/office/drawing/2014/main" id="{64A424B6-0ABA-44F9-88B5-985E2EB13A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5491" y="1517041"/>
            <a:ext cx="2662190" cy="1511738"/>
          </a:xfrm>
          <a:prstGeom prst="rect">
            <a:avLst/>
          </a:prstGeom>
        </p:spPr>
      </p:pic>
      <p:pic>
        <p:nvPicPr>
          <p:cNvPr id="2052" name="Picture 4" descr="Rainbow laces tie KU sports teams together for LGBT history month | River  Online">
            <a:extLst>
              <a:ext uri="{FF2B5EF4-FFF2-40B4-BE49-F238E27FC236}">
                <a16:creationId xmlns:a16="http://schemas.microsoft.com/office/drawing/2014/main" id="{CD45AF22-76EB-460E-8920-6AF4CA8316C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24982" y="275447"/>
            <a:ext cx="4239368" cy="323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2050" name="Picture 2" descr="Tackle homophobia 'same as racism in football' - ITV News">
            <a:extLst>
              <a:ext uri="{FF2B5EF4-FFF2-40B4-BE49-F238E27FC236}">
                <a16:creationId xmlns:a16="http://schemas.microsoft.com/office/drawing/2014/main" id="{8D2551B6-4376-4222-9E59-86776C907FE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47" y="665755"/>
            <a:ext cx="4228768" cy="38747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BD4447-44E7-4BDD-9158-913579C159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0435" y="324233"/>
            <a:ext cx="7064547" cy="1229146"/>
          </a:xfrm>
          <a:prstGeom prst="rect">
            <a:avLst/>
          </a:prstGeom>
        </p:spPr>
      </p:pic>
      <p:pic>
        <p:nvPicPr>
          <p:cNvPr id="8" name="Picture 7">
            <a:extLst>
              <a:ext uri="{FF2B5EF4-FFF2-40B4-BE49-F238E27FC236}">
                <a16:creationId xmlns:a16="http://schemas.microsoft.com/office/drawing/2014/main" id="{D6C82C08-0572-4A5B-A8A8-1498598004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9525" y="1704609"/>
            <a:ext cx="2683237" cy="1119046"/>
          </a:xfrm>
          <a:prstGeom prst="rect">
            <a:avLst/>
          </a:prstGeom>
        </p:spPr>
      </p:pic>
      <p:pic>
        <p:nvPicPr>
          <p:cNvPr id="12" name="Picture 11">
            <a:extLst>
              <a:ext uri="{FF2B5EF4-FFF2-40B4-BE49-F238E27FC236}">
                <a16:creationId xmlns:a16="http://schemas.microsoft.com/office/drawing/2014/main" id="{CC09B9DF-9A95-4AD4-A925-87DEF8315F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2762" y="1631535"/>
            <a:ext cx="3087836" cy="1326901"/>
          </a:xfrm>
          <a:prstGeom prst="rect">
            <a:avLst/>
          </a:prstGeom>
        </p:spPr>
      </p:pic>
      <p:pic>
        <p:nvPicPr>
          <p:cNvPr id="16" name="Picture 15">
            <a:extLst>
              <a:ext uri="{FF2B5EF4-FFF2-40B4-BE49-F238E27FC236}">
                <a16:creationId xmlns:a16="http://schemas.microsoft.com/office/drawing/2014/main" id="{A991AEEB-AC50-4020-B292-67A80067F9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9525" y="2862621"/>
            <a:ext cx="4825681" cy="1520327"/>
          </a:xfrm>
          <a:prstGeom prst="rect">
            <a:avLst/>
          </a:prstGeom>
        </p:spPr>
      </p:pic>
    </p:spTree>
    <p:extLst>
      <p:ext uri="{BB962C8B-B14F-4D97-AF65-F5344CB8AC3E}">
        <p14:creationId xmlns:p14="http://schemas.microsoft.com/office/powerpoint/2010/main" val="6001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2529B9-A4A8-406E-9C91-4B90C0BC8F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 t="2109"/>
          <a:stretch/>
        </p:blipFill>
        <p:spPr>
          <a:xfrm>
            <a:off x="1578812" y="1917751"/>
            <a:ext cx="9034375" cy="3022498"/>
          </a:xfrm>
          <a:prstGeom prst="rect">
            <a:avLst/>
          </a:prstGeom>
        </p:spPr>
      </p:pic>
    </p:spTree>
    <p:extLst>
      <p:ext uri="{BB962C8B-B14F-4D97-AF65-F5344CB8AC3E}">
        <p14:creationId xmlns:p14="http://schemas.microsoft.com/office/powerpoint/2010/main" val="2600426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A group of people standing next to a person&#10;&#10;Description automatically generated">
            <a:extLst>
              <a:ext uri="{FF2B5EF4-FFF2-40B4-BE49-F238E27FC236}">
                <a16:creationId xmlns:a16="http://schemas.microsoft.com/office/drawing/2014/main" id="{98438486-C702-4DEC-BE15-160CC251F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7" name="Picture 6">
            <a:extLst>
              <a:ext uri="{FF2B5EF4-FFF2-40B4-BE49-F238E27FC236}">
                <a16:creationId xmlns:a16="http://schemas.microsoft.com/office/drawing/2014/main" id="{59D83220-100E-4E50-8F21-9EBC0F76213F}"/>
              </a:ext>
            </a:extLst>
          </p:cNvPr>
          <p:cNvPicPr>
            <a:picLocks noChangeAspect="1"/>
          </p:cNvPicPr>
          <p:nvPr/>
        </p:nvPicPr>
        <p:blipFill>
          <a:blip r:embed="rId4"/>
          <a:stretch>
            <a:fillRect/>
          </a:stretch>
        </p:blipFill>
        <p:spPr>
          <a:xfrm>
            <a:off x="1928812" y="183917"/>
            <a:ext cx="8334375" cy="1924050"/>
          </a:xfrm>
          <a:prstGeom prst="rect">
            <a:avLst/>
          </a:prstGeom>
        </p:spPr>
      </p:pic>
    </p:spTree>
    <p:extLst>
      <p:ext uri="{BB962C8B-B14F-4D97-AF65-F5344CB8AC3E}">
        <p14:creationId xmlns:p14="http://schemas.microsoft.com/office/powerpoint/2010/main" val="244277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C7232E-3B03-4A74-AFEA-47F4A3D42606}"/>
              </a:ext>
            </a:extLst>
          </p:cNvPr>
          <p:cNvPicPr>
            <a:picLocks noChangeAspect="1"/>
          </p:cNvPicPr>
          <p:nvPr/>
        </p:nvPicPr>
        <p:blipFill>
          <a:blip r:embed="rId4"/>
          <a:stretch>
            <a:fillRect/>
          </a:stretch>
        </p:blipFill>
        <p:spPr>
          <a:xfrm>
            <a:off x="231526" y="183916"/>
            <a:ext cx="7331033" cy="1666917"/>
          </a:xfrm>
          <a:prstGeom prst="rect">
            <a:avLst/>
          </a:prstGeom>
        </p:spPr>
      </p:pic>
    </p:spTree>
    <p:extLst>
      <p:ext uri="{BB962C8B-B14F-4D97-AF65-F5344CB8AC3E}">
        <p14:creationId xmlns:p14="http://schemas.microsoft.com/office/powerpoint/2010/main" val="34877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C0744B-52EF-463C-9BD0-CD5CE4253F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5794" y="4152522"/>
            <a:ext cx="1269033" cy="1755673"/>
          </a:xfrm>
          <a:prstGeom prst="rect">
            <a:avLst/>
          </a:prstGeom>
        </p:spPr>
      </p:pic>
      <p:pic>
        <p:nvPicPr>
          <p:cNvPr id="13" name="Picture 12">
            <a:extLst>
              <a:ext uri="{FF2B5EF4-FFF2-40B4-BE49-F238E27FC236}">
                <a16:creationId xmlns:a16="http://schemas.microsoft.com/office/drawing/2014/main" id="{1B1F6A1F-83AA-4F82-AA17-6D1612C355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37358" y="3903601"/>
            <a:ext cx="1468436" cy="2004594"/>
          </a:xfrm>
          <a:prstGeom prst="rect">
            <a:avLst/>
          </a:prstGeom>
        </p:spPr>
      </p:pic>
      <p:pic>
        <p:nvPicPr>
          <p:cNvPr id="1026" name="Picture 2" descr="HRW: LGBT Students Unprotected in Japan | Voice of America - English">
            <a:extLst>
              <a:ext uri="{FF2B5EF4-FFF2-40B4-BE49-F238E27FC236}">
                <a16:creationId xmlns:a16="http://schemas.microsoft.com/office/drawing/2014/main" id="{1048FCC6-0B4B-40DA-89FB-62FD791B7CC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7227" y="2308708"/>
            <a:ext cx="4382397" cy="2792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A54C8-23E5-4A2A-84D6-AAB5B406EFBA}"/>
              </a:ext>
            </a:extLst>
          </p:cNvPr>
          <p:cNvPicPr>
            <a:picLocks noChangeAspect="1"/>
          </p:cNvPicPr>
          <p:nvPr/>
        </p:nvPicPr>
        <p:blipFill>
          <a:blip r:embed="rId6"/>
          <a:stretch>
            <a:fillRect/>
          </a:stretch>
        </p:blipFill>
        <p:spPr>
          <a:xfrm>
            <a:off x="1123604" y="131899"/>
            <a:ext cx="3629886" cy="1983340"/>
          </a:xfrm>
          <a:prstGeom prst="rect">
            <a:avLst/>
          </a:prstGeom>
        </p:spPr>
      </p:pic>
      <p:pic>
        <p:nvPicPr>
          <p:cNvPr id="11" name="Picture 10">
            <a:extLst>
              <a:ext uri="{FF2B5EF4-FFF2-40B4-BE49-F238E27FC236}">
                <a16:creationId xmlns:a16="http://schemas.microsoft.com/office/drawing/2014/main" id="{9F5E8A27-033E-4796-886B-9FA7ED57400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37358" y="131899"/>
            <a:ext cx="5143028" cy="2065244"/>
          </a:xfrm>
          <a:prstGeom prst="rect">
            <a:avLst/>
          </a:prstGeom>
        </p:spPr>
      </p:pic>
      <p:pic>
        <p:nvPicPr>
          <p:cNvPr id="12" name="Picture 11">
            <a:extLst>
              <a:ext uri="{FF2B5EF4-FFF2-40B4-BE49-F238E27FC236}">
                <a16:creationId xmlns:a16="http://schemas.microsoft.com/office/drawing/2014/main" id="{4DE0083A-8582-4969-B58B-8AD76D3C5E6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37358" y="2144775"/>
            <a:ext cx="6092909" cy="1970828"/>
          </a:xfrm>
          <a:prstGeom prst="rect">
            <a:avLst/>
          </a:prstGeom>
        </p:spPr>
      </p:pic>
    </p:spTree>
    <p:extLst>
      <p:ext uri="{BB962C8B-B14F-4D97-AF65-F5344CB8AC3E}">
        <p14:creationId xmlns:p14="http://schemas.microsoft.com/office/powerpoint/2010/main" val="308450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45B5739-E12F-4DCF-B1F9-D2349B04D5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5842" y="2136349"/>
            <a:ext cx="2919907" cy="29199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B8E66A1-2F67-4125-97E9-D436A2B7E1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2" y="232339"/>
            <a:ext cx="5937835" cy="1671671"/>
          </a:xfrm>
          <a:prstGeom prst="rect">
            <a:avLst/>
          </a:prstGeom>
        </p:spPr>
      </p:pic>
      <p:pic>
        <p:nvPicPr>
          <p:cNvPr id="15" name="Picture 14">
            <a:extLst>
              <a:ext uri="{FF2B5EF4-FFF2-40B4-BE49-F238E27FC236}">
                <a16:creationId xmlns:a16="http://schemas.microsoft.com/office/drawing/2014/main" id="{3753E40E-32D2-4F00-B817-F56E79A81E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3352" y="2108448"/>
            <a:ext cx="7844598" cy="3357332"/>
          </a:xfrm>
          <a:prstGeom prst="rect">
            <a:avLst/>
          </a:prstGeom>
        </p:spPr>
      </p:pic>
    </p:spTree>
    <p:extLst>
      <p:ext uri="{BB962C8B-B14F-4D97-AF65-F5344CB8AC3E}">
        <p14:creationId xmlns:p14="http://schemas.microsoft.com/office/powerpoint/2010/main" val="239552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5" name="Picture 4" descr="A picture containing person, indoor, table, sitting&#10;&#10;Description automatically generated">
            <a:extLst>
              <a:ext uri="{FF2B5EF4-FFF2-40B4-BE49-F238E27FC236}">
                <a16:creationId xmlns:a16="http://schemas.microsoft.com/office/drawing/2014/main" id="{8E515628-E4E1-4609-A898-50F41B747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625" y="2321392"/>
            <a:ext cx="3948899" cy="2632599"/>
          </a:xfrm>
          <a:prstGeom prst="rect">
            <a:avLst/>
          </a:prstGeom>
        </p:spPr>
      </p:pic>
      <p:pic>
        <p:nvPicPr>
          <p:cNvPr id="8" name="Picture 7">
            <a:extLst>
              <a:ext uri="{FF2B5EF4-FFF2-40B4-BE49-F238E27FC236}">
                <a16:creationId xmlns:a16="http://schemas.microsoft.com/office/drawing/2014/main" id="{11CF9198-7093-4A9D-A0E5-A2A33ACD71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2" y="232339"/>
            <a:ext cx="5937835" cy="1671671"/>
          </a:xfrm>
          <a:prstGeom prst="rect">
            <a:avLst/>
          </a:prstGeom>
        </p:spPr>
      </p:pic>
      <p:pic>
        <p:nvPicPr>
          <p:cNvPr id="9" name="Picture 8">
            <a:extLst>
              <a:ext uri="{FF2B5EF4-FFF2-40B4-BE49-F238E27FC236}">
                <a16:creationId xmlns:a16="http://schemas.microsoft.com/office/drawing/2014/main" id="{599C64F7-063E-4CD8-9B4C-622A93EC0D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2578" y="2094028"/>
            <a:ext cx="7605368" cy="3581003"/>
          </a:xfrm>
          <a:prstGeom prst="rect">
            <a:avLst/>
          </a:prstGeom>
        </p:spPr>
      </p:pic>
    </p:spTree>
    <p:extLst>
      <p:ext uri="{BB962C8B-B14F-4D97-AF65-F5344CB8AC3E}">
        <p14:creationId xmlns:p14="http://schemas.microsoft.com/office/powerpoint/2010/main" val="162129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2050" name="Picture 2" descr="Who Is Demi Lovato Dating? Her Relationship History, Boyfriends">
            <a:extLst>
              <a:ext uri="{FF2B5EF4-FFF2-40B4-BE49-F238E27FC236}">
                <a16:creationId xmlns:a16="http://schemas.microsoft.com/office/drawing/2014/main" id="{4C624B64-BD01-439F-A9A6-79779364FF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386" y="1885178"/>
            <a:ext cx="2766107" cy="30033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mi Lovato Holds Hands With Lauren Abedini at Disneyland | POPSUGAR  Celebrity">
            <a:extLst>
              <a:ext uri="{FF2B5EF4-FFF2-40B4-BE49-F238E27FC236}">
                <a16:creationId xmlns:a16="http://schemas.microsoft.com/office/drawing/2014/main" id="{E3152DCB-B4E5-4E62-B44F-FFCE832DA0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01206" y="2951683"/>
            <a:ext cx="2766108" cy="3003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4EA0D93-8467-4E32-878A-BB204553EB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387" y="67140"/>
            <a:ext cx="5802318" cy="1633519"/>
          </a:xfrm>
          <a:prstGeom prst="rect">
            <a:avLst/>
          </a:prstGeom>
        </p:spPr>
      </p:pic>
      <p:pic>
        <p:nvPicPr>
          <p:cNvPr id="12" name="Picture 11">
            <a:extLst>
              <a:ext uri="{FF2B5EF4-FFF2-40B4-BE49-F238E27FC236}">
                <a16:creationId xmlns:a16="http://schemas.microsoft.com/office/drawing/2014/main" id="{A64DF4D6-A3C9-4411-8AA0-761D02A50A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60382" y="1644151"/>
            <a:ext cx="6077821" cy="3166763"/>
          </a:xfrm>
          <a:prstGeom prst="rect">
            <a:avLst/>
          </a:prstGeom>
        </p:spPr>
      </p:pic>
      <p:pic>
        <p:nvPicPr>
          <p:cNvPr id="13" name="Picture 12">
            <a:extLst>
              <a:ext uri="{FF2B5EF4-FFF2-40B4-BE49-F238E27FC236}">
                <a16:creationId xmlns:a16="http://schemas.microsoft.com/office/drawing/2014/main" id="{8E5E2BF8-658F-426F-8A1E-5EDC905F51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67314" y="4678392"/>
            <a:ext cx="3380084" cy="1232458"/>
          </a:xfrm>
          <a:prstGeom prst="rect">
            <a:avLst/>
          </a:prstGeom>
        </p:spPr>
      </p:pic>
      <p:pic>
        <p:nvPicPr>
          <p:cNvPr id="5" name="Picture 4">
            <a:extLst>
              <a:ext uri="{FF2B5EF4-FFF2-40B4-BE49-F238E27FC236}">
                <a16:creationId xmlns:a16="http://schemas.microsoft.com/office/drawing/2014/main" id="{ED142923-8C68-4D8F-ACC2-3143BF0D46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311192" y="4678392"/>
            <a:ext cx="2803909" cy="1249008"/>
          </a:xfrm>
          <a:prstGeom prst="rect">
            <a:avLst/>
          </a:prstGeom>
        </p:spPr>
      </p:pic>
    </p:spTree>
    <p:extLst>
      <p:ext uri="{BB962C8B-B14F-4D97-AF65-F5344CB8AC3E}">
        <p14:creationId xmlns:p14="http://schemas.microsoft.com/office/powerpoint/2010/main" val="332863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1" name="Picture 2" descr="Where Does Jazz Jennings Go to College? It's Been a Long Road">
            <a:extLst>
              <a:ext uri="{FF2B5EF4-FFF2-40B4-BE49-F238E27FC236}">
                <a16:creationId xmlns:a16="http://schemas.microsoft.com/office/drawing/2014/main" id="{43AA9D1B-D3E1-4905-8A79-DB50CDA31B7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2766" y="1867163"/>
            <a:ext cx="4589268" cy="2728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864108-48B0-4FA2-A512-CEEC35566D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527" y="0"/>
            <a:ext cx="2471451" cy="1866372"/>
          </a:xfrm>
          <a:prstGeom prst="rect">
            <a:avLst/>
          </a:prstGeom>
        </p:spPr>
      </p:pic>
      <p:pic>
        <p:nvPicPr>
          <p:cNvPr id="8" name="Picture 7">
            <a:extLst>
              <a:ext uri="{FF2B5EF4-FFF2-40B4-BE49-F238E27FC236}">
                <a16:creationId xmlns:a16="http://schemas.microsoft.com/office/drawing/2014/main" id="{DD28346A-1F6C-4A85-90CB-AF175E36FB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2373" y="86381"/>
            <a:ext cx="6640592" cy="1559783"/>
          </a:xfrm>
          <a:prstGeom prst="rect">
            <a:avLst/>
          </a:prstGeom>
        </p:spPr>
      </p:pic>
      <p:pic>
        <p:nvPicPr>
          <p:cNvPr id="14" name="Picture 13">
            <a:extLst>
              <a:ext uri="{FF2B5EF4-FFF2-40B4-BE49-F238E27FC236}">
                <a16:creationId xmlns:a16="http://schemas.microsoft.com/office/drawing/2014/main" id="{41E46922-BFF7-4F1E-9456-96C23B73EE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2373" y="1513639"/>
            <a:ext cx="3093160" cy="1469083"/>
          </a:xfrm>
          <a:prstGeom prst="rect">
            <a:avLst/>
          </a:prstGeom>
        </p:spPr>
      </p:pic>
      <p:pic>
        <p:nvPicPr>
          <p:cNvPr id="16" name="Picture 15">
            <a:extLst>
              <a:ext uri="{FF2B5EF4-FFF2-40B4-BE49-F238E27FC236}">
                <a16:creationId xmlns:a16="http://schemas.microsoft.com/office/drawing/2014/main" id="{694E7D62-FAA1-4D36-803F-943B68D3C0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2373" y="2839503"/>
            <a:ext cx="5703811" cy="1480479"/>
          </a:xfrm>
          <a:prstGeom prst="rect">
            <a:avLst/>
          </a:prstGeom>
        </p:spPr>
      </p:pic>
      <p:pic>
        <p:nvPicPr>
          <p:cNvPr id="18" name="Picture 17">
            <a:extLst>
              <a:ext uri="{FF2B5EF4-FFF2-40B4-BE49-F238E27FC236}">
                <a16:creationId xmlns:a16="http://schemas.microsoft.com/office/drawing/2014/main" id="{2E3C6D45-9B8C-4FB2-8BF6-2897F1D7DC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92373" y="4202447"/>
            <a:ext cx="3677054" cy="1482224"/>
          </a:xfrm>
          <a:prstGeom prst="rect">
            <a:avLst/>
          </a:prstGeom>
        </p:spPr>
      </p:pic>
    </p:spTree>
    <p:extLst>
      <p:ext uri="{BB962C8B-B14F-4D97-AF65-F5344CB8AC3E}">
        <p14:creationId xmlns:p14="http://schemas.microsoft.com/office/powerpoint/2010/main" val="270738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7" name="Picture 2" descr="Image result for ash emmerdale">
            <a:extLst>
              <a:ext uri="{FF2B5EF4-FFF2-40B4-BE49-F238E27FC236}">
                <a16:creationId xmlns:a16="http://schemas.microsoft.com/office/drawing/2014/main" id="{4F42AB1F-9491-434E-A0B2-8788B9D632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936" y="1871232"/>
            <a:ext cx="2761872" cy="3730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BA0EF2-6D14-4390-B67F-5AF1839F78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936" y="0"/>
            <a:ext cx="2560633" cy="1871232"/>
          </a:xfrm>
          <a:prstGeom prst="rect">
            <a:avLst/>
          </a:prstGeom>
        </p:spPr>
      </p:pic>
      <p:pic>
        <p:nvPicPr>
          <p:cNvPr id="15" name="Picture 14">
            <a:extLst>
              <a:ext uri="{FF2B5EF4-FFF2-40B4-BE49-F238E27FC236}">
                <a16:creationId xmlns:a16="http://schemas.microsoft.com/office/drawing/2014/main" id="{62D95584-BE14-404C-B1C9-E8744A5FF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6451" y="137097"/>
            <a:ext cx="6959504" cy="1597038"/>
          </a:xfrm>
          <a:prstGeom prst="rect">
            <a:avLst/>
          </a:prstGeom>
        </p:spPr>
      </p:pic>
      <p:pic>
        <p:nvPicPr>
          <p:cNvPr id="17" name="Picture 16">
            <a:extLst>
              <a:ext uri="{FF2B5EF4-FFF2-40B4-BE49-F238E27FC236}">
                <a16:creationId xmlns:a16="http://schemas.microsoft.com/office/drawing/2014/main" id="{9BB37977-8BFF-497A-9DBA-95DB1987D4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6451" y="1651917"/>
            <a:ext cx="2960497" cy="1278987"/>
          </a:xfrm>
          <a:prstGeom prst="rect">
            <a:avLst/>
          </a:prstGeom>
        </p:spPr>
      </p:pic>
      <p:pic>
        <p:nvPicPr>
          <p:cNvPr id="19" name="Picture 18">
            <a:extLst>
              <a:ext uri="{FF2B5EF4-FFF2-40B4-BE49-F238E27FC236}">
                <a16:creationId xmlns:a16="http://schemas.microsoft.com/office/drawing/2014/main" id="{42980F45-6C28-40F3-BA84-38495CD2CC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76451" y="2930904"/>
            <a:ext cx="5752260" cy="1278987"/>
          </a:xfrm>
          <a:prstGeom prst="rect">
            <a:avLst/>
          </a:prstGeom>
        </p:spPr>
      </p:pic>
      <p:pic>
        <p:nvPicPr>
          <p:cNvPr id="21" name="Picture 20">
            <a:extLst>
              <a:ext uri="{FF2B5EF4-FFF2-40B4-BE49-F238E27FC236}">
                <a16:creationId xmlns:a16="http://schemas.microsoft.com/office/drawing/2014/main" id="{92E95F69-FD9B-44FE-A7C5-73743E9B34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6451" y="4150119"/>
            <a:ext cx="3292137" cy="1256541"/>
          </a:xfrm>
          <a:prstGeom prst="rect">
            <a:avLst/>
          </a:prstGeom>
        </p:spPr>
      </p:pic>
    </p:spTree>
    <p:extLst>
      <p:ext uri="{BB962C8B-B14F-4D97-AF65-F5344CB8AC3E}">
        <p14:creationId xmlns:p14="http://schemas.microsoft.com/office/powerpoint/2010/main" val="334030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Widescreen</PresentationFormat>
  <Paragraphs>62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2020-11-25T18:15:08Z</dcterms:created>
  <dcterms:modified xsi:type="dcterms:W3CDTF">2022-09-28T10:10:02Z</dcterms:modified>
</cp:coreProperties>
</file>