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sldIdLst>
    <p:sldId id="256" r:id="rId2"/>
    <p:sldId id="257" r:id="rId3"/>
    <p:sldId id="259" r:id="rId4"/>
    <p:sldId id="258" r:id="rId5"/>
    <p:sldId id="285" r:id="rId6"/>
    <p:sldId id="280" r:id="rId7"/>
    <p:sldId id="283" r:id="rId8"/>
    <p:sldId id="282" r:id="rId9"/>
    <p:sldId id="28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ainbow Laces" id="{15F7F582-8B2D-4D77-99A6-9520B1677129}">
          <p14:sldIdLst>
            <p14:sldId id="256"/>
            <p14:sldId id="257"/>
          </p14:sldIdLst>
        </p14:section>
        <p14:section name="PowerPoint for secondary aged students" id="{65492350-5088-4395-8DCA-263631E075D4}">
          <p14:sldIdLst>
            <p14:sldId id="259"/>
            <p14:sldId id="258"/>
            <p14:sldId id="285"/>
            <p14:sldId id="280"/>
            <p14:sldId id="283"/>
            <p14:sldId id="282"/>
            <p14:sldId id="28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6175"/>
    <a:srgbClr val="FFFFFF"/>
    <a:srgbClr val="74CA17"/>
    <a:srgbClr val="E3061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6E476-6963-43B0-8688-AA0FD911CFE0}" v="5" dt="2022-09-28T10:04:47.3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6505" autoAdjust="0"/>
  </p:normalViewPr>
  <p:slideViewPr>
    <p:cSldViewPr snapToGrid="0">
      <p:cViewPr varScale="1">
        <p:scale>
          <a:sx n="55" d="100"/>
          <a:sy n="55" d="100"/>
        </p:scale>
        <p:origin x="34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F4C91C-30FD-40E0-88A6-2DF230AB60F5}" type="datetimeFigureOut">
              <a:rPr lang="en-GB" smtClean="0"/>
              <a:t>28/09/2022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65A8D-1BFE-4B75-B671-75405DB49484}" type="slidenum">
              <a:rPr lang="en-GB" smtClean="0"/>
              <a:t>‹#›</a:t>
            </a:fld>
            <a:endParaRPr lang="en-GB"/>
          </a:p>
        </p:txBody>
      </p:sp>
    </p:spTree>
    <p:extLst>
      <p:ext uri="{BB962C8B-B14F-4D97-AF65-F5344CB8AC3E}">
        <p14:creationId xmlns:p14="http://schemas.microsoft.com/office/powerpoint/2010/main" val="1597354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noRot="1" noChangeAspect="1"/>
          </p:cNvSpPr>
          <p:nvPr>
            <p:ph type="sldImg"/>
          </p:nvPr>
        </p:nvSpPr>
        <p:spPr>
          <a:xfrm>
            <a:off x="381000" y="685800"/>
            <a:ext cx="6096000" cy="3429000"/>
          </a:xfrm>
          <a:prstGeom prst="rect">
            <a:avLst/>
          </a:prstGeom>
        </p:spPr>
        <p:txBody>
          <a:bodyPr/>
          <a:lstStyle/>
          <a:p>
            <a:endParaRPr/>
          </a:p>
        </p:txBody>
      </p:sp>
      <p:sp>
        <p:nvSpPr>
          <p:cNvPr id="127" name="Shape 127"/>
          <p:cNvSpPr>
            <a:spLocks noGrp="1"/>
          </p:cNvSpPr>
          <p:nvPr>
            <p:ph type="body" sz="quarter" idx="1"/>
          </p:nvPr>
        </p:nvSpPr>
        <p:spPr>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Visit our website for the activity pack to accompany this PowerPoint.</a:t>
            </a:r>
          </a:p>
          <a:p>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PowerPoint with your secondary aged students to introduce them to Rainbow Laces and the importance of LGBT inclusion in sports.</a:t>
            </a:r>
          </a:p>
        </p:txBody>
      </p:sp>
      <p:sp>
        <p:nvSpPr>
          <p:cNvPr id="4" name="Slide Number Placeholder 3"/>
          <p:cNvSpPr>
            <a:spLocks noGrp="1"/>
          </p:cNvSpPr>
          <p:nvPr>
            <p:ph type="sldNum" sz="quarter" idx="5"/>
          </p:nvPr>
        </p:nvSpPr>
        <p:spPr/>
        <p:txBody>
          <a:bodyPr/>
          <a:lstStyle/>
          <a:p>
            <a:fld id="{7AE65A8D-1BFE-4B75-B671-75405DB49484}" type="slidenum">
              <a:rPr lang="en-GB" smtClean="0"/>
              <a:t>2</a:t>
            </a:fld>
            <a:endParaRPr lang="en-GB"/>
          </a:p>
        </p:txBody>
      </p:sp>
    </p:spTree>
    <p:extLst>
      <p:ext uri="{BB962C8B-B14F-4D97-AF65-F5344CB8AC3E}">
        <p14:creationId xmlns:p14="http://schemas.microsoft.com/office/powerpoint/2010/main" val="16384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whether they have ever seen Rainbow Laces and if they know what they’re for.</a:t>
            </a:r>
          </a:p>
        </p:txBody>
      </p:sp>
      <p:sp>
        <p:nvSpPr>
          <p:cNvPr id="4" name="Slide Number Placeholder 3"/>
          <p:cNvSpPr>
            <a:spLocks noGrp="1"/>
          </p:cNvSpPr>
          <p:nvPr>
            <p:ph type="sldNum" sz="quarter" idx="5"/>
          </p:nvPr>
        </p:nvSpPr>
        <p:spPr/>
        <p:txBody>
          <a:bodyPr/>
          <a:lstStyle/>
          <a:p>
            <a:fld id="{7AE65A8D-1BFE-4B75-B671-75405DB49484}" type="slidenum">
              <a:rPr lang="en-GB" smtClean="0"/>
              <a:t>3</a:t>
            </a:fld>
            <a:endParaRPr lang="en-GB"/>
          </a:p>
        </p:txBody>
      </p:sp>
    </p:spTree>
    <p:extLst>
      <p:ext uri="{BB962C8B-B14F-4D97-AF65-F5344CB8AC3E}">
        <p14:creationId xmlns:p14="http://schemas.microsoft.com/office/powerpoint/2010/main" val="105042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fill in any gaps of students’ prior knowledge in relation to the Rainbow Laces campaign.</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4</a:t>
            </a:fld>
            <a:endParaRPr lang="en-GB"/>
          </a:p>
        </p:txBody>
      </p:sp>
    </p:spTree>
    <p:extLst>
      <p:ext uri="{BB962C8B-B14F-4D97-AF65-F5344CB8AC3E}">
        <p14:creationId xmlns:p14="http://schemas.microsoft.com/office/powerpoint/2010/main" val="1844466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if they know why Stonewall might have chosen rainbow laces and ensure that they understand that the 6 stripe rainbow flag is a symbol of LGBT pride. </a:t>
            </a:r>
          </a:p>
          <a:p>
            <a:r>
              <a:rPr lang="en-GB" dirty="0"/>
              <a:t>Ask students if they have seen the Inclusive Pride Flag. What is the difference? Why might the extra stripes have been added?</a:t>
            </a:r>
          </a:p>
          <a:p>
            <a:endParaRPr lang="en-GB" dirty="0"/>
          </a:p>
        </p:txBody>
      </p:sp>
      <p:sp>
        <p:nvSpPr>
          <p:cNvPr id="4" name="Slide Number Placeholder 3"/>
          <p:cNvSpPr>
            <a:spLocks noGrp="1"/>
          </p:cNvSpPr>
          <p:nvPr>
            <p:ph type="sldNum" sz="quarter" idx="5"/>
          </p:nvPr>
        </p:nvSpPr>
        <p:spPr/>
        <p:txBody>
          <a:bodyPr/>
          <a:lstStyle/>
          <a:p>
            <a:fld id="{7AE65A8D-1BFE-4B75-B671-75405DB49484}" type="slidenum">
              <a:rPr lang="en-GB" smtClean="0"/>
              <a:t>5</a:t>
            </a:fld>
            <a:endParaRPr lang="en-GB"/>
          </a:p>
        </p:txBody>
      </p:sp>
    </p:spTree>
    <p:extLst>
      <p:ext uri="{BB962C8B-B14F-4D97-AF65-F5344CB8AC3E}">
        <p14:creationId xmlns:p14="http://schemas.microsoft.com/office/powerpoint/2010/main" val="1127181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what their perception of this is. Is it in line with what they have seen or heard? Has anything surprised them?</a:t>
            </a:r>
          </a:p>
        </p:txBody>
      </p:sp>
      <p:sp>
        <p:nvSpPr>
          <p:cNvPr id="4" name="Slide Number Placeholder 3"/>
          <p:cNvSpPr>
            <a:spLocks noGrp="1"/>
          </p:cNvSpPr>
          <p:nvPr>
            <p:ph type="sldNum" sz="quarter" idx="5"/>
          </p:nvPr>
        </p:nvSpPr>
        <p:spPr/>
        <p:txBody>
          <a:bodyPr/>
          <a:lstStyle/>
          <a:p>
            <a:fld id="{7AE65A8D-1BFE-4B75-B671-75405DB49484}" type="slidenum">
              <a:rPr lang="en-GB" smtClean="0"/>
              <a:t>6</a:t>
            </a:fld>
            <a:endParaRPr lang="en-GB"/>
          </a:p>
        </p:txBody>
      </p:sp>
    </p:spTree>
    <p:extLst>
      <p:ext uri="{BB962C8B-B14F-4D97-AF65-F5344CB8AC3E}">
        <p14:creationId xmlns:p14="http://schemas.microsoft.com/office/powerpoint/2010/main" val="756336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to reflect on a time or a place where they felt unwelcome. What did it feel like? </a:t>
            </a:r>
          </a:p>
        </p:txBody>
      </p:sp>
      <p:sp>
        <p:nvSpPr>
          <p:cNvPr id="4" name="Slide Number Placeholder 3"/>
          <p:cNvSpPr>
            <a:spLocks noGrp="1"/>
          </p:cNvSpPr>
          <p:nvPr>
            <p:ph type="sldNum" sz="quarter" idx="5"/>
          </p:nvPr>
        </p:nvSpPr>
        <p:spPr/>
        <p:txBody>
          <a:bodyPr/>
          <a:lstStyle/>
          <a:p>
            <a:fld id="{7AE65A8D-1BFE-4B75-B671-75405DB49484}" type="slidenum">
              <a:rPr lang="en-GB" smtClean="0"/>
              <a:t>7</a:t>
            </a:fld>
            <a:endParaRPr lang="en-GB"/>
          </a:p>
        </p:txBody>
      </p:sp>
    </p:spTree>
    <p:extLst>
      <p:ext uri="{BB962C8B-B14F-4D97-AF65-F5344CB8AC3E}">
        <p14:creationId xmlns:p14="http://schemas.microsoft.com/office/powerpoint/2010/main" val="750630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students what they think an ally is. Have they heard the word before? In what context?</a:t>
            </a:r>
          </a:p>
          <a:p>
            <a:r>
              <a:rPr lang="en-GB" dirty="0"/>
              <a:t>What would being an ally to LGBT people look like?</a:t>
            </a:r>
          </a:p>
        </p:txBody>
      </p:sp>
      <p:sp>
        <p:nvSpPr>
          <p:cNvPr id="4" name="Slide Number Placeholder 3"/>
          <p:cNvSpPr>
            <a:spLocks noGrp="1"/>
          </p:cNvSpPr>
          <p:nvPr>
            <p:ph type="sldNum" sz="quarter" idx="5"/>
          </p:nvPr>
        </p:nvSpPr>
        <p:spPr/>
        <p:txBody>
          <a:bodyPr/>
          <a:lstStyle/>
          <a:p>
            <a:fld id="{7AE65A8D-1BFE-4B75-B671-75405DB49484}" type="slidenum">
              <a:rPr lang="en-GB" smtClean="0"/>
              <a:t>8</a:t>
            </a:fld>
            <a:endParaRPr lang="en-GB"/>
          </a:p>
        </p:txBody>
      </p:sp>
    </p:spTree>
    <p:extLst>
      <p:ext uri="{BB962C8B-B14F-4D97-AF65-F5344CB8AC3E}">
        <p14:creationId xmlns:p14="http://schemas.microsoft.com/office/powerpoint/2010/main" val="2765686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Ensure that students understand the importance of being an ally. It is important for non-LGBT people to be an ally to LGBT people, but LGBT people should also be allies – to people with different LGBT identities to them, against racism, against faith based prejudice, against sexism etc.</a:t>
            </a:r>
          </a:p>
          <a:p>
            <a:endParaRPr lang="en-GB" dirty="0"/>
          </a:p>
          <a:p>
            <a:r>
              <a:rPr lang="en-GB" dirty="0"/>
              <a:t>Ask students to make a commitment to make others feel included. How will they show it?</a:t>
            </a:r>
          </a:p>
        </p:txBody>
      </p:sp>
      <p:sp>
        <p:nvSpPr>
          <p:cNvPr id="4" name="Slide Number Placeholder 3"/>
          <p:cNvSpPr>
            <a:spLocks noGrp="1"/>
          </p:cNvSpPr>
          <p:nvPr>
            <p:ph type="sldNum" sz="quarter" idx="5"/>
          </p:nvPr>
        </p:nvSpPr>
        <p:spPr/>
        <p:txBody>
          <a:bodyPr/>
          <a:lstStyle/>
          <a:p>
            <a:fld id="{7AE65A8D-1BFE-4B75-B671-75405DB49484}" type="slidenum">
              <a:rPr lang="en-GB" smtClean="0"/>
              <a:t>9</a:t>
            </a:fld>
            <a:endParaRPr lang="en-GB"/>
          </a:p>
        </p:txBody>
      </p:sp>
    </p:spTree>
    <p:extLst>
      <p:ext uri="{BB962C8B-B14F-4D97-AF65-F5344CB8AC3E}">
        <p14:creationId xmlns:p14="http://schemas.microsoft.com/office/powerpoint/2010/main" val="2258947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BFF19-047C-471C-8ECE-5E08A5F922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9F3DBA7-B164-46B6-8413-0CD420C900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1A6484E-E7B1-475F-BC36-74B778BE4A0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2F42A55A-632B-4CDB-B6BA-D64D4F1805C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15D043-6292-431A-8124-F1692502CDEA}"/>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93263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0D62F-13B0-4376-A195-B4CE52F5D31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696B3C-AD40-4503-8FFB-D73E964C29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CA693D-D985-4370-BEBC-B60C90CDA325}"/>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318BDEF9-3A45-4463-BFE4-07DAB3F33B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1048B9-645D-458D-AF2D-AD530DDD1C31}"/>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153806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B20035-2470-4529-B142-76A61023349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7B6E63-9592-426E-81AA-1218CA96020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9A604D-5198-4B9A-AEF6-E01B87B3749A}"/>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77F93ACA-627A-41ED-9586-45D35F3A0F3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776D64-D51D-41BC-AC00-19F3D8270285}"/>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75479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69C9-AA66-44D5-B304-89A0D12492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64C2617-CC0D-47EB-BC1D-6BD3572739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FBDE5A-230B-4AA3-BE39-31D37A64C63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D869666E-709F-4880-8DB8-BD0CEB2BBA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78349E-4676-434D-9A1B-1246257B4630}"/>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2140794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097D4-9B49-458D-8E59-F0F7071A8D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030BCF5-3433-486E-AB5E-65E021BEC4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89AD88-44D2-4B27-AD57-291EA28E15D8}"/>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59F69E20-C974-4234-8A39-EB25AF5615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B9C094-4E94-40BD-8356-5BFC1FF9EDB6}"/>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209893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D137D-1F17-45E6-8C08-5E8ECFA624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EFC9BC2-D247-4EE9-8C89-A11F82BCD8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3087C2-2976-4824-9ED4-C6FE372EBC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93E1409-5D8F-4E8B-8601-3637AB6C7B0A}"/>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6" name="Footer Placeholder 5">
            <a:extLst>
              <a:ext uri="{FF2B5EF4-FFF2-40B4-BE49-F238E27FC236}">
                <a16:creationId xmlns:a16="http://schemas.microsoft.com/office/drawing/2014/main" id="{E50DCE2E-D1BC-4E01-84D9-9C0062EA98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EFCDF2-76CF-4A10-BD2E-D1006655F993}"/>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828521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D355-8940-42B6-80BE-930D8A5740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0B5C743-479B-47BE-A45E-A7297793A5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26F00F-0580-4383-953C-A1106F9762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3CB93D6-37F1-4827-8C9F-811693F513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2C986F-44B2-4092-B693-DC5CFD7C46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D5F5688-35CF-4BB3-A92B-8CEDB429165B}"/>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8" name="Footer Placeholder 7">
            <a:extLst>
              <a:ext uri="{FF2B5EF4-FFF2-40B4-BE49-F238E27FC236}">
                <a16:creationId xmlns:a16="http://schemas.microsoft.com/office/drawing/2014/main" id="{23B596BD-0CBE-4536-9E38-CE464433FF3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A1EB422-8081-4FBD-B85C-5F61676DB21F}"/>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641848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2B324-76CA-4978-B44E-04304D67277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3F69AF1-98A3-47CC-A4D5-62DCA51EF463}"/>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4" name="Footer Placeholder 3">
            <a:extLst>
              <a:ext uri="{FF2B5EF4-FFF2-40B4-BE49-F238E27FC236}">
                <a16:creationId xmlns:a16="http://schemas.microsoft.com/office/drawing/2014/main" id="{9DEB55C6-4D83-4630-B574-DEC0940F7FD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DE304F-A8F7-4E08-BA0B-79F6BDA33159}"/>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839612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45CB4A-0B3E-46DE-BED7-E3F637F35E60}"/>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3" name="Footer Placeholder 2">
            <a:extLst>
              <a:ext uri="{FF2B5EF4-FFF2-40B4-BE49-F238E27FC236}">
                <a16:creationId xmlns:a16="http://schemas.microsoft.com/office/drawing/2014/main" id="{CB2B8807-91B5-4C2E-8825-A2B5D3A6020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EAB047-B60C-46B5-AAA2-BAB29197AD26}"/>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4096323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85F60-0E29-46E6-8EB2-FA386FA6F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F951C6-AA5F-49E7-AF87-2515B2FAC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7E0131-98DD-4E55-A8EE-9CC50E281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E82DE0-20E3-4B1B-B954-FA4D4CEA4BA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6" name="Footer Placeholder 5">
            <a:extLst>
              <a:ext uri="{FF2B5EF4-FFF2-40B4-BE49-F238E27FC236}">
                <a16:creationId xmlns:a16="http://schemas.microsoft.com/office/drawing/2014/main" id="{848A0529-032B-42EA-AC5D-1850E5D14B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6880BF-2CF7-4779-8052-45F185DA0CB5}"/>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303974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843F-4C7F-46ED-B238-82B2821028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863DE0E-64AF-497D-88A7-B78066B5C1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6CB7E8F-21CD-4A7F-819D-25CA7D13EE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A2F1AE-4439-4D8E-A21D-995278054B24}"/>
              </a:ext>
            </a:extLst>
          </p:cNvPr>
          <p:cNvSpPr>
            <a:spLocks noGrp="1"/>
          </p:cNvSpPr>
          <p:nvPr>
            <p:ph type="dt" sz="half" idx="10"/>
          </p:nvPr>
        </p:nvSpPr>
        <p:spPr/>
        <p:txBody>
          <a:bodyPr/>
          <a:lstStyle/>
          <a:p>
            <a:fld id="{A88910BD-4BFD-4638-9521-478E0718B4AC}" type="datetimeFigureOut">
              <a:rPr lang="en-GB" smtClean="0"/>
              <a:t>28/09/2022</a:t>
            </a:fld>
            <a:endParaRPr lang="en-GB"/>
          </a:p>
        </p:txBody>
      </p:sp>
      <p:sp>
        <p:nvSpPr>
          <p:cNvPr id="6" name="Footer Placeholder 5">
            <a:extLst>
              <a:ext uri="{FF2B5EF4-FFF2-40B4-BE49-F238E27FC236}">
                <a16:creationId xmlns:a16="http://schemas.microsoft.com/office/drawing/2014/main" id="{2C93A950-374D-4826-90E7-20ED7889A4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BD39EE-5174-42A2-B9DC-206CAE67364D}"/>
              </a:ext>
            </a:extLst>
          </p:cNvPr>
          <p:cNvSpPr>
            <a:spLocks noGrp="1"/>
          </p:cNvSpPr>
          <p:nvPr>
            <p:ph type="sldNum" sz="quarter" idx="12"/>
          </p:nvPr>
        </p:nvSpPr>
        <p:spPr/>
        <p:txBody>
          <a:bodyPr/>
          <a:lstStyle/>
          <a:p>
            <a:fld id="{83006E3E-642F-4E37-93DC-F1CCCD62F836}" type="slidenum">
              <a:rPr lang="en-GB" smtClean="0"/>
              <a:t>‹#›</a:t>
            </a:fld>
            <a:endParaRPr lang="en-GB"/>
          </a:p>
        </p:txBody>
      </p:sp>
    </p:spTree>
    <p:extLst>
      <p:ext uri="{BB962C8B-B14F-4D97-AF65-F5344CB8AC3E}">
        <p14:creationId xmlns:p14="http://schemas.microsoft.com/office/powerpoint/2010/main" val="1408248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CE01B8-D49B-4330-B5F3-582529AE91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AC323D5-E261-40A2-B0B7-E1F1CCF3C3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E4E784-15B5-4B41-BB85-A0A8EA5EBA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8910BD-4BFD-4638-9521-478E0718B4AC}" type="datetimeFigureOut">
              <a:rPr lang="en-GB" smtClean="0"/>
              <a:t>28/09/2022</a:t>
            </a:fld>
            <a:endParaRPr lang="en-GB"/>
          </a:p>
        </p:txBody>
      </p:sp>
      <p:sp>
        <p:nvSpPr>
          <p:cNvPr id="5" name="Footer Placeholder 4">
            <a:extLst>
              <a:ext uri="{FF2B5EF4-FFF2-40B4-BE49-F238E27FC236}">
                <a16:creationId xmlns:a16="http://schemas.microsoft.com/office/drawing/2014/main" id="{4AEC5CA0-0E5C-46FB-BF45-216735A570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0C7DC86-A1E8-4F93-9444-BAB3201A23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006E3E-642F-4E37-93DC-F1CCCD62F836}" type="slidenum">
              <a:rPr lang="en-GB" smtClean="0"/>
              <a:t>‹#›</a:t>
            </a:fld>
            <a:endParaRPr lang="en-GB"/>
          </a:p>
        </p:txBody>
      </p:sp>
    </p:spTree>
    <p:extLst>
      <p:ext uri="{BB962C8B-B14F-4D97-AF65-F5344CB8AC3E}">
        <p14:creationId xmlns:p14="http://schemas.microsoft.com/office/powerpoint/2010/main" val="1672444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16175"/>
        </a:solidFill>
        <a:effectLst/>
      </p:bgPr>
    </p:bg>
    <p:spTree>
      <p:nvGrpSpPr>
        <p:cNvPr id="1" name=""/>
        <p:cNvGrpSpPr/>
        <p:nvPr/>
      </p:nvGrpSpPr>
      <p:grpSpPr>
        <a:xfrm>
          <a:off x="0" y="0"/>
          <a:ext cx="0" cy="0"/>
          <a:chOff x="0" y="0"/>
          <a:chExt cx="0" cy="0"/>
        </a:xfrm>
      </p:grpSpPr>
      <p:sp>
        <p:nvSpPr>
          <p:cNvPr id="123" name="Shape 123"/>
          <p:cNvSpPr/>
          <p:nvPr/>
        </p:nvSpPr>
        <p:spPr>
          <a:xfrm>
            <a:off x="385321" y="110945"/>
            <a:ext cx="11421358" cy="646330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r>
              <a:rPr lang="en-GB" sz="3600" b="1" dirty="0">
                <a:solidFill>
                  <a:schemeClr val="bg1"/>
                </a:solidFill>
                <a:latin typeface="Arial" panose="020B0604020202020204" pitchFamily="34" charset="0"/>
                <a:cs typeface="Arial" panose="020B0604020202020204" pitchFamily="34" charset="0"/>
              </a:rPr>
              <a:t>PowerPoint template to accompany the Rainbow Laces 2020 activity pack for:</a:t>
            </a:r>
          </a:p>
          <a:p>
            <a:endParaRPr lang="en-GB" sz="20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a:solidFill>
                  <a:schemeClr val="bg1"/>
                </a:solidFill>
                <a:latin typeface="Arial" panose="020B0604020202020204" pitchFamily="34" charset="0"/>
                <a:cs typeface="Arial" panose="020B0604020202020204" pitchFamily="34" charset="0"/>
              </a:rPr>
              <a:t>Secondary aged students</a:t>
            </a:r>
            <a:endParaRPr lang="en-US" sz="1600" dirty="0">
              <a:solidFill>
                <a:schemeClr val="bg1"/>
              </a:solidFill>
              <a:latin typeface="Arial" panose="020B0604020202020204" pitchFamily="34" charset="0"/>
              <a:cs typeface="Arial" panose="020B0604020202020204" pitchFamily="34" charset="0"/>
            </a:endParaRPr>
          </a:p>
          <a:p>
            <a:endParaRPr lang="en-US" sz="20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We know that good teaching is tailored to meet the needs of the children or young people in each individual class. </a:t>
            </a:r>
            <a:r>
              <a:rPr lang="en-US" sz="1400" dirty="0">
                <a:solidFill>
                  <a:schemeClr val="bg1"/>
                </a:solidFill>
                <a:latin typeface="Arial" panose="020B0604020202020204" pitchFamily="34" charset="0"/>
                <a:cs typeface="Arial" panose="020B0604020202020204" pitchFamily="34" charset="0"/>
              </a:rPr>
              <a:t>That’s why we’ve created this editable PowerPoint template – feel free to adapt it to suit your teaching context or to add your school or college slide template to the background.</a:t>
            </a:r>
          </a:p>
          <a:p>
            <a:endParaRPr lang="en-US" sz="2000" dirty="0">
              <a:solidFill>
                <a:schemeClr val="bg1"/>
              </a:solidFill>
              <a:latin typeface="Arial" panose="020B0604020202020204" pitchFamily="34" charset="0"/>
              <a:cs typeface="Arial" panose="020B0604020202020204" pitchFamily="34" charset="0"/>
            </a:endParaRPr>
          </a:p>
          <a:p>
            <a:r>
              <a:rPr lang="en-US" sz="1400" b="1" dirty="0">
                <a:solidFill>
                  <a:schemeClr val="bg1"/>
                </a:solidFill>
                <a:latin typeface="Arial" panose="020B0604020202020204" pitchFamily="34" charset="0"/>
                <a:cs typeface="Arial" panose="020B0604020202020204" pitchFamily="34" charset="0"/>
              </a:rPr>
              <a:t>Who are Stonewall?</a:t>
            </a:r>
          </a:p>
          <a:p>
            <a:r>
              <a:rPr lang="en-GB" sz="1400" dirty="0">
                <a:solidFill>
                  <a:schemeClr val="bg1"/>
                </a:solidFill>
                <a:latin typeface="Arial" panose="020B0604020202020204" pitchFamily="34" charset="0"/>
                <a:cs typeface="Arial" panose="020B0604020202020204" pitchFamily="34" charset="0"/>
              </a:rPr>
              <a:t>This resource is produced by Stonewall, a UK-based charity that stands for the freedom, equity and potential of all lesbian, gay, bi, trans, queer, questioning and ace (LGBTQ+) people. At Stonewall, we imagine a world where LGBTQ+ people everywhere can live our lives to the full. Founded in London in 1989, we now work in each nation of the UK and have established partnerships across the globe. Over the last three decades, we have created transformative change in the lives of LGBTQ+ people in the UK, helping win equal rights around marriage, having children and inclusive education.</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Our campaigns drive positive change for our communities, and our sustained change and empowerment programmes ensure that LGBTQ+ people can thrive throughout our lives. We make sure that the world hears and learns from our communities, and our work is grounded in evidence and expertise.</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Stonewall is proud to provide information, support and guidance on LGBTQ+ inclusion; working towards a world where we’re all free to be. This does not constitute legal advice, and is not intended to be a substitute for legal counsel on any subject matter. To find out more about our work, visit us at www.stonewall.org.uk.   </a:t>
            </a:r>
          </a:p>
          <a:p>
            <a:endParaRPr lang="en-GB" sz="1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Registered Charity No 1101255 (England and Wales) and SC039681 (Scotland)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FD4325-BF6D-4A2D-B9C7-10CFC12E540F}"/>
              </a:ext>
            </a:extLst>
          </p:cNvPr>
          <p:cNvSpPr txBox="1"/>
          <p:nvPr/>
        </p:nvSpPr>
        <p:spPr>
          <a:xfrm>
            <a:off x="0" y="3139154"/>
            <a:ext cx="12191999" cy="830997"/>
          </a:xfrm>
          <a:prstGeom prst="rect">
            <a:avLst/>
          </a:prstGeom>
          <a:solidFill>
            <a:srgbClr val="74CA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1" i="0" u="none" strike="noStrike" kern="1200" cap="all" spc="0" normalizeH="0" baseline="0" noProof="0" dirty="0">
                <a:ln>
                  <a:noFill/>
                </a:ln>
                <a:solidFill>
                  <a:schemeClr val="bg1"/>
                </a:solidFill>
                <a:effectLst/>
                <a:uLnTx/>
                <a:uFillTx/>
                <a:latin typeface="Arial" panose="020B0604020202020204" pitchFamily="34" charset="0"/>
                <a:cs typeface="Arial" panose="020B0604020202020204" pitchFamily="34" charset="0"/>
              </a:rPr>
              <a:t>Making sport everyone’s game</a:t>
            </a:r>
          </a:p>
        </p:txBody>
      </p:sp>
      <p:sp>
        <p:nvSpPr>
          <p:cNvPr id="9" name="TextBox 8">
            <a:extLst>
              <a:ext uri="{FF2B5EF4-FFF2-40B4-BE49-F238E27FC236}">
                <a16:creationId xmlns:a16="http://schemas.microsoft.com/office/drawing/2014/main" id="{3FECC0A0-91A4-4879-88B9-2E90C304D573}"/>
              </a:ext>
            </a:extLst>
          </p:cNvPr>
          <p:cNvSpPr txBox="1"/>
          <p:nvPr/>
        </p:nvSpPr>
        <p:spPr>
          <a:xfrm>
            <a:off x="139960" y="5392557"/>
            <a:ext cx="2569030" cy="338554"/>
          </a:xfrm>
          <a:prstGeom prst="rect">
            <a:avLst/>
          </a:prstGeom>
          <a:solidFill>
            <a:srgbClr val="74CA17"/>
          </a:solid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all" spc="0" normalizeH="0" baseline="0" noProof="0" dirty="0">
                <a:ln>
                  <a:noFill/>
                </a:ln>
                <a:solidFill>
                  <a:schemeClr val="bg1"/>
                </a:solidFill>
                <a:effectLst/>
                <a:uLnTx/>
                <a:uFillTx/>
                <a:latin typeface="Arial" panose="020B0604020202020204" pitchFamily="34" charset="0"/>
                <a:cs typeface="Arial" panose="020B0604020202020204" pitchFamily="34" charset="0"/>
              </a:rPr>
              <a:t>Secondary schools</a:t>
            </a:r>
          </a:p>
        </p:txBody>
      </p:sp>
    </p:spTree>
    <p:extLst>
      <p:ext uri="{BB962C8B-B14F-4D97-AF65-F5344CB8AC3E}">
        <p14:creationId xmlns:p14="http://schemas.microsoft.com/office/powerpoint/2010/main" val="2600426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961385-67A3-4F66-8E53-502EE48356C1}"/>
              </a:ext>
            </a:extLst>
          </p:cNvPr>
          <p:cNvSpPr txBox="1"/>
          <p:nvPr/>
        </p:nvSpPr>
        <p:spPr>
          <a:xfrm>
            <a:off x="0" y="372484"/>
            <a:ext cx="12191999" cy="830997"/>
          </a:xfrm>
          <a:prstGeom prst="rect">
            <a:avLst/>
          </a:prstGeom>
          <a:solidFill>
            <a:srgbClr val="74CA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cap="all" dirty="0">
                <a:solidFill>
                  <a:schemeClr val="bg1"/>
                </a:solidFill>
                <a:latin typeface="Arial" panose="020B0604020202020204" pitchFamily="34" charset="0"/>
                <a:cs typeface="Arial" panose="020B0604020202020204" pitchFamily="34" charset="0"/>
              </a:rPr>
              <a:t>What are rainbow laces for?</a:t>
            </a:r>
            <a:endParaRPr kumimoji="0" lang="en-GB" sz="4800" b="1" i="0" u="none" strike="noStrike" kern="1200" cap="all"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783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1AE999-C518-4E13-BCD5-A56E9AEF5A90}"/>
              </a:ext>
            </a:extLst>
          </p:cNvPr>
          <p:cNvSpPr txBox="1">
            <a:spLocks/>
          </p:cNvSpPr>
          <p:nvPr/>
        </p:nvSpPr>
        <p:spPr>
          <a:xfrm>
            <a:off x="729686" y="743856"/>
            <a:ext cx="10515600"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3600" dirty="0">
                <a:solidFill>
                  <a:schemeClr val="tx1"/>
                </a:solidFill>
              </a:rPr>
              <a:t>What is the Rainbow Laces campaign?</a:t>
            </a:r>
          </a:p>
        </p:txBody>
      </p:sp>
      <p:sp>
        <p:nvSpPr>
          <p:cNvPr id="3" name="Rectangle 2">
            <a:extLst>
              <a:ext uri="{FF2B5EF4-FFF2-40B4-BE49-F238E27FC236}">
                <a16:creationId xmlns:a16="http://schemas.microsoft.com/office/drawing/2014/main" id="{2B494028-1379-4404-99BB-F333A39702CE}"/>
              </a:ext>
            </a:extLst>
          </p:cNvPr>
          <p:cNvSpPr/>
          <p:nvPr/>
        </p:nvSpPr>
        <p:spPr>
          <a:xfrm>
            <a:off x="4325956" y="1162682"/>
            <a:ext cx="7799942" cy="4862870"/>
          </a:xfrm>
          <a:prstGeom prst="rect">
            <a:avLst/>
          </a:prstGeom>
        </p:spPr>
        <p:txBody>
          <a:bodyPr wrap="square">
            <a:spAutoFit/>
          </a:bodyPr>
          <a:lstStyle/>
          <a:p>
            <a:pPr marL="457200" indent="-457200" algn="ctr">
              <a:defRPr/>
            </a:pPr>
            <a:endParaRPr lang="en-GB" sz="1600" dirty="0">
              <a:latin typeface="Arial Nova Light" panose="020B0304020202020204" pitchFamily="34" charset="0"/>
              <a:cs typeface="Arial" panose="020B0604020202020204" pitchFamily="34" charset="0"/>
            </a:endParaRPr>
          </a:p>
          <a:p>
            <a:pPr marL="285750" indent="-285750">
              <a:lnSpc>
                <a:spcPct val="200000"/>
              </a:lnSpc>
              <a:buFont typeface="Arial" panose="020B0604020202020204" pitchFamily="34" charset="0"/>
              <a:buChar char="•"/>
              <a:defRPr/>
            </a:pPr>
            <a:r>
              <a:rPr lang="en-US" sz="2000" dirty="0">
                <a:latin typeface="Arial"/>
                <a:cs typeface="Arial"/>
              </a:rPr>
              <a:t>LGBT people are often made to feel unwelcome in sport, and Rainbow Laces aims to change that.</a:t>
            </a:r>
          </a:p>
          <a:p>
            <a:pPr marL="285750" indent="-285750">
              <a:lnSpc>
                <a:spcPct val="200000"/>
              </a:lnSpc>
              <a:buFont typeface="Arial" panose="020B0604020202020204" pitchFamily="34" charset="0"/>
              <a:buChar char="•"/>
              <a:defRPr/>
            </a:pPr>
            <a:r>
              <a:rPr lang="en-US" sz="2000" dirty="0">
                <a:latin typeface="Arial"/>
                <a:cs typeface="Arial"/>
              </a:rPr>
              <a:t>Rainbow Laces aims to make sure that everybody feels welcome within sport – whether they’re watching or taking part, whether they’re professional or playing in the park with their friends.</a:t>
            </a:r>
          </a:p>
          <a:p>
            <a:pPr marL="285750" indent="-285750">
              <a:lnSpc>
                <a:spcPct val="200000"/>
              </a:lnSpc>
              <a:buFont typeface="Arial" panose="020B0604020202020204" pitchFamily="34" charset="0"/>
              <a:buChar char="•"/>
              <a:defRPr/>
            </a:pPr>
            <a:r>
              <a:rPr lang="en-US" sz="2000" dirty="0">
                <a:latin typeface="Arial"/>
                <a:cs typeface="Arial"/>
              </a:rPr>
              <a:t>LGBT people and their allies wear Rainbow Laces and armbands to show their commitment to making sport everyone’s game.</a:t>
            </a:r>
          </a:p>
          <a:p>
            <a:pPr marL="457200" indent="-457200" algn="ctr">
              <a:defRPr/>
            </a:pPr>
            <a:endParaRPr lang="en-GB" sz="1400" dirty="0">
              <a:solidFill>
                <a:sysClr val="windowText" lastClr="000000"/>
              </a:solidFill>
              <a:latin typeface="Arial Nova Light" panose="020B0304020202020204" pitchFamily="34" charset="0"/>
              <a:cs typeface="Arial" panose="020B0604020202020204" pitchFamily="34" charset="0"/>
            </a:endParaRPr>
          </a:p>
        </p:txBody>
      </p:sp>
      <p:pic>
        <p:nvPicPr>
          <p:cNvPr id="1034" name="Picture 10" descr="Active East Lothian | Haddington Hockey Club">
            <a:extLst>
              <a:ext uri="{FF2B5EF4-FFF2-40B4-BE49-F238E27FC236}">
                <a16:creationId xmlns:a16="http://schemas.microsoft.com/office/drawing/2014/main" id="{45042CBF-40CA-43AC-B297-0515221C78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881" y="1667736"/>
            <a:ext cx="3926432" cy="2210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395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1AE999-C518-4E13-BCD5-A56E9AEF5A90}"/>
              </a:ext>
            </a:extLst>
          </p:cNvPr>
          <p:cNvSpPr txBox="1">
            <a:spLocks/>
          </p:cNvSpPr>
          <p:nvPr/>
        </p:nvSpPr>
        <p:spPr>
          <a:xfrm>
            <a:off x="729686" y="743856"/>
            <a:ext cx="10515600"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3600" dirty="0">
                <a:solidFill>
                  <a:schemeClr val="tx1"/>
                </a:solidFill>
              </a:rPr>
              <a:t>Why use a rainbow?</a:t>
            </a:r>
          </a:p>
        </p:txBody>
      </p:sp>
      <p:sp>
        <p:nvSpPr>
          <p:cNvPr id="3" name="Rectangle 2">
            <a:extLst>
              <a:ext uri="{FF2B5EF4-FFF2-40B4-BE49-F238E27FC236}">
                <a16:creationId xmlns:a16="http://schemas.microsoft.com/office/drawing/2014/main" id="{2B494028-1379-4404-99BB-F333A39702CE}"/>
              </a:ext>
            </a:extLst>
          </p:cNvPr>
          <p:cNvSpPr/>
          <p:nvPr/>
        </p:nvSpPr>
        <p:spPr>
          <a:xfrm>
            <a:off x="4325956" y="1305341"/>
            <a:ext cx="7799942" cy="4247317"/>
          </a:xfrm>
          <a:prstGeom prst="rect">
            <a:avLst/>
          </a:prstGeom>
        </p:spPr>
        <p:txBody>
          <a:bodyPr wrap="square">
            <a:spAutoFit/>
          </a:bodyPr>
          <a:lstStyle/>
          <a:p>
            <a:pPr marL="457200" indent="-457200" algn="ctr">
              <a:defRPr/>
            </a:pPr>
            <a:endParaRPr lang="en-GB" sz="1600" dirty="0">
              <a:latin typeface="Arial Nova Light" panose="020B0304020202020204" pitchFamily="34" charset="0"/>
              <a:cs typeface="Arial" panose="020B0604020202020204" pitchFamily="34" charset="0"/>
            </a:endParaRPr>
          </a:p>
          <a:p>
            <a:pPr marL="285750" indent="-285750">
              <a:lnSpc>
                <a:spcPct val="150000"/>
              </a:lnSpc>
              <a:buFont typeface="Arial" panose="020B0604020202020204" pitchFamily="34" charset="0"/>
              <a:buChar char="•"/>
              <a:defRPr/>
            </a:pPr>
            <a:r>
              <a:rPr lang="en-US" sz="2000" dirty="0">
                <a:latin typeface="Arial"/>
                <a:cs typeface="Arial"/>
              </a:rPr>
              <a:t>The rainbow flag is a symbol of LGBT pride, with different </a:t>
            </a:r>
            <a:r>
              <a:rPr lang="en-US" sz="2000" dirty="0" err="1">
                <a:latin typeface="Arial"/>
                <a:cs typeface="Arial"/>
              </a:rPr>
              <a:t>colours</a:t>
            </a:r>
            <a:r>
              <a:rPr lang="en-US" sz="2000" dirty="0">
                <a:latin typeface="Arial"/>
                <a:cs typeface="Arial"/>
              </a:rPr>
              <a:t> symbolizing different aspects of LGBT life.</a:t>
            </a:r>
          </a:p>
          <a:p>
            <a:pPr marL="285750" indent="-285750">
              <a:lnSpc>
                <a:spcPct val="150000"/>
              </a:lnSpc>
              <a:buFont typeface="Arial" panose="020B0604020202020204" pitchFamily="34" charset="0"/>
              <a:buChar char="•"/>
              <a:defRPr/>
            </a:pPr>
            <a:r>
              <a:rPr lang="en-US" sz="2000" dirty="0">
                <a:latin typeface="Arial"/>
                <a:cs typeface="Arial"/>
              </a:rPr>
              <a:t>Many people have now started using the Inclusive Pride Flag, which has 5 extra stripes.</a:t>
            </a:r>
          </a:p>
          <a:p>
            <a:pPr marL="285750" indent="-285750">
              <a:lnSpc>
                <a:spcPct val="150000"/>
              </a:lnSpc>
              <a:buFont typeface="Arial" panose="020B0604020202020204" pitchFamily="34" charset="0"/>
              <a:buChar char="•"/>
              <a:defRPr/>
            </a:pPr>
            <a:r>
              <a:rPr lang="en-US" sz="2000" dirty="0">
                <a:latin typeface="Arial"/>
                <a:cs typeface="Arial"/>
              </a:rPr>
              <a:t>The black and brown stripes remind people that they should challenge racism.</a:t>
            </a:r>
          </a:p>
          <a:p>
            <a:pPr marL="285750" indent="-285750">
              <a:lnSpc>
                <a:spcPct val="150000"/>
              </a:lnSpc>
              <a:buFont typeface="Arial" panose="020B0604020202020204" pitchFamily="34" charset="0"/>
              <a:buChar char="•"/>
              <a:defRPr/>
            </a:pPr>
            <a:r>
              <a:rPr lang="en-US" sz="2000" dirty="0">
                <a:latin typeface="Arial"/>
                <a:cs typeface="Arial"/>
              </a:rPr>
              <a:t>The blue, pink and white stripes are the </a:t>
            </a:r>
            <a:r>
              <a:rPr lang="en-US" sz="2000" dirty="0" err="1">
                <a:latin typeface="Arial"/>
                <a:cs typeface="Arial"/>
              </a:rPr>
              <a:t>colours</a:t>
            </a:r>
            <a:r>
              <a:rPr lang="en-US" sz="2000" dirty="0">
                <a:latin typeface="Arial"/>
                <a:cs typeface="Arial"/>
              </a:rPr>
              <a:t> of the trans flag and remind people to challenge transphobia. </a:t>
            </a:r>
          </a:p>
          <a:p>
            <a:pPr marL="457200" indent="-457200" algn="ctr">
              <a:defRPr/>
            </a:pPr>
            <a:endParaRPr lang="en-GB" sz="1400" dirty="0">
              <a:solidFill>
                <a:sysClr val="windowText" lastClr="000000"/>
              </a:solidFill>
              <a:latin typeface="Arial Nova Light" panose="020B0304020202020204" pitchFamily="34" charset="0"/>
              <a:cs typeface="Arial" panose="020B0604020202020204" pitchFamily="34" charset="0"/>
            </a:endParaRPr>
          </a:p>
        </p:txBody>
      </p:sp>
      <p:pic>
        <p:nvPicPr>
          <p:cNvPr id="3074" name="Picture 2" descr="Daniel Quasar redesigns LGBT Rainbow Flag to be more inclusive">
            <a:extLst>
              <a:ext uri="{FF2B5EF4-FFF2-40B4-BE49-F238E27FC236}">
                <a16:creationId xmlns:a16="http://schemas.microsoft.com/office/drawing/2014/main" id="{92BC23DE-FF6D-4E1A-A376-D6A87FB0A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563" y="1681312"/>
            <a:ext cx="4069393" cy="22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484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1AE999-C518-4E13-BCD5-A56E9AEF5A90}"/>
              </a:ext>
            </a:extLst>
          </p:cNvPr>
          <p:cNvSpPr txBox="1">
            <a:spLocks/>
          </p:cNvSpPr>
          <p:nvPr/>
        </p:nvSpPr>
        <p:spPr>
          <a:xfrm>
            <a:off x="729686" y="743856"/>
            <a:ext cx="10515600"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3600" dirty="0">
                <a:solidFill>
                  <a:schemeClr val="tx1"/>
                </a:solidFill>
              </a:rPr>
              <a:t>Why is the campaign needed?</a:t>
            </a:r>
          </a:p>
        </p:txBody>
      </p:sp>
      <p:sp>
        <p:nvSpPr>
          <p:cNvPr id="3" name="Rectangle 2">
            <a:extLst>
              <a:ext uri="{FF2B5EF4-FFF2-40B4-BE49-F238E27FC236}">
                <a16:creationId xmlns:a16="http://schemas.microsoft.com/office/drawing/2014/main" id="{2B494028-1379-4404-99BB-F333A39702CE}"/>
              </a:ext>
            </a:extLst>
          </p:cNvPr>
          <p:cNvSpPr/>
          <p:nvPr/>
        </p:nvSpPr>
        <p:spPr>
          <a:xfrm>
            <a:off x="139959" y="1351246"/>
            <a:ext cx="11857990" cy="3662541"/>
          </a:xfrm>
          <a:prstGeom prst="rect">
            <a:avLst/>
          </a:prstGeom>
        </p:spPr>
        <p:txBody>
          <a:bodyPr wrap="square">
            <a:spAutoFit/>
          </a:bodyPr>
          <a:lstStyle/>
          <a:p>
            <a:pPr marL="342900" indent="-342900">
              <a:lnSpc>
                <a:spcPct val="200000"/>
              </a:lnSpc>
              <a:buFont typeface="Arial" panose="020B0604020202020204" pitchFamily="34" charset="0"/>
              <a:buChar char="•"/>
            </a:pPr>
            <a:r>
              <a:rPr lang="en-GB" sz="2000" dirty="0">
                <a:effectLst/>
                <a:latin typeface="Arial" panose="020B0604020202020204" pitchFamily="34" charset="0"/>
                <a:ea typeface="Arial" panose="020B0604020202020204" pitchFamily="34" charset="0"/>
              </a:rPr>
              <a:t>43% of LGBT people think sports events aren’t a welcoming space for them.</a:t>
            </a:r>
          </a:p>
          <a:p>
            <a:pPr marL="342900" lvl="0" indent="-342900">
              <a:lnSpc>
                <a:spcPct val="200000"/>
              </a:lnSpc>
              <a:buFont typeface="Arial" panose="020B0604020202020204" pitchFamily="34" charset="0"/>
              <a:buChar char="•"/>
            </a:pPr>
            <a:r>
              <a:rPr lang="en-GB" sz="2000" dirty="0">
                <a:latin typeface="Arial" panose="020B0604020202020204" pitchFamily="34" charset="0"/>
                <a:ea typeface="Arial" panose="020B0604020202020204" pitchFamily="34" charset="0"/>
              </a:rPr>
              <a:t>One in seven LGBT students have been bullied during PE. </a:t>
            </a:r>
          </a:p>
          <a:p>
            <a:pPr marL="342900" lvl="0" indent="-342900">
              <a:lnSpc>
                <a:spcPct val="200000"/>
              </a:lnSpc>
              <a:buFont typeface="Arial" panose="020B0604020202020204" pitchFamily="34" charset="0"/>
              <a:buChar char="•"/>
            </a:pPr>
            <a:r>
              <a:rPr lang="en-GB" sz="2000" dirty="0">
                <a:latin typeface="Arial" panose="020B0604020202020204" pitchFamily="34" charset="0"/>
                <a:ea typeface="Arial" panose="020B0604020202020204" pitchFamily="34" charset="0"/>
              </a:rPr>
              <a:t>64% of trans students say they are not able to play for the sports team they feel comfortable in.</a:t>
            </a:r>
            <a:endParaRPr lang="en-GB" sz="2000" dirty="0">
              <a:latin typeface="Arial" panose="020B0604020202020204" pitchFamily="34" charset="0"/>
              <a:ea typeface="Times New Roman" panose="02020603050405020304" pitchFamily="18" charset="0"/>
            </a:endParaRPr>
          </a:p>
          <a:p>
            <a:pPr marL="342900" indent="-342900">
              <a:lnSpc>
                <a:spcPct val="200000"/>
              </a:lnSpc>
              <a:buFont typeface="Arial" panose="020B0604020202020204" pitchFamily="34" charset="0"/>
              <a:buChar char="•"/>
            </a:pPr>
            <a:r>
              <a:rPr lang="en-GB" sz="2000" dirty="0">
                <a:effectLst/>
                <a:latin typeface="Arial" panose="020B0604020202020204" pitchFamily="34" charset="0"/>
                <a:ea typeface="Arial" panose="020B0604020202020204" pitchFamily="34" charset="0"/>
              </a:rPr>
              <a:t>One in five LGBT young people have experienced discrimination while exercising or at a sport group.</a:t>
            </a:r>
            <a:endParaRPr lang="en-GB" sz="2000" dirty="0">
              <a:latin typeface="Arial" panose="020B0604020202020204" pitchFamily="34" charset="0"/>
              <a:ea typeface="Arial" panose="020B0604020202020204" pitchFamily="34" charset="0"/>
            </a:endParaRPr>
          </a:p>
          <a:p>
            <a:pPr marL="342900" lvl="0" indent="-342900">
              <a:lnSpc>
                <a:spcPct val="200000"/>
              </a:lnSpc>
              <a:buFont typeface="Arial" panose="020B0604020202020204" pitchFamily="34" charset="0"/>
              <a:buChar char="•"/>
            </a:pPr>
            <a:r>
              <a:rPr lang="en-GB" sz="2000" dirty="0">
                <a:effectLst/>
                <a:latin typeface="Arial" panose="020B0604020202020204" pitchFamily="34" charset="0"/>
                <a:ea typeface="Arial" panose="020B0604020202020204" pitchFamily="34" charset="0"/>
              </a:rPr>
              <a:t>28% of trans people have been discriminated against while exercising or taking part in group sport.</a:t>
            </a:r>
          </a:p>
          <a:p>
            <a:pPr marL="285750" indent="-285750">
              <a:buFont typeface="Arial" panose="020B0604020202020204" pitchFamily="34" charset="0"/>
              <a:buChar char="•"/>
              <a:defRPr/>
            </a:pPr>
            <a:endParaRPr lang="en-US" dirty="0">
              <a:latin typeface="Arial"/>
              <a:cs typeface="Arial"/>
            </a:endParaRPr>
          </a:p>
          <a:p>
            <a:pPr marL="457200" indent="-457200" algn="ctr">
              <a:defRPr/>
            </a:pPr>
            <a:endParaRPr lang="en-GB" sz="1400" dirty="0">
              <a:solidFill>
                <a:sysClr val="windowText" lastClr="000000"/>
              </a:solidFill>
              <a:latin typeface="Arial Nova Light" panose="020B0304020202020204" pitchFamily="34" charset="0"/>
              <a:cs typeface="Arial" panose="020B0604020202020204" pitchFamily="34" charset="0"/>
            </a:endParaRPr>
          </a:p>
        </p:txBody>
      </p:sp>
    </p:spTree>
    <p:extLst>
      <p:ext uri="{BB962C8B-B14F-4D97-AF65-F5344CB8AC3E}">
        <p14:creationId xmlns:p14="http://schemas.microsoft.com/office/powerpoint/2010/main" val="404067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grass, person, outdoor, sport&#10;&#10;Description automatically generated">
            <a:extLst>
              <a:ext uri="{FF2B5EF4-FFF2-40B4-BE49-F238E27FC236}">
                <a16:creationId xmlns:a16="http://schemas.microsoft.com/office/drawing/2014/main" id="{08A43CEA-34E7-4FFD-AD3E-2D1CAF63DF80}"/>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5" name="TextBox 4">
            <a:extLst>
              <a:ext uri="{FF2B5EF4-FFF2-40B4-BE49-F238E27FC236}">
                <a16:creationId xmlns:a16="http://schemas.microsoft.com/office/drawing/2014/main" id="{BA961385-67A3-4F66-8E53-502EE48356C1}"/>
              </a:ext>
            </a:extLst>
          </p:cNvPr>
          <p:cNvSpPr txBox="1"/>
          <p:nvPr/>
        </p:nvSpPr>
        <p:spPr>
          <a:xfrm>
            <a:off x="0" y="372484"/>
            <a:ext cx="12191999" cy="1569660"/>
          </a:xfrm>
          <a:prstGeom prst="rect">
            <a:avLst/>
          </a:prstGeom>
          <a:solidFill>
            <a:srgbClr val="74CA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cap="all" dirty="0">
                <a:solidFill>
                  <a:schemeClr val="bg1"/>
                </a:solidFill>
                <a:latin typeface="Arial" panose="020B0604020202020204" pitchFamily="34" charset="0"/>
                <a:cs typeface="Arial" panose="020B0604020202020204" pitchFamily="34" charset="0"/>
              </a:rPr>
              <a:t>What is it like to feel unwelcome?</a:t>
            </a:r>
          </a:p>
        </p:txBody>
      </p:sp>
    </p:spTree>
    <p:extLst>
      <p:ext uri="{BB962C8B-B14F-4D97-AF65-F5344CB8AC3E}">
        <p14:creationId xmlns:p14="http://schemas.microsoft.com/office/powerpoint/2010/main" val="425959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F41AE999-C518-4E13-BCD5-A56E9AEF5A90}"/>
              </a:ext>
            </a:extLst>
          </p:cNvPr>
          <p:cNvSpPr txBox="1">
            <a:spLocks/>
          </p:cNvSpPr>
          <p:nvPr/>
        </p:nvSpPr>
        <p:spPr>
          <a:xfrm>
            <a:off x="729686" y="743856"/>
            <a:ext cx="10515600" cy="607390"/>
          </a:xfrm>
        </p:spPr>
        <p:txBody>
          <a:bodyPr/>
          <a:lstStyle>
            <a:lvl1pPr algn="l" defTabSz="914377" rtl="0" eaLnBrk="1" latinLnBrk="0" hangingPunct="1">
              <a:lnSpc>
                <a:spcPct val="90000"/>
              </a:lnSpc>
              <a:spcBef>
                <a:spcPct val="0"/>
              </a:spcBef>
              <a:buNone/>
              <a:defRPr sz="4800" b="1" kern="1200">
                <a:solidFill>
                  <a:schemeClr val="tx1">
                    <a:lumMod val="65000"/>
                    <a:lumOff val="35000"/>
                  </a:schemeClr>
                </a:solidFill>
                <a:latin typeface="Arial" panose="020B0604020202020204" pitchFamily="34" charset="0"/>
                <a:ea typeface="+mj-ea"/>
                <a:cs typeface="Arial" panose="020B0604020202020204" pitchFamily="34" charset="0"/>
              </a:defRPr>
            </a:lvl1pPr>
          </a:lstStyle>
          <a:p>
            <a:pPr algn="ctr"/>
            <a:r>
              <a:rPr lang="en-GB" sz="3600" dirty="0">
                <a:solidFill>
                  <a:schemeClr val="tx1"/>
                </a:solidFill>
              </a:rPr>
              <a:t>What is an ally?</a:t>
            </a:r>
          </a:p>
        </p:txBody>
      </p:sp>
      <p:sp>
        <p:nvSpPr>
          <p:cNvPr id="3" name="Rectangle 2">
            <a:extLst>
              <a:ext uri="{FF2B5EF4-FFF2-40B4-BE49-F238E27FC236}">
                <a16:creationId xmlns:a16="http://schemas.microsoft.com/office/drawing/2014/main" id="{2B494028-1379-4404-99BB-F333A39702CE}"/>
              </a:ext>
            </a:extLst>
          </p:cNvPr>
          <p:cNvSpPr/>
          <p:nvPr/>
        </p:nvSpPr>
        <p:spPr>
          <a:xfrm>
            <a:off x="4133897" y="1505482"/>
            <a:ext cx="7603654" cy="4185761"/>
          </a:xfrm>
          <a:prstGeom prst="rect">
            <a:avLst/>
          </a:prstGeom>
        </p:spPr>
        <p:txBody>
          <a:bodyPr wrap="square">
            <a:spAutoFit/>
          </a:bodyPr>
          <a:lstStyle/>
          <a:p>
            <a:pPr>
              <a:lnSpc>
                <a:spcPct val="150000"/>
              </a:lnSpc>
              <a:defRPr/>
            </a:pPr>
            <a:r>
              <a:rPr lang="en-US" sz="2400" dirty="0">
                <a:latin typeface="Arial"/>
                <a:cs typeface="Arial"/>
              </a:rPr>
              <a:t>Someone outside of a community that:</a:t>
            </a:r>
          </a:p>
          <a:p>
            <a:pPr marL="342900" indent="-342900">
              <a:lnSpc>
                <a:spcPct val="150000"/>
              </a:lnSpc>
              <a:buFont typeface="Arial" panose="020B0604020202020204" pitchFamily="34" charset="0"/>
              <a:buChar char="•"/>
              <a:defRPr/>
            </a:pPr>
            <a:r>
              <a:rPr lang="en-US" sz="2400" dirty="0">
                <a:latin typeface="Arial"/>
                <a:cs typeface="Arial"/>
              </a:rPr>
              <a:t>speaks out against discrimination (whether it’s homophobia, biphobia, transphobia, racism or any other form of discrimination)</a:t>
            </a:r>
          </a:p>
          <a:p>
            <a:pPr marL="285750" indent="-285750">
              <a:lnSpc>
                <a:spcPct val="150000"/>
              </a:lnSpc>
              <a:buFont typeface="Arial" panose="020B0604020202020204" pitchFamily="34" charset="0"/>
              <a:buChar char="•"/>
              <a:defRPr/>
            </a:pPr>
            <a:r>
              <a:rPr lang="en-US" sz="2400" dirty="0">
                <a:latin typeface="Arial"/>
                <a:cs typeface="Arial"/>
              </a:rPr>
              <a:t>speaks up for others</a:t>
            </a:r>
          </a:p>
          <a:p>
            <a:pPr marL="285750" indent="-285750">
              <a:lnSpc>
                <a:spcPct val="150000"/>
              </a:lnSpc>
              <a:buFont typeface="Arial" panose="020B0604020202020204" pitchFamily="34" charset="0"/>
              <a:buChar char="•"/>
              <a:defRPr/>
            </a:pPr>
            <a:r>
              <a:rPr lang="en-US" sz="2400" dirty="0">
                <a:latin typeface="Arial"/>
                <a:cs typeface="Arial"/>
              </a:rPr>
              <a:t>takes action to make sure everybody can feel welcome and included</a:t>
            </a:r>
          </a:p>
          <a:p>
            <a:pPr marL="457200" indent="-457200" algn="ctr">
              <a:defRPr/>
            </a:pPr>
            <a:endParaRPr lang="en-GB" sz="1400" dirty="0">
              <a:solidFill>
                <a:sysClr val="windowText" lastClr="000000"/>
              </a:solidFill>
              <a:latin typeface="Arial Nova Light" panose="020B0304020202020204" pitchFamily="34" charset="0"/>
              <a:cs typeface="Arial" panose="020B0604020202020204" pitchFamily="34" charset="0"/>
            </a:endParaRPr>
          </a:p>
        </p:txBody>
      </p:sp>
      <p:pic>
        <p:nvPicPr>
          <p:cNvPr id="7" name="Picture 6" descr="Premier League clubs support Rainbow Laces">
            <a:extLst>
              <a:ext uri="{FF2B5EF4-FFF2-40B4-BE49-F238E27FC236}">
                <a16:creationId xmlns:a16="http://schemas.microsoft.com/office/drawing/2014/main" id="{9C909C96-21AE-496B-84F3-CCE0C0BE53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729686" y="1672665"/>
            <a:ext cx="3404211" cy="3512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tanding next to a person&#10;&#10;Description automatically generated">
            <a:extLst>
              <a:ext uri="{FF2B5EF4-FFF2-40B4-BE49-F238E27FC236}">
                <a16:creationId xmlns:a16="http://schemas.microsoft.com/office/drawing/2014/main" id="{98438486-C702-4DEC-BE15-160CC251F57C}"/>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 y="0"/>
            <a:ext cx="12191999" cy="6858000"/>
          </a:xfrm>
          <a:prstGeom prst="rect">
            <a:avLst/>
          </a:prstGeom>
        </p:spPr>
      </p:pic>
      <p:sp>
        <p:nvSpPr>
          <p:cNvPr id="5" name="TextBox 4">
            <a:extLst>
              <a:ext uri="{FF2B5EF4-FFF2-40B4-BE49-F238E27FC236}">
                <a16:creationId xmlns:a16="http://schemas.microsoft.com/office/drawing/2014/main" id="{BA961385-67A3-4F66-8E53-502EE48356C1}"/>
              </a:ext>
            </a:extLst>
          </p:cNvPr>
          <p:cNvSpPr txBox="1"/>
          <p:nvPr/>
        </p:nvSpPr>
        <p:spPr>
          <a:xfrm>
            <a:off x="0" y="372484"/>
            <a:ext cx="12191999" cy="1569660"/>
          </a:xfrm>
          <a:prstGeom prst="rect">
            <a:avLst/>
          </a:prstGeom>
          <a:solidFill>
            <a:srgbClr val="74CA17"/>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4800" b="1" cap="all" dirty="0">
                <a:solidFill>
                  <a:schemeClr val="bg1"/>
                </a:solidFill>
                <a:latin typeface="Arial" panose="020B0604020202020204" pitchFamily="34" charset="0"/>
                <a:cs typeface="Arial" panose="020B0604020202020204" pitchFamily="34" charset="0"/>
              </a:rPr>
              <a:t>How will you make people feel included and welcome?</a:t>
            </a:r>
          </a:p>
        </p:txBody>
      </p:sp>
    </p:spTree>
    <p:extLst>
      <p:ext uri="{BB962C8B-B14F-4D97-AF65-F5344CB8AC3E}">
        <p14:creationId xmlns:p14="http://schemas.microsoft.com/office/powerpoint/2010/main" val="24427753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928</Words>
  <Application>Microsoft Office PowerPoint</Application>
  <PresentationFormat>Widescreen</PresentationFormat>
  <Paragraphs>62</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Nova Light</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2020-11-25T18:15:08Z</dcterms:created>
  <dcterms:modified xsi:type="dcterms:W3CDTF">2022-09-28T10:04:57Z</dcterms:modified>
</cp:coreProperties>
</file>