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56" r:id="rId2"/>
    <p:sldId id="257" r:id="rId3"/>
    <p:sldId id="259" r:id="rId4"/>
    <p:sldId id="258" r:id="rId5"/>
    <p:sldId id="280" r:id="rId6"/>
    <p:sldId id="283" r:id="rId7"/>
    <p:sldId id="285" r:id="rId8"/>
    <p:sldId id="282" r:id="rId9"/>
    <p:sldId id="284" r:id="rId10"/>
    <p:sldId id="28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inbow Laces" id="{15F7F582-8B2D-4D77-99A6-9520B1677129}">
          <p14:sldIdLst>
            <p14:sldId id="256"/>
            <p14:sldId id="257"/>
          </p14:sldIdLst>
        </p14:section>
        <p14:section name="PowerPoint for secondary aged students" id="{65492350-5088-4395-8DCA-263631E075D4}">
          <p14:sldIdLst>
            <p14:sldId id="259"/>
            <p14:sldId id="258"/>
            <p14:sldId id="280"/>
            <p14:sldId id="283"/>
            <p14:sldId id="285"/>
            <p14:sldId id="282"/>
            <p14:sldId id="284"/>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FFFFFF"/>
    <a:srgbClr val="74CA17"/>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2690B6-9F96-4757-BE2F-51CEBB2C42C7}" v="5" dt="2022-09-28T10:00:41.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505" autoAdjust="0"/>
  </p:normalViewPr>
  <p:slideViewPr>
    <p:cSldViewPr snapToGrid="0">
      <p:cViewPr varScale="1">
        <p:scale>
          <a:sx n="55" d="100"/>
          <a:sy n="55" d="100"/>
        </p:scale>
        <p:origin x="3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4C91C-30FD-40E0-88A6-2DF230AB60F5}" type="datetimeFigureOut">
              <a:rPr lang="en-GB" smtClean="0"/>
              <a:t>28/09/2022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65A8D-1BFE-4B75-B671-75405DB49484}" type="slidenum">
              <a:rPr lang="en-GB" smtClean="0"/>
              <a:t>‹#›</a:t>
            </a:fld>
            <a:endParaRPr lang="en-GB"/>
          </a:p>
        </p:txBody>
      </p:sp>
    </p:spTree>
    <p:extLst>
      <p:ext uri="{BB962C8B-B14F-4D97-AF65-F5344CB8AC3E}">
        <p14:creationId xmlns:p14="http://schemas.microsoft.com/office/powerpoint/2010/main" val="159735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Visit our website for the activity pack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what they will do to show allyship to members of other communities.</a:t>
            </a:r>
          </a:p>
        </p:txBody>
      </p:sp>
      <p:sp>
        <p:nvSpPr>
          <p:cNvPr id="4" name="Slide Number Placeholder 3"/>
          <p:cNvSpPr>
            <a:spLocks noGrp="1"/>
          </p:cNvSpPr>
          <p:nvPr>
            <p:ph type="sldNum" sz="quarter" idx="5"/>
          </p:nvPr>
        </p:nvSpPr>
        <p:spPr/>
        <p:txBody>
          <a:bodyPr/>
          <a:lstStyle/>
          <a:p>
            <a:fld id="{7AE65A8D-1BFE-4B75-B671-75405DB49484}" type="slidenum">
              <a:rPr lang="en-GB" smtClean="0"/>
              <a:t>10</a:t>
            </a:fld>
            <a:endParaRPr lang="en-GB"/>
          </a:p>
        </p:txBody>
      </p:sp>
    </p:spTree>
    <p:extLst>
      <p:ext uri="{BB962C8B-B14F-4D97-AF65-F5344CB8AC3E}">
        <p14:creationId xmlns:p14="http://schemas.microsoft.com/office/powerpoint/2010/main" val="124915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PowerPoint with your post-16 students to introduce them to Rainbow Laces and the importance of LGBT inclusion in sports.</a:t>
            </a:r>
          </a:p>
        </p:txBody>
      </p:sp>
      <p:sp>
        <p:nvSpPr>
          <p:cNvPr id="4" name="Slide Number Placeholder 3"/>
          <p:cNvSpPr>
            <a:spLocks noGrp="1"/>
          </p:cNvSpPr>
          <p:nvPr>
            <p:ph type="sldNum" sz="quarter" idx="5"/>
          </p:nvPr>
        </p:nvSpPr>
        <p:spPr/>
        <p:txBody>
          <a:bodyPr/>
          <a:lstStyle/>
          <a:p>
            <a:fld id="{7AE65A8D-1BFE-4B75-B671-75405DB49484}" type="slidenum">
              <a:rPr lang="en-GB" smtClean="0"/>
              <a:t>2</a:t>
            </a:fld>
            <a:endParaRPr lang="en-GB"/>
          </a:p>
        </p:txBody>
      </p:sp>
    </p:spTree>
    <p:extLst>
      <p:ext uri="{BB962C8B-B14F-4D97-AF65-F5344CB8AC3E}">
        <p14:creationId xmlns:p14="http://schemas.microsoft.com/office/powerpoint/2010/main" val="16384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a:t>
            </a:r>
          </a:p>
          <a:p>
            <a:r>
              <a:rPr lang="en-GB" dirty="0"/>
              <a:t>Have you heard about the Rainbow Laces campaign? If so where?</a:t>
            </a:r>
          </a:p>
          <a:p>
            <a:r>
              <a:rPr lang="en-GB" dirty="0"/>
              <a:t>Have you seen people wearing rainbow laces? What do they wear them for?</a:t>
            </a:r>
          </a:p>
        </p:txBody>
      </p:sp>
      <p:sp>
        <p:nvSpPr>
          <p:cNvPr id="4" name="Slide Number Placeholder 3"/>
          <p:cNvSpPr>
            <a:spLocks noGrp="1"/>
          </p:cNvSpPr>
          <p:nvPr>
            <p:ph type="sldNum" sz="quarter" idx="5"/>
          </p:nvPr>
        </p:nvSpPr>
        <p:spPr/>
        <p:txBody>
          <a:bodyPr/>
          <a:lstStyle/>
          <a:p>
            <a:fld id="{7AE65A8D-1BFE-4B75-B671-75405DB49484}" type="slidenum">
              <a:rPr lang="en-GB" smtClean="0"/>
              <a:t>3</a:t>
            </a:fld>
            <a:endParaRPr lang="en-GB"/>
          </a:p>
        </p:txBody>
      </p:sp>
    </p:spTree>
    <p:extLst>
      <p:ext uri="{BB962C8B-B14F-4D97-AF65-F5344CB8AC3E}">
        <p14:creationId xmlns:p14="http://schemas.microsoft.com/office/powerpoint/2010/main" val="105042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fill in any gaps of students’ prior knowledge in relation to the Rainbow Laces campaign.</a:t>
            </a:r>
          </a:p>
          <a:p>
            <a:endParaRPr lang="en-GB" dirty="0"/>
          </a:p>
          <a:p>
            <a:r>
              <a:rPr lang="en-GB" dirty="0"/>
              <a:t>Ask students: Which groups of people might feel less welcome in sport? What is it that might make them feel less welcome? (homophobia, biphobia, transphobia, racism, sexism etc)</a:t>
            </a:r>
          </a:p>
        </p:txBody>
      </p:sp>
      <p:sp>
        <p:nvSpPr>
          <p:cNvPr id="4" name="Slide Number Placeholder 3"/>
          <p:cNvSpPr>
            <a:spLocks noGrp="1"/>
          </p:cNvSpPr>
          <p:nvPr>
            <p:ph type="sldNum" sz="quarter" idx="5"/>
          </p:nvPr>
        </p:nvSpPr>
        <p:spPr/>
        <p:txBody>
          <a:bodyPr/>
          <a:lstStyle/>
          <a:p>
            <a:fld id="{7AE65A8D-1BFE-4B75-B671-75405DB49484}" type="slidenum">
              <a:rPr lang="en-GB" smtClean="0"/>
              <a:t>4</a:t>
            </a:fld>
            <a:endParaRPr lang="en-GB"/>
          </a:p>
        </p:txBody>
      </p:sp>
    </p:spTree>
    <p:extLst>
      <p:ext uri="{BB962C8B-B14F-4D97-AF65-F5344CB8AC3E}">
        <p14:creationId xmlns:p14="http://schemas.microsoft.com/office/powerpoint/2010/main" val="184446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what their perception of this is. Is it in line with what they have seen or heard? Has anything surprised them?</a:t>
            </a:r>
          </a:p>
        </p:txBody>
      </p:sp>
      <p:sp>
        <p:nvSpPr>
          <p:cNvPr id="4" name="Slide Number Placeholder 3"/>
          <p:cNvSpPr>
            <a:spLocks noGrp="1"/>
          </p:cNvSpPr>
          <p:nvPr>
            <p:ph type="sldNum" sz="quarter" idx="5"/>
          </p:nvPr>
        </p:nvSpPr>
        <p:spPr/>
        <p:txBody>
          <a:bodyPr/>
          <a:lstStyle/>
          <a:p>
            <a:fld id="{7AE65A8D-1BFE-4B75-B671-75405DB49484}" type="slidenum">
              <a:rPr lang="en-GB" smtClean="0"/>
              <a:t>5</a:t>
            </a:fld>
            <a:endParaRPr lang="en-GB"/>
          </a:p>
        </p:txBody>
      </p:sp>
    </p:spTree>
    <p:extLst>
      <p:ext uri="{BB962C8B-B14F-4D97-AF65-F5344CB8AC3E}">
        <p14:creationId xmlns:p14="http://schemas.microsoft.com/office/powerpoint/2010/main" val="75633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reflect on a time or a place where they felt excluded. What did it feel like? </a:t>
            </a:r>
          </a:p>
          <a:p>
            <a:r>
              <a:rPr lang="en-GB" dirty="0"/>
              <a:t>Discuss other possible impacts of exclusion from sport: health implications, mental health implications, lack of LGBT people in professional sport meaning that there are fewer LGBT role models.</a:t>
            </a:r>
          </a:p>
        </p:txBody>
      </p:sp>
      <p:sp>
        <p:nvSpPr>
          <p:cNvPr id="4" name="Slide Number Placeholder 3"/>
          <p:cNvSpPr>
            <a:spLocks noGrp="1"/>
          </p:cNvSpPr>
          <p:nvPr>
            <p:ph type="sldNum" sz="quarter" idx="5"/>
          </p:nvPr>
        </p:nvSpPr>
        <p:spPr/>
        <p:txBody>
          <a:bodyPr/>
          <a:lstStyle/>
          <a:p>
            <a:fld id="{7AE65A8D-1BFE-4B75-B671-75405DB49484}" type="slidenum">
              <a:rPr lang="en-GB" smtClean="0"/>
              <a:t>6</a:t>
            </a:fld>
            <a:endParaRPr lang="en-GB"/>
          </a:p>
        </p:txBody>
      </p:sp>
    </p:spTree>
    <p:extLst>
      <p:ext uri="{BB962C8B-B14F-4D97-AF65-F5344CB8AC3E}">
        <p14:creationId xmlns:p14="http://schemas.microsoft.com/office/powerpoint/2010/main" val="75063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if they know why Stonewall might have chosen rainbow laces and ensure that they understand that the 6 stripe rainbow flag is a symbol of LGBT pride. </a:t>
            </a:r>
          </a:p>
          <a:p>
            <a:r>
              <a:rPr lang="en-GB" dirty="0"/>
              <a:t>Ask students if they have seen the Inclusive Pride Flag. What is the difference? Why might the extra stripes have been added?</a:t>
            </a:r>
          </a:p>
          <a:p>
            <a:endParaRPr lang="en-GB" dirty="0"/>
          </a:p>
        </p:txBody>
      </p:sp>
      <p:sp>
        <p:nvSpPr>
          <p:cNvPr id="4" name="Slide Number Placeholder 3"/>
          <p:cNvSpPr>
            <a:spLocks noGrp="1"/>
          </p:cNvSpPr>
          <p:nvPr>
            <p:ph type="sldNum" sz="quarter" idx="5"/>
          </p:nvPr>
        </p:nvSpPr>
        <p:spPr/>
        <p:txBody>
          <a:bodyPr/>
          <a:lstStyle/>
          <a:p>
            <a:fld id="{7AE65A8D-1BFE-4B75-B671-75405DB49484}" type="slidenum">
              <a:rPr lang="en-GB" smtClean="0"/>
              <a:t>7</a:t>
            </a:fld>
            <a:endParaRPr lang="en-GB"/>
          </a:p>
        </p:txBody>
      </p:sp>
    </p:spTree>
    <p:extLst>
      <p:ext uri="{BB962C8B-B14F-4D97-AF65-F5344CB8AC3E}">
        <p14:creationId xmlns:p14="http://schemas.microsoft.com/office/powerpoint/2010/main" val="1127181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what they think an ally is. Have they heard the word before? In what context?</a:t>
            </a:r>
          </a:p>
          <a:p>
            <a:r>
              <a:rPr lang="en-GB" dirty="0"/>
              <a:t>What would being an ally to LGBT people look like?</a:t>
            </a:r>
          </a:p>
          <a:p>
            <a:r>
              <a:rPr lang="en-GB" dirty="0"/>
              <a:t>Why is it important to be an ally?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Ensure that students understand the importance of being an ally. It is important for non-LGBT people to be an ally to LGBT people, but LGBT people should also be allies – to people with different LGBT identities to them, against racism, against faith based prejudice, against sexism etc.</a:t>
            </a:r>
          </a:p>
          <a:p>
            <a:endParaRPr lang="en-GB" dirty="0"/>
          </a:p>
        </p:txBody>
      </p:sp>
      <p:sp>
        <p:nvSpPr>
          <p:cNvPr id="4" name="Slide Number Placeholder 3"/>
          <p:cNvSpPr>
            <a:spLocks noGrp="1"/>
          </p:cNvSpPr>
          <p:nvPr>
            <p:ph type="sldNum" sz="quarter" idx="5"/>
          </p:nvPr>
        </p:nvSpPr>
        <p:spPr/>
        <p:txBody>
          <a:bodyPr/>
          <a:lstStyle/>
          <a:p>
            <a:fld id="{7AE65A8D-1BFE-4B75-B671-75405DB49484}" type="slidenum">
              <a:rPr lang="en-GB" smtClean="0"/>
              <a:t>8</a:t>
            </a:fld>
            <a:endParaRPr lang="en-GB"/>
          </a:p>
        </p:txBody>
      </p:sp>
    </p:spTree>
    <p:extLst>
      <p:ext uri="{BB962C8B-B14F-4D97-AF65-F5344CB8AC3E}">
        <p14:creationId xmlns:p14="http://schemas.microsoft.com/office/powerpoint/2010/main" val="276568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why allyship is important.</a:t>
            </a:r>
          </a:p>
          <a:p>
            <a:r>
              <a:rPr lang="en-GB" dirty="0"/>
              <a:t>Ensure that the discussion includes the following points: people need to speak out against discrimination when they see it, otherwise it will keep happening; if someone is an ally to members of another community, they often have more structural power and will find it easier to make their voice heard; showing that you’re an ally shows people from those communities that you support them; if people see visible allies in an organisation or setting they are more likely to feel welcome and comfortable to be themselves.</a:t>
            </a:r>
          </a:p>
        </p:txBody>
      </p:sp>
      <p:sp>
        <p:nvSpPr>
          <p:cNvPr id="4" name="Slide Number Placeholder 3"/>
          <p:cNvSpPr>
            <a:spLocks noGrp="1"/>
          </p:cNvSpPr>
          <p:nvPr>
            <p:ph type="sldNum" sz="quarter" idx="5"/>
          </p:nvPr>
        </p:nvSpPr>
        <p:spPr/>
        <p:txBody>
          <a:bodyPr/>
          <a:lstStyle/>
          <a:p>
            <a:fld id="{7AE65A8D-1BFE-4B75-B671-75405DB49484}" type="slidenum">
              <a:rPr lang="en-GB" smtClean="0"/>
              <a:t>9</a:t>
            </a:fld>
            <a:endParaRPr lang="en-GB"/>
          </a:p>
        </p:txBody>
      </p:sp>
    </p:spTree>
    <p:extLst>
      <p:ext uri="{BB962C8B-B14F-4D97-AF65-F5344CB8AC3E}">
        <p14:creationId xmlns:p14="http://schemas.microsoft.com/office/powerpoint/2010/main" val="225894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FF19-047C-471C-8ECE-5E08A5F922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F3DBA7-B164-46B6-8413-0CD420C90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A6484E-E7B1-475F-BC36-74B778BE4A0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2F42A55A-632B-4CDB-B6BA-D64D4F180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15D043-6292-431A-8124-F1692502CDEA}"/>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93263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D62F-13B0-4376-A195-B4CE52F5D3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696B3C-AD40-4503-8FFB-D73E964C29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A693D-D985-4370-BEBC-B60C90CDA325}"/>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318BDEF9-3A45-4463-BFE4-07DAB3F33B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1048B9-645D-458D-AF2D-AD530DDD1C31}"/>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153806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B20035-2470-4529-B142-76A6102334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7B6E63-9592-426E-81AA-1218CA9602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A604D-5198-4B9A-AEF6-E01B87B3749A}"/>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77F93ACA-627A-41ED-9586-45D35F3A0F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776D64-D51D-41BC-AC00-19F3D8270285}"/>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75479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69C9-AA66-44D5-B304-89A0D12492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4C2617-CC0D-47EB-BC1D-6BD3572739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FBDE5A-230B-4AA3-BE39-31D37A64C63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D869666E-709F-4880-8DB8-BD0CEB2BB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78349E-4676-434D-9A1B-1246257B4630}"/>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214079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97D4-9B49-458D-8E59-F0F7071A8D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30BCF5-3433-486E-AB5E-65E021BEC4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9AD88-44D2-4B27-AD57-291EA28E15D8}"/>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59F69E20-C974-4234-8A39-EB25AF5615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B9C094-4E94-40BD-8356-5BFC1FF9EDB6}"/>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209893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D137D-1F17-45E6-8C08-5E8ECFA624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FC9BC2-D247-4EE9-8C89-A11F82BCD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3087C2-2976-4824-9ED4-C6FE372EBC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3E1409-5D8F-4E8B-8601-3637AB6C7B0A}"/>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6" name="Footer Placeholder 5">
            <a:extLst>
              <a:ext uri="{FF2B5EF4-FFF2-40B4-BE49-F238E27FC236}">
                <a16:creationId xmlns:a16="http://schemas.microsoft.com/office/drawing/2014/main" id="{E50DCE2E-D1BC-4E01-84D9-9C0062EA98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EFCDF2-76CF-4A10-BD2E-D1006655F993}"/>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82852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D355-8940-42B6-80BE-930D8A5740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B5C743-479B-47BE-A45E-A7297793A5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6F00F-0580-4383-953C-A1106F9762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CB93D6-37F1-4827-8C9F-811693F513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2C986F-44B2-4092-B693-DC5CFD7C46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5F5688-35CF-4BB3-A92B-8CEDB429165B}"/>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8" name="Footer Placeholder 7">
            <a:extLst>
              <a:ext uri="{FF2B5EF4-FFF2-40B4-BE49-F238E27FC236}">
                <a16:creationId xmlns:a16="http://schemas.microsoft.com/office/drawing/2014/main" id="{23B596BD-0CBE-4536-9E38-CE464433FF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1EB422-8081-4FBD-B85C-5F61676DB21F}"/>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64184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2B324-76CA-4978-B44E-04304D6727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F69AF1-98A3-47CC-A4D5-62DCA51EF463}"/>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4" name="Footer Placeholder 3">
            <a:extLst>
              <a:ext uri="{FF2B5EF4-FFF2-40B4-BE49-F238E27FC236}">
                <a16:creationId xmlns:a16="http://schemas.microsoft.com/office/drawing/2014/main" id="{9DEB55C6-4D83-4630-B574-DEC0940F7F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DE304F-A8F7-4E08-BA0B-79F6BDA33159}"/>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83961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45CB4A-0B3E-46DE-BED7-E3F637F35E60}"/>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3" name="Footer Placeholder 2">
            <a:extLst>
              <a:ext uri="{FF2B5EF4-FFF2-40B4-BE49-F238E27FC236}">
                <a16:creationId xmlns:a16="http://schemas.microsoft.com/office/drawing/2014/main" id="{CB2B8807-91B5-4C2E-8825-A2B5D3A602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EAB047-B60C-46B5-AAA2-BAB29197AD26}"/>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409632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85F60-0E29-46E6-8EB2-FA386FA6F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F951C6-AA5F-49E7-AF87-2515B2FAC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7E0131-98DD-4E55-A8EE-9CC50E281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82DE0-20E3-4B1B-B954-FA4D4CEA4BA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6" name="Footer Placeholder 5">
            <a:extLst>
              <a:ext uri="{FF2B5EF4-FFF2-40B4-BE49-F238E27FC236}">
                <a16:creationId xmlns:a16="http://schemas.microsoft.com/office/drawing/2014/main" id="{848A0529-032B-42EA-AC5D-1850E5D14B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6880BF-2CF7-4779-8052-45F185DA0CB5}"/>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303974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843F-4C7F-46ED-B238-82B282102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63DE0E-64AF-497D-88A7-B78066B5C1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CB7E8F-21CD-4A7F-819D-25CA7D13E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2F1AE-4439-4D8E-A21D-995278054B2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6" name="Footer Placeholder 5">
            <a:extLst>
              <a:ext uri="{FF2B5EF4-FFF2-40B4-BE49-F238E27FC236}">
                <a16:creationId xmlns:a16="http://schemas.microsoft.com/office/drawing/2014/main" id="{2C93A950-374D-4826-90E7-20ED7889A4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BD39EE-5174-42A2-B9DC-206CAE67364D}"/>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140824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CE01B8-D49B-4330-B5F3-582529AE91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C323D5-E261-40A2-B0B7-E1F1CCF3C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E4E784-15B5-4B41-BB85-A0A8EA5EB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4AEC5CA0-0E5C-46FB-BF45-216735A57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C7DC86-A1E8-4F93-9444-BAB3201A2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06E3E-642F-4E37-93DC-F1CCCD62F836}" type="slidenum">
              <a:rPr lang="en-GB" smtClean="0"/>
              <a:t>‹#›</a:t>
            </a:fld>
            <a:endParaRPr lang="en-GB"/>
          </a:p>
        </p:txBody>
      </p:sp>
    </p:spTree>
    <p:extLst>
      <p:ext uri="{BB962C8B-B14F-4D97-AF65-F5344CB8AC3E}">
        <p14:creationId xmlns:p14="http://schemas.microsoft.com/office/powerpoint/2010/main" val="1672444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385321" y="110945"/>
            <a:ext cx="11421358" cy="64633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to accompany the Rainbow Laces 2020 activity pack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rPr>
              <a:t>Post-16 learners</a:t>
            </a: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outdoor, person, person&#10;&#10;Description automatically generated">
            <a:extLst>
              <a:ext uri="{FF2B5EF4-FFF2-40B4-BE49-F238E27FC236}">
                <a16:creationId xmlns:a16="http://schemas.microsoft.com/office/drawing/2014/main" id="{DF50C623-FAAF-4C15-AAB2-D0923D6BD8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sp>
        <p:nvSpPr>
          <p:cNvPr id="5" name="TextBox 4">
            <a:extLst>
              <a:ext uri="{FF2B5EF4-FFF2-40B4-BE49-F238E27FC236}">
                <a16:creationId xmlns:a16="http://schemas.microsoft.com/office/drawing/2014/main" id="{BA961385-67A3-4F66-8E53-502EE48356C1}"/>
              </a:ext>
            </a:extLst>
          </p:cNvPr>
          <p:cNvSpPr txBox="1"/>
          <p:nvPr/>
        </p:nvSpPr>
        <p:spPr>
          <a:xfrm>
            <a:off x="0" y="372484"/>
            <a:ext cx="12191999" cy="1569660"/>
          </a:xfrm>
          <a:prstGeom prst="rect">
            <a:avLst/>
          </a:prstGeom>
          <a:solidFill>
            <a:srgbClr val="74CA1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cap="all" dirty="0">
                <a:solidFill>
                  <a:schemeClr val="bg1"/>
                </a:solidFill>
                <a:latin typeface="Arial" panose="020B0604020202020204" pitchFamily="34" charset="0"/>
                <a:cs typeface="Arial" panose="020B0604020202020204" pitchFamily="34" charset="0"/>
              </a:rPr>
              <a:t>How will you show your allyship?</a:t>
            </a:r>
          </a:p>
        </p:txBody>
      </p:sp>
    </p:spTree>
    <p:extLst>
      <p:ext uri="{BB962C8B-B14F-4D97-AF65-F5344CB8AC3E}">
        <p14:creationId xmlns:p14="http://schemas.microsoft.com/office/powerpoint/2010/main" val="356975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FD4325-BF6D-4A2D-B9C7-10CFC12E540F}"/>
              </a:ext>
            </a:extLst>
          </p:cNvPr>
          <p:cNvSpPr txBox="1"/>
          <p:nvPr/>
        </p:nvSpPr>
        <p:spPr>
          <a:xfrm>
            <a:off x="0" y="3139154"/>
            <a:ext cx="12191999" cy="830997"/>
          </a:xfrm>
          <a:prstGeom prst="rect">
            <a:avLst/>
          </a:prstGeom>
          <a:solidFill>
            <a:srgbClr val="74CA1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all" spc="0" normalizeH="0" baseline="0" noProof="0" dirty="0">
                <a:ln>
                  <a:noFill/>
                </a:ln>
                <a:solidFill>
                  <a:schemeClr val="bg1"/>
                </a:solidFill>
                <a:effectLst/>
                <a:uLnTx/>
                <a:uFillTx/>
                <a:latin typeface="Arial" panose="020B0604020202020204" pitchFamily="34" charset="0"/>
                <a:cs typeface="Arial" panose="020B0604020202020204" pitchFamily="34" charset="0"/>
              </a:rPr>
              <a:t>Making sport everyone’s game</a:t>
            </a:r>
          </a:p>
        </p:txBody>
      </p:sp>
      <p:sp>
        <p:nvSpPr>
          <p:cNvPr id="9" name="TextBox 8">
            <a:extLst>
              <a:ext uri="{FF2B5EF4-FFF2-40B4-BE49-F238E27FC236}">
                <a16:creationId xmlns:a16="http://schemas.microsoft.com/office/drawing/2014/main" id="{3FECC0A0-91A4-4879-88B9-2E90C304D573}"/>
              </a:ext>
            </a:extLst>
          </p:cNvPr>
          <p:cNvSpPr txBox="1"/>
          <p:nvPr/>
        </p:nvSpPr>
        <p:spPr>
          <a:xfrm>
            <a:off x="139960" y="5392557"/>
            <a:ext cx="2569030" cy="338554"/>
          </a:xfrm>
          <a:prstGeom prst="rect">
            <a:avLst/>
          </a:prstGeom>
          <a:solidFill>
            <a:srgbClr val="74CA17"/>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all" spc="0" normalizeH="0" baseline="0" noProof="0" dirty="0">
                <a:ln>
                  <a:noFill/>
                </a:ln>
                <a:solidFill>
                  <a:schemeClr val="bg1"/>
                </a:solidFill>
                <a:effectLst/>
                <a:uLnTx/>
                <a:uFillTx/>
                <a:latin typeface="Arial" panose="020B0604020202020204" pitchFamily="34" charset="0"/>
                <a:cs typeface="Arial" panose="020B0604020202020204" pitchFamily="34" charset="0"/>
              </a:rPr>
              <a:t>PoST-16 Learners</a:t>
            </a:r>
          </a:p>
        </p:txBody>
      </p:sp>
    </p:spTree>
    <p:extLst>
      <p:ext uri="{BB962C8B-B14F-4D97-AF65-F5344CB8AC3E}">
        <p14:creationId xmlns:p14="http://schemas.microsoft.com/office/powerpoint/2010/main" val="260042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961385-67A3-4F66-8E53-502EE48356C1}"/>
              </a:ext>
            </a:extLst>
          </p:cNvPr>
          <p:cNvSpPr txBox="1"/>
          <p:nvPr/>
        </p:nvSpPr>
        <p:spPr>
          <a:xfrm>
            <a:off x="0" y="372484"/>
            <a:ext cx="12191999" cy="1569660"/>
          </a:xfrm>
          <a:prstGeom prst="rect">
            <a:avLst/>
          </a:prstGeom>
          <a:solidFill>
            <a:srgbClr val="74CA1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cap="all" dirty="0">
                <a:solidFill>
                  <a:schemeClr val="bg1"/>
                </a:solidFill>
                <a:latin typeface="Arial" panose="020B0604020202020204" pitchFamily="34" charset="0"/>
                <a:cs typeface="Arial" panose="020B0604020202020204" pitchFamily="34" charset="0"/>
              </a:rPr>
              <a:t>What Do You know about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cap="all" dirty="0">
                <a:solidFill>
                  <a:schemeClr val="bg1"/>
                </a:solidFill>
                <a:latin typeface="Arial" panose="020B0604020202020204" pitchFamily="34" charset="0"/>
                <a:cs typeface="Arial" panose="020B0604020202020204" pitchFamily="34" charset="0"/>
              </a:rPr>
              <a:t>Rainbow Laces?</a:t>
            </a:r>
            <a:endParaRPr kumimoji="0" lang="en-GB" sz="4800" b="1" i="0" u="none" strike="noStrike" kern="1200" cap="all"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78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1AE999-C518-4E13-BCD5-A56E9AEF5A90}"/>
              </a:ext>
            </a:extLst>
          </p:cNvPr>
          <p:cNvSpPr txBox="1">
            <a:spLocks/>
          </p:cNvSpPr>
          <p:nvPr/>
        </p:nvSpPr>
        <p:spPr>
          <a:xfrm>
            <a:off x="729686" y="743856"/>
            <a:ext cx="10515600" cy="607390"/>
          </a:xfrm>
        </p:spPr>
        <p:txBody>
          <a:bodyPr/>
          <a:lstStyle>
            <a:lvl1pPr algn="l" defTabSz="914377" rtl="0" eaLnBrk="1" latinLnBrk="0" hangingPunct="1">
              <a:lnSpc>
                <a:spcPct val="90000"/>
              </a:lnSpc>
              <a:spcBef>
                <a:spcPct val="0"/>
              </a:spcBef>
              <a:buNone/>
              <a:defRPr sz="48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GB" sz="3600" dirty="0">
                <a:solidFill>
                  <a:schemeClr val="tx1"/>
                </a:solidFill>
              </a:rPr>
              <a:t>What is the Rainbow Laces campaign?</a:t>
            </a:r>
          </a:p>
        </p:txBody>
      </p:sp>
      <p:sp>
        <p:nvSpPr>
          <p:cNvPr id="3" name="Rectangle 2">
            <a:extLst>
              <a:ext uri="{FF2B5EF4-FFF2-40B4-BE49-F238E27FC236}">
                <a16:creationId xmlns:a16="http://schemas.microsoft.com/office/drawing/2014/main" id="{2B494028-1379-4404-99BB-F333A39702CE}"/>
              </a:ext>
            </a:extLst>
          </p:cNvPr>
          <p:cNvSpPr/>
          <p:nvPr/>
        </p:nvSpPr>
        <p:spPr>
          <a:xfrm>
            <a:off x="4325956" y="1162682"/>
            <a:ext cx="7799942" cy="4862870"/>
          </a:xfrm>
          <a:prstGeom prst="rect">
            <a:avLst/>
          </a:prstGeom>
        </p:spPr>
        <p:txBody>
          <a:bodyPr wrap="square">
            <a:spAutoFit/>
          </a:bodyPr>
          <a:lstStyle/>
          <a:p>
            <a:pPr marL="457200" indent="-457200" algn="ctr">
              <a:defRPr/>
            </a:pPr>
            <a:endParaRPr lang="en-GB" sz="1600" dirty="0">
              <a:latin typeface="Arial Nova Light" panose="020B0304020202020204" pitchFamily="34" charset="0"/>
              <a:cs typeface="Arial" panose="020B0604020202020204" pitchFamily="34" charset="0"/>
            </a:endParaRPr>
          </a:p>
          <a:p>
            <a:pPr marL="285750" indent="-285750">
              <a:lnSpc>
                <a:spcPct val="200000"/>
              </a:lnSpc>
              <a:buFont typeface="Arial" panose="020B0604020202020204" pitchFamily="34" charset="0"/>
              <a:buChar char="•"/>
              <a:defRPr/>
            </a:pPr>
            <a:r>
              <a:rPr lang="en-US" sz="2000" dirty="0">
                <a:latin typeface="Arial"/>
                <a:cs typeface="Arial"/>
              </a:rPr>
              <a:t>Rainbow Laces aims to make sure that LGBT people, as well as other people that often face discrimination within sport, feel welcome within sport – whether they’re watching or taking part, whether they’re professional or playing in the park with their friends.</a:t>
            </a:r>
          </a:p>
          <a:p>
            <a:pPr marL="285750" indent="-285750">
              <a:lnSpc>
                <a:spcPct val="200000"/>
              </a:lnSpc>
              <a:buFont typeface="Arial" panose="020B0604020202020204" pitchFamily="34" charset="0"/>
              <a:buChar char="•"/>
              <a:defRPr/>
            </a:pPr>
            <a:r>
              <a:rPr lang="en-US" sz="2000" dirty="0">
                <a:latin typeface="Arial"/>
                <a:cs typeface="Arial"/>
              </a:rPr>
              <a:t>LGBT people and their allies wear Rainbow Laces and armbands to show their commitment to making sport everyone’s game.</a:t>
            </a:r>
          </a:p>
          <a:p>
            <a:pPr marL="457200" indent="-457200" algn="ctr">
              <a:defRPr/>
            </a:pPr>
            <a:endParaRPr lang="en-GB" sz="1400" dirty="0">
              <a:solidFill>
                <a:sysClr val="windowText" lastClr="000000"/>
              </a:solidFill>
              <a:latin typeface="Arial Nova Light" panose="020B0304020202020204" pitchFamily="34" charset="0"/>
              <a:cs typeface="Arial" panose="020B0604020202020204" pitchFamily="34" charset="0"/>
            </a:endParaRPr>
          </a:p>
        </p:txBody>
      </p:sp>
      <p:pic>
        <p:nvPicPr>
          <p:cNvPr id="1034" name="Picture 10" descr="Active East Lothian | Haddington Hockey Club">
            <a:extLst>
              <a:ext uri="{FF2B5EF4-FFF2-40B4-BE49-F238E27FC236}">
                <a16:creationId xmlns:a16="http://schemas.microsoft.com/office/drawing/2014/main" id="{45042CBF-40CA-43AC-B297-0515221C784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881" y="1667736"/>
            <a:ext cx="3926432" cy="221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95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1AE999-C518-4E13-BCD5-A56E9AEF5A90}"/>
              </a:ext>
            </a:extLst>
          </p:cNvPr>
          <p:cNvSpPr txBox="1">
            <a:spLocks/>
          </p:cNvSpPr>
          <p:nvPr/>
        </p:nvSpPr>
        <p:spPr>
          <a:xfrm>
            <a:off x="729686" y="743856"/>
            <a:ext cx="10515600" cy="607390"/>
          </a:xfrm>
        </p:spPr>
        <p:txBody>
          <a:bodyPr/>
          <a:lstStyle>
            <a:lvl1pPr algn="l" defTabSz="914377" rtl="0" eaLnBrk="1" latinLnBrk="0" hangingPunct="1">
              <a:lnSpc>
                <a:spcPct val="90000"/>
              </a:lnSpc>
              <a:spcBef>
                <a:spcPct val="0"/>
              </a:spcBef>
              <a:buNone/>
              <a:defRPr sz="48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GB" sz="3600" dirty="0">
                <a:solidFill>
                  <a:schemeClr val="tx1"/>
                </a:solidFill>
              </a:rPr>
              <a:t>Why is the campaign needed?</a:t>
            </a:r>
          </a:p>
        </p:txBody>
      </p:sp>
      <p:sp>
        <p:nvSpPr>
          <p:cNvPr id="3" name="Rectangle 2">
            <a:extLst>
              <a:ext uri="{FF2B5EF4-FFF2-40B4-BE49-F238E27FC236}">
                <a16:creationId xmlns:a16="http://schemas.microsoft.com/office/drawing/2014/main" id="{2B494028-1379-4404-99BB-F333A39702CE}"/>
              </a:ext>
            </a:extLst>
          </p:cNvPr>
          <p:cNvSpPr/>
          <p:nvPr/>
        </p:nvSpPr>
        <p:spPr>
          <a:xfrm>
            <a:off x="139959" y="1351246"/>
            <a:ext cx="11857990" cy="3662541"/>
          </a:xfrm>
          <a:prstGeom prst="rect">
            <a:avLst/>
          </a:prstGeom>
        </p:spPr>
        <p:txBody>
          <a:bodyPr wrap="square">
            <a:spAutoFit/>
          </a:bodyPr>
          <a:lstStyle/>
          <a:p>
            <a:pPr marL="342900" indent="-342900">
              <a:lnSpc>
                <a:spcPct val="200000"/>
              </a:lnSpc>
              <a:buFont typeface="Arial" panose="020B0604020202020204" pitchFamily="34" charset="0"/>
              <a:buChar char="•"/>
            </a:pPr>
            <a:r>
              <a:rPr lang="en-GB" sz="2000" dirty="0">
                <a:effectLst/>
                <a:latin typeface="Arial" panose="020B0604020202020204" pitchFamily="34" charset="0"/>
                <a:ea typeface="Arial" panose="020B0604020202020204" pitchFamily="34" charset="0"/>
              </a:rPr>
              <a:t>43% of LGBT people think sports events aren’t a welcoming space for them.</a:t>
            </a:r>
          </a:p>
          <a:p>
            <a:pPr marL="342900" lvl="0" indent="-342900">
              <a:lnSpc>
                <a:spcPct val="200000"/>
              </a:lnSpc>
              <a:buFont typeface="Arial" panose="020B0604020202020204" pitchFamily="34" charset="0"/>
              <a:buChar char="•"/>
            </a:pPr>
            <a:r>
              <a:rPr lang="en-GB" sz="2000" dirty="0">
                <a:latin typeface="Arial" panose="020B0604020202020204" pitchFamily="34" charset="0"/>
                <a:ea typeface="Arial" panose="020B0604020202020204" pitchFamily="34" charset="0"/>
              </a:rPr>
              <a:t>One in seven LGBT students have been bullied during PE. </a:t>
            </a:r>
          </a:p>
          <a:p>
            <a:pPr marL="342900" lvl="0" indent="-342900">
              <a:lnSpc>
                <a:spcPct val="200000"/>
              </a:lnSpc>
              <a:buFont typeface="Arial" panose="020B0604020202020204" pitchFamily="34" charset="0"/>
              <a:buChar char="•"/>
            </a:pPr>
            <a:r>
              <a:rPr lang="en-GB" sz="2000" dirty="0">
                <a:latin typeface="Arial" panose="020B0604020202020204" pitchFamily="34" charset="0"/>
                <a:ea typeface="Arial" panose="020B0604020202020204" pitchFamily="34" charset="0"/>
              </a:rPr>
              <a:t>64% of trans students say they are not able to play for the sports team they feel comfortable in.</a:t>
            </a:r>
            <a:endParaRPr lang="en-GB" sz="2000" dirty="0">
              <a:latin typeface="Arial" panose="020B0604020202020204" pitchFamily="34" charset="0"/>
              <a:ea typeface="Times New Roman" panose="02020603050405020304" pitchFamily="18" charset="0"/>
            </a:endParaRPr>
          </a:p>
          <a:p>
            <a:pPr marL="342900" indent="-342900">
              <a:lnSpc>
                <a:spcPct val="200000"/>
              </a:lnSpc>
              <a:buFont typeface="Arial" panose="020B0604020202020204" pitchFamily="34" charset="0"/>
              <a:buChar char="•"/>
            </a:pPr>
            <a:r>
              <a:rPr lang="en-GB" sz="2000" dirty="0">
                <a:effectLst/>
                <a:latin typeface="Arial" panose="020B0604020202020204" pitchFamily="34" charset="0"/>
                <a:ea typeface="Arial" panose="020B0604020202020204" pitchFamily="34" charset="0"/>
              </a:rPr>
              <a:t>One in five LGBT young people have experienced discrimination while exercising or at a sport group.</a:t>
            </a:r>
            <a:endParaRPr lang="en-GB" sz="2000" dirty="0">
              <a:latin typeface="Arial" panose="020B0604020202020204" pitchFamily="34" charset="0"/>
              <a:ea typeface="Arial" panose="020B0604020202020204" pitchFamily="34" charset="0"/>
            </a:endParaRPr>
          </a:p>
          <a:p>
            <a:pPr marL="342900" lvl="0" indent="-342900">
              <a:lnSpc>
                <a:spcPct val="200000"/>
              </a:lnSpc>
              <a:buFont typeface="Arial" panose="020B0604020202020204" pitchFamily="34" charset="0"/>
              <a:buChar char="•"/>
            </a:pPr>
            <a:r>
              <a:rPr lang="en-GB" sz="2000" dirty="0">
                <a:effectLst/>
                <a:latin typeface="Arial" panose="020B0604020202020204" pitchFamily="34" charset="0"/>
                <a:ea typeface="Arial" panose="020B0604020202020204" pitchFamily="34" charset="0"/>
              </a:rPr>
              <a:t>28% of trans people have been discriminated against while exercising or taking part in group sport.</a:t>
            </a:r>
          </a:p>
          <a:p>
            <a:pPr marL="285750" indent="-285750">
              <a:buFont typeface="Arial" panose="020B0604020202020204" pitchFamily="34" charset="0"/>
              <a:buChar char="•"/>
              <a:defRPr/>
            </a:pPr>
            <a:endParaRPr lang="en-US" dirty="0">
              <a:latin typeface="Arial"/>
              <a:cs typeface="Arial"/>
            </a:endParaRPr>
          </a:p>
          <a:p>
            <a:pPr marL="457200" indent="-457200" algn="ctr">
              <a:defRPr/>
            </a:pPr>
            <a:endParaRPr lang="en-GB" sz="1400" dirty="0">
              <a:solidFill>
                <a:sysClr val="windowText" lastClr="000000"/>
              </a:solidFill>
              <a:latin typeface="Arial Nova Light" panose="020B0304020202020204" pitchFamily="34" charset="0"/>
              <a:cs typeface="Arial" panose="020B0604020202020204" pitchFamily="34" charset="0"/>
            </a:endParaRPr>
          </a:p>
        </p:txBody>
      </p:sp>
    </p:spTree>
    <p:extLst>
      <p:ext uri="{BB962C8B-B14F-4D97-AF65-F5344CB8AC3E}">
        <p14:creationId xmlns:p14="http://schemas.microsoft.com/office/powerpoint/2010/main" val="404067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ss, person, outdoor, sport&#10;&#10;Description automatically generated">
            <a:extLst>
              <a:ext uri="{FF2B5EF4-FFF2-40B4-BE49-F238E27FC236}">
                <a16:creationId xmlns:a16="http://schemas.microsoft.com/office/drawing/2014/main" id="{08A43CEA-34E7-4FFD-AD3E-2D1CAF63DF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5" name="TextBox 4">
            <a:extLst>
              <a:ext uri="{FF2B5EF4-FFF2-40B4-BE49-F238E27FC236}">
                <a16:creationId xmlns:a16="http://schemas.microsoft.com/office/drawing/2014/main" id="{BA961385-67A3-4F66-8E53-502EE48356C1}"/>
              </a:ext>
            </a:extLst>
          </p:cNvPr>
          <p:cNvSpPr txBox="1"/>
          <p:nvPr/>
        </p:nvSpPr>
        <p:spPr>
          <a:xfrm>
            <a:off x="0" y="372484"/>
            <a:ext cx="12191999" cy="1569660"/>
          </a:xfrm>
          <a:prstGeom prst="rect">
            <a:avLst/>
          </a:prstGeom>
          <a:solidFill>
            <a:srgbClr val="74CA1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cap="all" dirty="0">
                <a:solidFill>
                  <a:schemeClr val="bg1"/>
                </a:solidFill>
                <a:latin typeface="Arial" panose="020B0604020202020204" pitchFamily="34" charset="0"/>
                <a:cs typeface="Arial" panose="020B0604020202020204" pitchFamily="34" charset="0"/>
              </a:rPr>
              <a:t>What is the impact of feeling excluded from sport?</a:t>
            </a:r>
          </a:p>
        </p:txBody>
      </p:sp>
    </p:spTree>
    <p:extLst>
      <p:ext uri="{BB962C8B-B14F-4D97-AF65-F5344CB8AC3E}">
        <p14:creationId xmlns:p14="http://schemas.microsoft.com/office/powerpoint/2010/main" val="42595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1AE999-C518-4E13-BCD5-A56E9AEF5A90}"/>
              </a:ext>
            </a:extLst>
          </p:cNvPr>
          <p:cNvSpPr txBox="1">
            <a:spLocks/>
          </p:cNvSpPr>
          <p:nvPr/>
        </p:nvSpPr>
        <p:spPr>
          <a:xfrm>
            <a:off x="729686" y="743856"/>
            <a:ext cx="10515600" cy="607390"/>
          </a:xfrm>
        </p:spPr>
        <p:txBody>
          <a:bodyPr/>
          <a:lstStyle>
            <a:lvl1pPr algn="l" defTabSz="914377" rtl="0" eaLnBrk="1" latinLnBrk="0" hangingPunct="1">
              <a:lnSpc>
                <a:spcPct val="90000"/>
              </a:lnSpc>
              <a:spcBef>
                <a:spcPct val="0"/>
              </a:spcBef>
              <a:buNone/>
              <a:defRPr sz="48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GB" sz="3600" dirty="0">
                <a:solidFill>
                  <a:schemeClr val="tx1"/>
                </a:solidFill>
              </a:rPr>
              <a:t>Why a rainbow?</a:t>
            </a:r>
          </a:p>
        </p:txBody>
      </p:sp>
      <p:sp>
        <p:nvSpPr>
          <p:cNvPr id="3" name="Rectangle 2">
            <a:extLst>
              <a:ext uri="{FF2B5EF4-FFF2-40B4-BE49-F238E27FC236}">
                <a16:creationId xmlns:a16="http://schemas.microsoft.com/office/drawing/2014/main" id="{2B494028-1379-4404-99BB-F333A39702CE}"/>
              </a:ext>
            </a:extLst>
          </p:cNvPr>
          <p:cNvSpPr/>
          <p:nvPr/>
        </p:nvSpPr>
        <p:spPr>
          <a:xfrm>
            <a:off x="4325956" y="1305341"/>
            <a:ext cx="7799942" cy="2862322"/>
          </a:xfrm>
          <a:prstGeom prst="rect">
            <a:avLst/>
          </a:prstGeom>
        </p:spPr>
        <p:txBody>
          <a:bodyPr wrap="square">
            <a:spAutoFit/>
          </a:bodyPr>
          <a:lstStyle/>
          <a:p>
            <a:pPr marL="457200" indent="-457200" algn="ctr">
              <a:defRPr/>
            </a:pPr>
            <a:endParaRPr lang="en-GB" sz="1600" dirty="0">
              <a:latin typeface="Arial Nova Light" panose="020B0304020202020204" pitchFamily="34" charset="0"/>
              <a:cs typeface="Arial" panose="020B0604020202020204" pitchFamily="34" charset="0"/>
            </a:endParaRPr>
          </a:p>
          <a:p>
            <a:pPr marL="285750" indent="-285750">
              <a:lnSpc>
                <a:spcPct val="150000"/>
              </a:lnSpc>
              <a:buFont typeface="Arial" panose="020B0604020202020204" pitchFamily="34" charset="0"/>
              <a:buChar char="•"/>
              <a:defRPr/>
            </a:pPr>
            <a:r>
              <a:rPr lang="en-US" sz="2000" dirty="0">
                <a:latin typeface="Arial"/>
                <a:cs typeface="Arial"/>
              </a:rPr>
              <a:t>The rainbow flag is a symbol of LGBT pride, with different </a:t>
            </a:r>
            <a:r>
              <a:rPr lang="en-US" sz="2000" dirty="0" err="1">
                <a:latin typeface="Arial"/>
                <a:cs typeface="Arial"/>
              </a:rPr>
              <a:t>colours</a:t>
            </a:r>
            <a:r>
              <a:rPr lang="en-US" sz="2000" dirty="0">
                <a:latin typeface="Arial"/>
                <a:cs typeface="Arial"/>
              </a:rPr>
              <a:t> symbolizing different aspects of LGBT life.</a:t>
            </a:r>
          </a:p>
          <a:p>
            <a:pPr marL="285750" indent="-285750">
              <a:lnSpc>
                <a:spcPct val="150000"/>
              </a:lnSpc>
              <a:buFont typeface="Arial" panose="020B0604020202020204" pitchFamily="34" charset="0"/>
              <a:buChar char="•"/>
              <a:defRPr/>
            </a:pPr>
            <a:r>
              <a:rPr lang="en-US" sz="2000" dirty="0">
                <a:latin typeface="Arial"/>
                <a:cs typeface="Arial"/>
              </a:rPr>
              <a:t>Many people have now started using the Inclusive Pride Flag, which has 5 extra stripes to remind people to challenge racism (black and brown) and transphobia (blue, pink and white).</a:t>
            </a:r>
          </a:p>
          <a:p>
            <a:pPr marL="457200" indent="-457200" algn="ctr">
              <a:defRPr/>
            </a:pPr>
            <a:endParaRPr lang="en-GB" sz="1400" dirty="0">
              <a:solidFill>
                <a:sysClr val="windowText" lastClr="000000"/>
              </a:solidFill>
              <a:latin typeface="Arial Nova Light" panose="020B0304020202020204" pitchFamily="34" charset="0"/>
              <a:cs typeface="Arial" panose="020B0604020202020204" pitchFamily="34" charset="0"/>
            </a:endParaRPr>
          </a:p>
        </p:txBody>
      </p:sp>
      <p:pic>
        <p:nvPicPr>
          <p:cNvPr id="3074" name="Picture 2" descr="Daniel Quasar redesigns LGBT Rainbow Flag to be more inclusive">
            <a:extLst>
              <a:ext uri="{FF2B5EF4-FFF2-40B4-BE49-F238E27FC236}">
                <a16:creationId xmlns:a16="http://schemas.microsoft.com/office/drawing/2014/main" id="{92BC23DE-FF6D-4E1A-A376-D6A87FB0A11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6563" y="1681312"/>
            <a:ext cx="4069393" cy="22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4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1AE999-C518-4E13-BCD5-A56E9AEF5A90}"/>
              </a:ext>
            </a:extLst>
          </p:cNvPr>
          <p:cNvSpPr txBox="1">
            <a:spLocks/>
          </p:cNvSpPr>
          <p:nvPr/>
        </p:nvSpPr>
        <p:spPr>
          <a:xfrm>
            <a:off x="729686" y="743856"/>
            <a:ext cx="10515600" cy="607390"/>
          </a:xfrm>
        </p:spPr>
        <p:txBody>
          <a:bodyPr/>
          <a:lstStyle>
            <a:lvl1pPr algn="l" defTabSz="914377" rtl="0" eaLnBrk="1" latinLnBrk="0" hangingPunct="1">
              <a:lnSpc>
                <a:spcPct val="90000"/>
              </a:lnSpc>
              <a:spcBef>
                <a:spcPct val="0"/>
              </a:spcBef>
              <a:buNone/>
              <a:defRPr sz="48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GB" sz="3600" dirty="0">
                <a:solidFill>
                  <a:schemeClr val="tx1"/>
                </a:solidFill>
              </a:rPr>
              <a:t>What is an ally?</a:t>
            </a:r>
          </a:p>
        </p:txBody>
      </p:sp>
      <p:sp>
        <p:nvSpPr>
          <p:cNvPr id="3" name="Rectangle 2">
            <a:extLst>
              <a:ext uri="{FF2B5EF4-FFF2-40B4-BE49-F238E27FC236}">
                <a16:creationId xmlns:a16="http://schemas.microsoft.com/office/drawing/2014/main" id="{2B494028-1379-4404-99BB-F333A39702CE}"/>
              </a:ext>
            </a:extLst>
          </p:cNvPr>
          <p:cNvSpPr/>
          <p:nvPr/>
        </p:nvSpPr>
        <p:spPr>
          <a:xfrm>
            <a:off x="4133896" y="1505482"/>
            <a:ext cx="7864053" cy="4462760"/>
          </a:xfrm>
          <a:prstGeom prst="rect">
            <a:avLst/>
          </a:prstGeom>
        </p:spPr>
        <p:txBody>
          <a:bodyPr wrap="square">
            <a:spAutoFit/>
          </a:bodyPr>
          <a:lstStyle/>
          <a:p>
            <a:pPr>
              <a:lnSpc>
                <a:spcPct val="150000"/>
              </a:lnSpc>
              <a:defRPr/>
            </a:pPr>
            <a:r>
              <a:rPr lang="en-US" sz="2000" dirty="0">
                <a:latin typeface="Arial"/>
                <a:cs typeface="Arial"/>
              </a:rPr>
              <a:t>Someone outside of a community that:</a:t>
            </a:r>
          </a:p>
          <a:p>
            <a:pPr marL="342900" indent="-342900">
              <a:lnSpc>
                <a:spcPct val="150000"/>
              </a:lnSpc>
              <a:buFont typeface="Arial" panose="020B0604020202020204" pitchFamily="34" charset="0"/>
              <a:buChar char="•"/>
              <a:defRPr/>
            </a:pPr>
            <a:r>
              <a:rPr lang="en-US" sz="2000" dirty="0">
                <a:latin typeface="Arial"/>
                <a:cs typeface="Arial"/>
              </a:rPr>
              <a:t>speaks out against discrimination (whether it’s homophobia, biphobia, transphobia, racism or any other form of discrimination)</a:t>
            </a:r>
          </a:p>
          <a:p>
            <a:pPr marL="285750" indent="-285750">
              <a:lnSpc>
                <a:spcPct val="150000"/>
              </a:lnSpc>
              <a:buFont typeface="Arial" panose="020B0604020202020204" pitchFamily="34" charset="0"/>
              <a:buChar char="•"/>
              <a:defRPr/>
            </a:pPr>
            <a:r>
              <a:rPr lang="en-US" sz="2000" dirty="0">
                <a:latin typeface="Arial"/>
                <a:cs typeface="Arial"/>
              </a:rPr>
              <a:t>speaks up for others</a:t>
            </a:r>
          </a:p>
          <a:p>
            <a:pPr marL="285750" indent="-285750">
              <a:lnSpc>
                <a:spcPct val="150000"/>
              </a:lnSpc>
              <a:buFont typeface="Arial" panose="020B0604020202020204" pitchFamily="34" charset="0"/>
              <a:buChar char="•"/>
              <a:defRPr/>
            </a:pPr>
            <a:r>
              <a:rPr lang="en-US" sz="2000" dirty="0">
                <a:latin typeface="Arial"/>
                <a:cs typeface="Arial"/>
              </a:rPr>
              <a:t>takes action to make sure everybody can feel welcome and included</a:t>
            </a:r>
          </a:p>
          <a:p>
            <a:pPr marL="285750" indent="-285750">
              <a:lnSpc>
                <a:spcPct val="150000"/>
              </a:lnSpc>
              <a:buFont typeface="Arial" panose="020B0604020202020204" pitchFamily="34" charset="0"/>
              <a:buChar char="•"/>
              <a:defRPr/>
            </a:pPr>
            <a:endParaRPr lang="en-US" sz="2000" dirty="0">
              <a:latin typeface="Arial"/>
              <a:cs typeface="Arial"/>
            </a:endParaRPr>
          </a:p>
          <a:p>
            <a:pPr>
              <a:lnSpc>
                <a:spcPct val="150000"/>
              </a:lnSpc>
              <a:defRPr/>
            </a:pPr>
            <a:r>
              <a:rPr lang="en-US" sz="2000" dirty="0">
                <a:latin typeface="Arial"/>
                <a:cs typeface="Arial"/>
              </a:rPr>
              <a:t>LGBT people can be allies to other members of the LGBT community. For example, by speaking out against racism or sexism.</a:t>
            </a:r>
          </a:p>
          <a:p>
            <a:pPr marL="457200" indent="-457200" algn="ctr">
              <a:defRPr/>
            </a:pPr>
            <a:endParaRPr lang="en-GB" sz="1400" dirty="0">
              <a:solidFill>
                <a:sysClr val="windowText" lastClr="000000"/>
              </a:solidFill>
              <a:latin typeface="Arial Nova Light" panose="020B0304020202020204" pitchFamily="34" charset="0"/>
              <a:cs typeface="Arial" panose="020B0604020202020204" pitchFamily="34" charset="0"/>
            </a:endParaRPr>
          </a:p>
        </p:txBody>
      </p:sp>
      <p:pic>
        <p:nvPicPr>
          <p:cNvPr id="7" name="Picture 6" descr="Premier League clubs support Rainbow Laces">
            <a:extLst>
              <a:ext uri="{FF2B5EF4-FFF2-40B4-BE49-F238E27FC236}">
                <a16:creationId xmlns:a16="http://schemas.microsoft.com/office/drawing/2014/main" id="{9C909C96-21AE-496B-84F3-CCE0C0BE536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9686" y="1672665"/>
            <a:ext cx="3404211" cy="351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next to a person&#10;&#10;Description automatically generated">
            <a:extLst>
              <a:ext uri="{FF2B5EF4-FFF2-40B4-BE49-F238E27FC236}">
                <a16:creationId xmlns:a16="http://schemas.microsoft.com/office/drawing/2014/main" id="{98438486-C702-4DEC-BE15-160CC251F57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5" name="TextBox 4">
            <a:extLst>
              <a:ext uri="{FF2B5EF4-FFF2-40B4-BE49-F238E27FC236}">
                <a16:creationId xmlns:a16="http://schemas.microsoft.com/office/drawing/2014/main" id="{BA961385-67A3-4F66-8E53-502EE48356C1}"/>
              </a:ext>
            </a:extLst>
          </p:cNvPr>
          <p:cNvSpPr txBox="1"/>
          <p:nvPr/>
        </p:nvSpPr>
        <p:spPr>
          <a:xfrm>
            <a:off x="0" y="372484"/>
            <a:ext cx="12191999" cy="830997"/>
          </a:xfrm>
          <a:prstGeom prst="rect">
            <a:avLst/>
          </a:prstGeom>
          <a:solidFill>
            <a:srgbClr val="74CA1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cap="all" dirty="0">
                <a:solidFill>
                  <a:schemeClr val="bg1"/>
                </a:solidFill>
                <a:latin typeface="Arial" panose="020B0604020202020204" pitchFamily="34" charset="0"/>
                <a:cs typeface="Arial" panose="020B0604020202020204" pitchFamily="34" charset="0"/>
              </a:rPr>
              <a:t>Why are allies important?</a:t>
            </a:r>
          </a:p>
        </p:txBody>
      </p:sp>
    </p:spTree>
    <p:extLst>
      <p:ext uri="{BB962C8B-B14F-4D97-AF65-F5344CB8AC3E}">
        <p14:creationId xmlns:p14="http://schemas.microsoft.com/office/powerpoint/2010/main" val="2442775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1125</Words>
  <Application>Microsoft Office PowerPoint</Application>
  <PresentationFormat>Widescreen</PresentationFormat>
  <Paragraphs>72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Nova Light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2020-11-25T18:15:08Z</dcterms:created>
  <dcterms:modified xsi:type="dcterms:W3CDTF">2022-09-28T10:00:51Z</dcterms:modified>
</cp:coreProperties>
</file>