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7"/>
  </p:notesMasterIdLst>
  <p:handoutMasterIdLst>
    <p:handoutMasterId r:id="rId8"/>
  </p:handoutMasterIdLst>
  <p:sldIdLst>
    <p:sldId id="256" r:id="rId2"/>
    <p:sldId id="281" r:id="rId3"/>
    <p:sldId id="297" r:id="rId4"/>
    <p:sldId id="296" r:id="rId5"/>
    <p:sldId id="284"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196456-3A20-4108-AEF8-C96BA126A4A1}" v="4" dt="2022-09-27T10:52:25.1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3689" autoAdjust="0"/>
  </p:normalViewPr>
  <p:slideViewPr>
    <p:cSldViewPr snapToGrid="0" snapToObjects="1">
      <p:cViewPr varScale="1">
        <p:scale>
          <a:sx n="54" d="100"/>
          <a:sy n="54" d="100"/>
        </p:scale>
        <p:origin x="91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Share the LO.</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Ensure that learners understand what is meant by ‘social change’</a:t>
            </a: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20982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Share the LO.</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Ensure that learners understand what is meant by ‘social change’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Challenge the students to name as many women involved in bringing about social change as they can. Give them 2 minutes to complete the challenge.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Share some of the names as a group. Where had the learners heard about the women? How many were celebrities? How many did they learn about at school or college? Did the women belong to particular movements? How many women of </a:t>
            </a:r>
            <a:r>
              <a:rPr lang="en-US" sz="1800" dirty="0" err="1">
                <a:effectLst/>
                <a:latin typeface="Arial" panose="020B0604020202020204" pitchFamily="34" charset="0"/>
                <a:ea typeface="Times New Roman" panose="02020603050405020304" pitchFamily="18" charset="0"/>
              </a:rPr>
              <a:t>colour</a:t>
            </a:r>
            <a:r>
              <a:rPr lang="en-US" sz="1800" dirty="0">
                <a:effectLst/>
                <a:latin typeface="Arial" panose="020B0604020202020204" pitchFamily="34" charset="0"/>
                <a:ea typeface="Times New Roman" panose="02020603050405020304" pitchFamily="18" charset="0"/>
              </a:rPr>
              <a:t> did they name? How many disabled women did they name? How many of the women were LGBT?</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If some women weren’t represented, why might that be? Discuss the impact racism, ableism, homophobia, biphobia and transphobia has on whose voices are heard within society?</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497720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Introduce the 5 inspirational LGBT women. Learners should choose a woman to research. Refer back to the LO and agree the success criteria.</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They should use a range of research methods to answer the question: What did this woman do to contribute to social change and what has been the impact of that change on our lives today?</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Learners should use the fact files and ‘evidence pack’ provided, plus any additional resources they identity, to complete their research. They should ensure that they have used a range of evidence.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They should present their answer however they see fit, but some options could include:</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PowerPoint presentation</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magazine feature or newspaper article</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one minute video</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segment for a podcast</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i="1" dirty="0">
                <a:effectLst/>
                <a:latin typeface="Arial" panose="020B0604020202020204" pitchFamily="34" charset="0"/>
                <a:ea typeface="Times New Roman" panose="02020603050405020304" pitchFamily="18" charset="0"/>
              </a:rPr>
              <a:t>If learners under 18 are using online research materials, please use the websites and videos recommended in the research pack to ensure that the content they are accessing is appropriate. Always remind learners of safe internet use.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GB" sz="1800" dirty="0">
                <a:effectLst/>
                <a:latin typeface="Arial" panose="020B0604020202020204" pitchFamily="34" charset="0"/>
                <a:ea typeface="Times New Roman" panose="02020603050405020304" pitchFamily="18" charset="0"/>
              </a:rPr>
              <a:t>v</a:t>
            </a: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331382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Discuss each of the 5 women and ask learners to share the findings of their research. Were there any differences in the approaches that different women took? Do learners think those same women would have used the same approach to bringing about social change in 2021 as she had in the past?</a:t>
            </a:r>
            <a:endParaRPr lang="en-GB" sz="1800">
              <a:effectLst/>
              <a:latin typeface="Arial" panose="020B0604020202020204" pitchFamily="34" charset="0"/>
              <a:ea typeface="Times New Roman" panose="02020603050405020304" pitchFamily="18" charset="0"/>
            </a:endParaRPr>
          </a:p>
          <a:p>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721158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27/09/2022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27/09/2022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27/09/2022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27/09/2022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LGBT+ History Month 2021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Post-16 students</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342742"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analyse the role of key figures in influencing social change</a:t>
            </a:r>
          </a:p>
        </p:txBody>
      </p:sp>
      <p:sp>
        <p:nvSpPr>
          <p:cNvPr id="8" name="TextBox 7">
            <a:extLst>
              <a:ext uri="{FF2B5EF4-FFF2-40B4-BE49-F238E27FC236}">
                <a16:creationId xmlns:a16="http://schemas.microsoft.com/office/drawing/2014/main" id="{817EA8CD-6880-4F56-B9AA-5616FB2D0E18}"/>
              </a:ext>
            </a:extLst>
          </p:cNvPr>
          <p:cNvSpPr txBox="1"/>
          <p:nvPr/>
        </p:nvSpPr>
        <p:spPr>
          <a:xfrm>
            <a:off x="598220" y="2825821"/>
            <a:ext cx="7947560" cy="1107996"/>
          </a:xfrm>
          <a:prstGeom prst="rect">
            <a:avLst/>
          </a:prstGeom>
          <a:noFill/>
        </p:spPr>
        <p:txBody>
          <a:bodyPr wrap="none" rtlCol="0">
            <a:spAutoFit/>
          </a:bodyPr>
          <a:lstStyle/>
          <a:p>
            <a:r>
              <a:rPr lang="en-GB" sz="6600" dirty="0"/>
              <a:t>What is social change?</a:t>
            </a:r>
            <a:endParaRPr lang="en-GB" sz="1100" dirty="0"/>
          </a:p>
        </p:txBody>
      </p:sp>
    </p:spTree>
    <p:extLst>
      <p:ext uri="{BB962C8B-B14F-4D97-AF65-F5344CB8AC3E}">
        <p14:creationId xmlns:p14="http://schemas.microsoft.com/office/powerpoint/2010/main" val="306430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342742"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analyse the role of key figures in influencing social change</a:t>
            </a:r>
          </a:p>
        </p:txBody>
      </p:sp>
      <p:sp>
        <p:nvSpPr>
          <p:cNvPr id="8" name="TextBox 7">
            <a:extLst>
              <a:ext uri="{FF2B5EF4-FFF2-40B4-BE49-F238E27FC236}">
                <a16:creationId xmlns:a16="http://schemas.microsoft.com/office/drawing/2014/main" id="{817EA8CD-6880-4F56-B9AA-5616FB2D0E18}"/>
              </a:ext>
            </a:extLst>
          </p:cNvPr>
          <p:cNvSpPr txBox="1"/>
          <p:nvPr/>
        </p:nvSpPr>
        <p:spPr>
          <a:xfrm>
            <a:off x="1209605" y="1268285"/>
            <a:ext cx="6724790" cy="1107996"/>
          </a:xfrm>
          <a:prstGeom prst="rect">
            <a:avLst/>
          </a:prstGeom>
          <a:noFill/>
        </p:spPr>
        <p:txBody>
          <a:bodyPr wrap="none" rtlCol="0">
            <a:spAutoFit/>
          </a:bodyPr>
          <a:lstStyle/>
          <a:p>
            <a:r>
              <a:rPr lang="en-GB" sz="6600" dirty="0"/>
              <a:t>2 minute challenge</a:t>
            </a:r>
            <a:endParaRPr lang="en-GB" sz="1100" dirty="0"/>
          </a:p>
        </p:txBody>
      </p:sp>
      <p:pic>
        <p:nvPicPr>
          <p:cNvPr id="9" name="Picture 2" descr="Sand clock clipart">
            <a:extLst>
              <a:ext uri="{FF2B5EF4-FFF2-40B4-BE49-F238E27FC236}">
                <a16:creationId xmlns:a16="http://schemas.microsoft.com/office/drawing/2014/main" id="{59D9417A-7823-4D8E-81E5-B8C66268E2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172" y="2233612"/>
            <a:ext cx="2768478" cy="345715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2D3CF47-B44C-4A30-8BA4-A77093CEC399}"/>
              </a:ext>
            </a:extLst>
          </p:cNvPr>
          <p:cNvSpPr txBox="1"/>
          <p:nvPr/>
        </p:nvSpPr>
        <p:spPr>
          <a:xfrm>
            <a:off x="2498342" y="2886771"/>
            <a:ext cx="6469812" cy="1938992"/>
          </a:xfrm>
          <a:prstGeom prst="rect">
            <a:avLst/>
          </a:prstGeom>
          <a:noFill/>
        </p:spPr>
        <p:txBody>
          <a:bodyPr wrap="square" rtlCol="0">
            <a:spAutoFit/>
          </a:bodyPr>
          <a:lstStyle/>
          <a:p>
            <a:pPr algn="ctr"/>
            <a:r>
              <a:rPr lang="en-GB" sz="4000" dirty="0"/>
              <a:t>Women involved in bringing about social change: </a:t>
            </a:r>
          </a:p>
          <a:p>
            <a:pPr algn="ctr"/>
            <a:r>
              <a:rPr lang="en-GB" sz="4000" dirty="0"/>
              <a:t>name as many as you can</a:t>
            </a:r>
            <a:endParaRPr lang="en-GB" sz="700" dirty="0"/>
          </a:p>
        </p:txBody>
      </p:sp>
    </p:spTree>
    <p:extLst>
      <p:ext uri="{BB962C8B-B14F-4D97-AF65-F5344CB8AC3E}">
        <p14:creationId xmlns:p14="http://schemas.microsoft.com/office/powerpoint/2010/main" val="78669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B4B5AC-49FD-45DD-81C7-4F0F64233C77}"/>
              </a:ext>
            </a:extLst>
          </p:cNvPr>
          <p:cNvSpPr txBox="1"/>
          <p:nvPr/>
        </p:nvSpPr>
        <p:spPr>
          <a:xfrm>
            <a:off x="942461" y="4607116"/>
            <a:ext cx="7681367" cy="1384995"/>
          </a:xfrm>
          <a:prstGeom prst="rect">
            <a:avLst/>
          </a:prstGeom>
          <a:noFill/>
        </p:spPr>
        <p:txBody>
          <a:bodyPr wrap="square" rtlCol="0">
            <a:spAutoFit/>
          </a:bodyPr>
          <a:lstStyle/>
          <a:p>
            <a:r>
              <a:rPr lang="en-GB" sz="2800" dirty="0">
                <a:effectLst/>
                <a:latin typeface="Arial" panose="020B0604020202020204" pitchFamily="34" charset="0"/>
                <a:ea typeface="Calibri" panose="020F0502020204030204" pitchFamily="34" charset="0"/>
              </a:rPr>
              <a:t>What impact did this woman do to contribute to social change and what has been the impact of that change on our lives today?</a:t>
            </a:r>
            <a:endParaRPr lang="en-GB" sz="4800" dirty="0"/>
          </a:p>
        </p:txBody>
      </p:sp>
      <p:sp>
        <p:nvSpPr>
          <p:cNvPr id="13" name="TextBox 12">
            <a:extLst>
              <a:ext uri="{FF2B5EF4-FFF2-40B4-BE49-F238E27FC236}">
                <a16:creationId xmlns:a16="http://schemas.microsoft.com/office/drawing/2014/main" id="{4176AEE4-E9C8-4960-95FF-7D4EE5B400C3}"/>
              </a:ext>
            </a:extLst>
          </p:cNvPr>
          <p:cNvSpPr txBox="1"/>
          <p:nvPr/>
        </p:nvSpPr>
        <p:spPr>
          <a:xfrm>
            <a:off x="165889" y="407669"/>
            <a:ext cx="7342742"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understand the of key figures in influencing social change</a:t>
            </a:r>
          </a:p>
        </p:txBody>
      </p:sp>
      <p:pic>
        <p:nvPicPr>
          <p:cNvPr id="16" name="Picture 15">
            <a:extLst>
              <a:ext uri="{FF2B5EF4-FFF2-40B4-BE49-F238E27FC236}">
                <a16:creationId xmlns:a16="http://schemas.microsoft.com/office/drawing/2014/main" id="{9C87201A-4C03-42AF-884C-1D09A1F82DA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0462" y="2029412"/>
            <a:ext cx="2039662" cy="2029947"/>
          </a:xfrm>
          <a:prstGeom prst="rect">
            <a:avLst/>
          </a:prstGeom>
          <a:noFill/>
          <a:ln>
            <a:noFill/>
          </a:ln>
        </p:spPr>
      </p:pic>
      <p:pic>
        <p:nvPicPr>
          <p:cNvPr id="17" name="Picture 16">
            <a:extLst>
              <a:ext uri="{FF2B5EF4-FFF2-40B4-BE49-F238E27FC236}">
                <a16:creationId xmlns:a16="http://schemas.microsoft.com/office/drawing/2014/main" id="{0D702EFF-0D27-4757-AE17-FEBB01F5542E}"/>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a:off x="442725" y="2029412"/>
            <a:ext cx="1760125" cy="2005680"/>
          </a:xfrm>
          <a:prstGeom prst="rect">
            <a:avLst/>
          </a:prstGeom>
          <a:noFill/>
          <a:ln>
            <a:noFill/>
          </a:ln>
          <a:extLst>
            <a:ext uri="{53640926-AAD7-44D8-BBD7-CCE9431645EC}">
              <a14:shadowObscured xmlns:a14="http://schemas.microsoft.com/office/drawing/2010/main"/>
            </a:ext>
          </a:extLst>
        </p:spPr>
      </p:pic>
      <p:pic>
        <p:nvPicPr>
          <p:cNvPr id="18" name="Picture 17">
            <a:extLst>
              <a:ext uri="{FF2B5EF4-FFF2-40B4-BE49-F238E27FC236}">
                <a16:creationId xmlns:a16="http://schemas.microsoft.com/office/drawing/2014/main" id="{8260EBFC-1352-44BB-86C2-C8CFDC5273A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505672" y="2022902"/>
            <a:ext cx="1595642" cy="2029947"/>
          </a:xfrm>
          <a:prstGeom prst="rect">
            <a:avLst/>
          </a:prstGeom>
          <a:noFill/>
          <a:ln>
            <a:noFill/>
          </a:ln>
        </p:spPr>
      </p:pic>
      <p:pic>
        <p:nvPicPr>
          <p:cNvPr id="19" name="Picture 2" descr="Credit: Getty Images/Lenare">
            <a:extLst>
              <a:ext uri="{FF2B5EF4-FFF2-40B4-BE49-F238E27FC236}">
                <a16:creationId xmlns:a16="http://schemas.microsoft.com/office/drawing/2014/main" id="{66881CB6-B2AB-40F1-BAAE-2719425848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6810" y="2029833"/>
            <a:ext cx="1491517" cy="203645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9710093-BCEB-4205-93BF-1693BF741720}"/>
              </a:ext>
            </a:extLst>
          </p:cNvPr>
          <p:cNvSpPr txBox="1"/>
          <p:nvPr/>
        </p:nvSpPr>
        <p:spPr>
          <a:xfrm>
            <a:off x="774161" y="4052849"/>
            <a:ext cx="1119665" cy="369332"/>
          </a:xfrm>
          <a:prstGeom prst="rect">
            <a:avLst/>
          </a:prstGeom>
          <a:noFill/>
        </p:spPr>
        <p:txBody>
          <a:bodyPr wrap="none" rtlCol="0">
            <a:spAutoFit/>
          </a:bodyPr>
          <a:lstStyle/>
          <a:p>
            <a:r>
              <a:rPr lang="en-GB" dirty="0"/>
              <a:t>Gail Lewis</a:t>
            </a:r>
          </a:p>
        </p:txBody>
      </p:sp>
      <p:sp>
        <p:nvSpPr>
          <p:cNvPr id="12" name="TextBox 11">
            <a:extLst>
              <a:ext uri="{FF2B5EF4-FFF2-40B4-BE49-F238E27FC236}">
                <a16:creationId xmlns:a16="http://schemas.microsoft.com/office/drawing/2014/main" id="{C952716C-CB8F-42DB-BEBF-A258DF90DC06}"/>
              </a:ext>
            </a:extLst>
          </p:cNvPr>
          <p:cNvSpPr txBox="1"/>
          <p:nvPr/>
        </p:nvSpPr>
        <p:spPr>
          <a:xfrm>
            <a:off x="2109351" y="4053120"/>
            <a:ext cx="2388283" cy="369332"/>
          </a:xfrm>
          <a:prstGeom prst="rect">
            <a:avLst/>
          </a:prstGeom>
          <a:noFill/>
        </p:spPr>
        <p:txBody>
          <a:bodyPr wrap="none" rtlCol="0">
            <a:spAutoFit/>
          </a:bodyPr>
          <a:lstStyle/>
          <a:p>
            <a:r>
              <a:rPr lang="en-GB" dirty="0"/>
              <a:t>Catherine </a:t>
            </a:r>
            <a:r>
              <a:rPr lang="en-GB" dirty="0" err="1"/>
              <a:t>Duleep</a:t>
            </a:r>
            <a:r>
              <a:rPr lang="en-GB" dirty="0"/>
              <a:t> Singh</a:t>
            </a:r>
          </a:p>
        </p:txBody>
      </p:sp>
      <p:sp>
        <p:nvSpPr>
          <p:cNvPr id="14" name="TextBox 13">
            <a:extLst>
              <a:ext uri="{FF2B5EF4-FFF2-40B4-BE49-F238E27FC236}">
                <a16:creationId xmlns:a16="http://schemas.microsoft.com/office/drawing/2014/main" id="{9496F620-BEFB-4746-8F7B-161F3EC10180}"/>
              </a:ext>
            </a:extLst>
          </p:cNvPr>
          <p:cNvSpPr txBox="1"/>
          <p:nvPr/>
        </p:nvSpPr>
        <p:spPr>
          <a:xfrm>
            <a:off x="5004370" y="4049210"/>
            <a:ext cx="1165704" cy="369332"/>
          </a:xfrm>
          <a:prstGeom prst="rect">
            <a:avLst/>
          </a:prstGeom>
          <a:noFill/>
        </p:spPr>
        <p:txBody>
          <a:bodyPr wrap="none" rtlCol="0">
            <a:spAutoFit/>
          </a:bodyPr>
          <a:lstStyle/>
          <a:p>
            <a:r>
              <a:rPr lang="en-GB" dirty="0"/>
              <a:t>Jan Morris</a:t>
            </a:r>
          </a:p>
        </p:txBody>
      </p:sp>
      <p:sp>
        <p:nvSpPr>
          <p:cNvPr id="20" name="TextBox 19">
            <a:extLst>
              <a:ext uri="{FF2B5EF4-FFF2-40B4-BE49-F238E27FC236}">
                <a16:creationId xmlns:a16="http://schemas.microsoft.com/office/drawing/2014/main" id="{FED164A6-8701-43EB-932C-77DF79CFA1FB}"/>
              </a:ext>
            </a:extLst>
          </p:cNvPr>
          <p:cNvSpPr txBox="1"/>
          <p:nvPr/>
        </p:nvSpPr>
        <p:spPr>
          <a:xfrm>
            <a:off x="6490124" y="4059359"/>
            <a:ext cx="1950149" cy="369332"/>
          </a:xfrm>
          <a:prstGeom prst="rect">
            <a:avLst/>
          </a:prstGeom>
          <a:noFill/>
        </p:spPr>
        <p:txBody>
          <a:bodyPr wrap="none" rtlCol="0">
            <a:spAutoFit/>
          </a:bodyPr>
          <a:lstStyle/>
          <a:p>
            <a:r>
              <a:rPr lang="en-GB" dirty="0"/>
              <a:t>Vita Sackville-West</a:t>
            </a:r>
          </a:p>
        </p:txBody>
      </p:sp>
    </p:spTree>
    <p:extLst>
      <p:ext uri="{BB962C8B-B14F-4D97-AF65-F5344CB8AC3E}">
        <p14:creationId xmlns:p14="http://schemas.microsoft.com/office/powerpoint/2010/main" val="1397840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A3FD1A1-8158-4E2C-BFCC-26D1C7168FB5}"/>
              </a:ext>
            </a:extLst>
          </p:cNvPr>
          <p:cNvSpPr txBox="1"/>
          <p:nvPr/>
        </p:nvSpPr>
        <p:spPr>
          <a:xfrm>
            <a:off x="368112" y="2007574"/>
            <a:ext cx="5157899" cy="1754326"/>
          </a:xfrm>
          <a:prstGeom prst="rect">
            <a:avLst/>
          </a:prstGeom>
          <a:noFill/>
        </p:spPr>
        <p:txBody>
          <a:bodyPr wrap="square" rtlCol="0">
            <a:spAutoFit/>
          </a:bodyPr>
          <a:lstStyle/>
          <a:p>
            <a:pPr algn="ctr"/>
            <a:r>
              <a:rPr lang="en-GB" sz="5400" dirty="0"/>
              <a:t>What did you discover?</a:t>
            </a:r>
            <a:endParaRPr lang="en-GB" sz="1000" dirty="0"/>
          </a:p>
        </p:txBody>
      </p:sp>
      <p:pic>
        <p:nvPicPr>
          <p:cNvPr id="9" name="Picture 2" descr="Question marks | Diocese of London">
            <a:extLst>
              <a:ext uri="{FF2B5EF4-FFF2-40B4-BE49-F238E27FC236}">
                <a16:creationId xmlns:a16="http://schemas.microsoft.com/office/drawing/2014/main" id="{E46545A5-D288-4457-95D8-44CD235CE4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6011" y="2187313"/>
            <a:ext cx="3245973" cy="260449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001E9F6D-1C71-4658-B290-409D3DABE5B1}"/>
              </a:ext>
            </a:extLst>
          </p:cNvPr>
          <p:cNvSpPr txBox="1"/>
          <p:nvPr/>
        </p:nvSpPr>
        <p:spPr>
          <a:xfrm>
            <a:off x="165889" y="407669"/>
            <a:ext cx="7342742"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understand the of key figures in influencing social change</a:t>
            </a:r>
          </a:p>
        </p:txBody>
      </p:sp>
    </p:spTree>
    <p:extLst>
      <p:ext uri="{BB962C8B-B14F-4D97-AF65-F5344CB8AC3E}">
        <p14:creationId xmlns:p14="http://schemas.microsoft.com/office/powerpoint/2010/main" val="1580679833"/>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847</Words>
  <Application>Microsoft Office PowerPoint</Application>
  <PresentationFormat>On-screen Show (4:3)</PresentationFormat>
  <Paragraphs>60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Symbol</vt:lpstr>
      <vt:lpstr>Stonewall_PP_Template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2021-01-05T16:07:22Z</dcterms:created>
  <dcterms:modified xsi:type="dcterms:W3CDTF">2022-09-27T10:52:35Z</dcterms:modified>
</cp:coreProperties>
</file>