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7"/>
  </p:notesMasterIdLst>
  <p:handoutMasterIdLst>
    <p:handoutMasterId r:id="rId18"/>
  </p:handoutMasterIdLst>
  <p:sldIdLst>
    <p:sldId id="256" r:id="rId2"/>
    <p:sldId id="281" r:id="rId3"/>
    <p:sldId id="282" r:id="rId4"/>
    <p:sldId id="283" r:id="rId5"/>
    <p:sldId id="284" r:id="rId6"/>
    <p:sldId id="285" r:id="rId7"/>
    <p:sldId id="291" r:id="rId8"/>
    <p:sldId id="289" r:id="rId9"/>
    <p:sldId id="290" r:id="rId10"/>
    <p:sldId id="292" r:id="rId11"/>
    <p:sldId id="286" r:id="rId12"/>
    <p:sldId id="287" r:id="rId13"/>
    <p:sldId id="293" r:id="rId14"/>
    <p:sldId id="288" r:id="rId15"/>
    <p:sldId id="29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F77A98-BAEE-4AC6-8F90-881B54399B7E}" v="3" dt="2022-09-27T10:50:55.9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Who reported from Mount Everest? Jan Morris.</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3992993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Who was Queen Victoria’s god daughter? Catherine </a:t>
            </a:r>
            <a:r>
              <a:rPr lang="en-GB" sz="1800" dirty="0" err="1"/>
              <a:t>Duleep</a:t>
            </a:r>
            <a:r>
              <a:rPr lang="en-GB" sz="1800" dirty="0"/>
              <a:t> Singh</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2708349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As a whole class, children take part in the quiz from the PowerPoint.</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After the quiz, ask the children: What different methods did you use to learn about someone from history in this lesson? What was your preferred method? Think. Pair. Share. </a:t>
            </a:r>
          </a:p>
          <a:p>
            <a:pPr marL="540385" algn="just">
              <a:lnSpc>
                <a:spcPts val="1500"/>
              </a:lnSpc>
            </a:pPr>
            <a:endParaRPr lang="en-US" sz="1800" dirty="0">
              <a:effectLst/>
              <a:latin typeface="Arial" panose="020B0604020202020204" pitchFamily="34" charset="0"/>
              <a:ea typeface="Times New Roman" panose="02020603050405020304" pitchFamily="18" charset="0"/>
            </a:endParaRPr>
          </a:p>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Who did Catherine </a:t>
            </a:r>
            <a:r>
              <a:rPr lang="en-GB" sz="1800" dirty="0" err="1"/>
              <a:t>Duleep</a:t>
            </a:r>
            <a:r>
              <a:rPr lang="en-GB" sz="1800" dirty="0"/>
              <a:t> Singh help escape from Germany? Jewish families</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2938925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rPr>
              <a:t>How old was Jan Morris when she got her first job? 16</a:t>
            </a:r>
            <a:endParaRPr lang="en-GB" sz="1800" dirty="0"/>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1977537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As a whole class, children take part in the quiz from the PowerPoint.</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After the quiz, ask the children: What different methods did you use to learn about someone from history in this lesson? What was your preferred method? Think. Pair. Share. </a:t>
            </a:r>
          </a:p>
          <a:p>
            <a:pPr marL="540385" algn="just">
              <a:lnSpc>
                <a:spcPts val="1500"/>
              </a:lnSpc>
            </a:pPr>
            <a:endParaRPr lang="en-US" sz="1800" dirty="0">
              <a:effectLst/>
              <a:latin typeface="Arial" panose="020B0604020202020204" pitchFamily="34" charset="0"/>
              <a:ea typeface="Times New Roman" panose="02020603050405020304" pitchFamily="18" charset="0"/>
            </a:endParaRPr>
          </a:p>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Name someone that was involved in Brixton Black Women’s group. Gail Lewis, but bonus points if they know the name of Olive Morris or any of the other women that were involved.</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870451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Calibri" panose="020F0502020204030204" pitchFamily="34" charset="0"/>
              </a:rPr>
              <a:t>What different methods did you use to learn about someone from history in this lesson? What was your preferred method? Think. Pair. Share. </a:t>
            </a:r>
            <a:endParaRPr lang="en-GB" sz="1800" dirty="0"/>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15</a:t>
            </a:fld>
            <a:endParaRPr lang="en-US"/>
          </a:p>
        </p:txBody>
      </p:sp>
    </p:spTree>
    <p:extLst>
      <p:ext uri="{BB962C8B-B14F-4D97-AF65-F5344CB8AC3E}">
        <p14:creationId xmlns:p14="http://schemas.microsoft.com/office/powerpoint/2010/main" val="363695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Discuss as a class: What does the word ‘inspirational’ mean to you?</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2 minute challenge: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How many inspirational women from history can you think of?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Working in groups, challenge the children to write as many inspirational women as they can in 2 minutes.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Share the LO. Explain that today the children are going to be learning about 5 courageous women. They are going be history detectives. As a class, develop the success criteria.</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Split the class into 5 groups and give each group different ‘evidence pack’.</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look at the ‘evidence pack’ and identity:</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The name of the person</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What her job is/was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Something that she did that was brave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Any other information they can gather.</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write their ideas on whiteboards or in their books.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548376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Individually or in pairs, children read the fact file that corresponds to the woman from their ‘evidence pack’.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then each make a ‘top trumps’ card to represent the woman they had learnt about.</a:t>
            </a:r>
          </a:p>
          <a:p>
            <a:pPr marL="540385" algn="just">
              <a:lnSpc>
                <a:spcPts val="1500"/>
              </a:lnSpc>
            </a:pPr>
            <a:endParaRPr lang="en-US"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Re-group the children so that children are in groups of 5 with children that had been researching different women to them.</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Ask them to compare their ‘top trumps’ cards with each other. Each child should explain who their courageous woman was/is, what it was that made/makes her courageous and one additional fact about her.</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00534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As a whole class, children take part in the quiz from the PowerPoint.</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721158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Which countries did Catherine </a:t>
            </a:r>
            <a:r>
              <a:rPr lang="en-GB" sz="1800" dirty="0" err="1"/>
              <a:t>Duleep</a:t>
            </a:r>
            <a:r>
              <a:rPr lang="en-GB" sz="1800" dirty="0"/>
              <a:t> Singh live in? Germany, Switzerland and England</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838977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What was Jan Morris’ job? Writer</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538506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What is Gail Lewis’ job now? Works at a university as an academic.</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329913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marR="0" lvl="0" indent="0" algn="just" defTabSz="457200" rtl="0" eaLnBrk="1" fontAlgn="auto" latinLnBrk="0" hangingPunct="1">
              <a:lnSpc>
                <a:spcPts val="1500"/>
              </a:lnSpc>
              <a:spcBef>
                <a:spcPts val="0"/>
              </a:spcBef>
              <a:spcAft>
                <a:spcPts val="0"/>
              </a:spcAft>
              <a:buClrTx/>
              <a:buSzTx/>
              <a:buFontTx/>
              <a:buNone/>
              <a:tabLst/>
              <a:defRPr/>
            </a:pPr>
            <a:r>
              <a:rPr lang="en-GB" sz="1800" dirty="0"/>
              <a:t>What decade was Brixton Black Women’s group set up in? 1970s.</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62135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2021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Year 3 and 4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P4 to P5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2822331" cy="830997"/>
          </a:xfrm>
          <a:prstGeom prst="rect">
            <a:avLst/>
          </a:prstGeom>
          <a:noFill/>
        </p:spPr>
        <p:txBody>
          <a:bodyPr wrap="square" rtlCol="0">
            <a:spAutoFit/>
          </a:bodyPr>
          <a:lstStyle/>
          <a:p>
            <a:pPr algn="ctr"/>
            <a:r>
              <a:rPr lang="en-GB" sz="2400" dirty="0"/>
              <a:t>Who reported from Mount Everest?</a:t>
            </a:r>
          </a:p>
        </p:txBody>
      </p:sp>
    </p:spTree>
    <p:extLst>
      <p:ext uri="{BB962C8B-B14F-4D97-AF65-F5344CB8AC3E}">
        <p14:creationId xmlns:p14="http://schemas.microsoft.com/office/powerpoint/2010/main" val="330683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3369298" cy="830997"/>
          </a:xfrm>
          <a:prstGeom prst="rect">
            <a:avLst/>
          </a:prstGeom>
          <a:noFill/>
        </p:spPr>
        <p:txBody>
          <a:bodyPr wrap="square" rtlCol="0">
            <a:spAutoFit/>
          </a:bodyPr>
          <a:lstStyle/>
          <a:p>
            <a:pPr algn="ctr"/>
            <a:r>
              <a:rPr lang="en-GB" sz="2400" dirty="0"/>
              <a:t>Who was Queen Victoria’s god daughter?</a:t>
            </a:r>
          </a:p>
        </p:txBody>
      </p:sp>
    </p:spTree>
    <p:extLst>
      <p:ext uri="{BB962C8B-B14F-4D97-AF65-F5344CB8AC3E}">
        <p14:creationId xmlns:p14="http://schemas.microsoft.com/office/powerpoint/2010/main" val="274375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3124515" cy="1200329"/>
          </a:xfrm>
          <a:prstGeom prst="rect">
            <a:avLst/>
          </a:prstGeom>
          <a:noFill/>
        </p:spPr>
        <p:txBody>
          <a:bodyPr wrap="square" rtlCol="0">
            <a:spAutoFit/>
          </a:bodyPr>
          <a:lstStyle/>
          <a:p>
            <a:pPr algn="ctr"/>
            <a:r>
              <a:rPr lang="en-GB" sz="2400" dirty="0"/>
              <a:t>Who did Catherine </a:t>
            </a:r>
            <a:r>
              <a:rPr lang="en-GB" sz="2400" dirty="0" err="1"/>
              <a:t>Duleep</a:t>
            </a:r>
            <a:r>
              <a:rPr lang="en-GB" sz="2400" dirty="0"/>
              <a:t> Singh help to escape from Germany?</a:t>
            </a:r>
          </a:p>
        </p:txBody>
      </p:sp>
    </p:spTree>
    <p:extLst>
      <p:ext uri="{BB962C8B-B14F-4D97-AF65-F5344CB8AC3E}">
        <p14:creationId xmlns:p14="http://schemas.microsoft.com/office/powerpoint/2010/main" val="501824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3530571" cy="830997"/>
          </a:xfrm>
          <a:prstGeom prst="rect">
            <a:avLst/>
          </a:prstGeom>
          <a:noFill/>
        </p:spPr>
        <p:txBody>
          <a:bodyPr wrap="square" rtlCol="0">
            <a:spAutoFit/>
          </a:bodyPr>
          <a:lstStyle/>
          <a:p>
            <a:pPr algn="ctr"/>
            <a:r>
              <a:rPr lang="en-GB" sz="2400" dirty="0"/>
              <a:t>How old was Jan Morris when she got her first job?</a:t>
            </a:r>
          </a:p>
        </p:txBody>
      </p:sp>
    </p:spTree>
    <p:extLst>
      <p:ext uri="{BB962C8B-B14F-4D97-AF65-F5344CB8AC3E}">
        <p14:creationId xmlns:p14="http://schemas.microsoft.com/office/powerpoint/2010/main" val="4282460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3748769" cy="1200329"/>
          </a:xfrm>
          <a:prstGeom prst="rect">
            <a:avLst/>
          </a:prstGeom>
          <a:noFill/>
        </p:spPr>
        <p:txBody>
          <a:bodyPr wrap="square" rtlCol="0">
            <a:spAutoFit/>
          </a:bodyPr>
          <a:lstStyle/>
          <a:p>
            <a:pPr algn="ctr"/>
            <a:r>
              <a:rPr lang="en-GB" sz="2400" dirty="0"/>
              <a:t>Name someone that was involved in Brixton Black Women’s group.</a:t>
            </a:r>
          </a:p>
        </p:txBody>
      </p:sp>
    </p:spTree>
    <p:extLst>
      <p:ext uri="{BB962C8B-B14F-4D97-AF65-F5344CB8AC3E}">
        <p14:creationId xmlns:p14="http://schemas.microsoft.com/office/powerpoint/2010/main" val="522272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2301081"/>
            <a:ext cx="5106905" cy="2585323"/>
          </a:xfrm>
          <a:prstGeom prst="rect">
            <a:avLst/>
          </a:prstGeom>
          <a:noFill/>
        </p:spPr>
        <p:txBody>
          <a:bodyPr wrap="square" rtlCol="0">
            <a:spAutoFit/>
          </a:bodyPr>
          <a:lstStyle/>
          <a:p>
            <a:pPr algn="ctr"/>
            <a:r>
              <a:rPr lang="en-GB" sz="5400" dirty="0"/>
              <a:t>Which research methods did you use?</a:t>
            </a:r>
            <a:endParaRPr lang="en-GB" sz="1000" dirty="0"/>
          </a:p>
        </p:txBody>
      </p:sp>
      <p:pic>
        <p:nvPicPr>
          <p:cNvPr id="13" name="Picture 2" descr="Free Pictures Of Detective, Download Free Clip Art, Free Clip Art on Clipart  Library">
            <a:extLst>
              <a:ext uri="{FF2B5EF4-FFF2-40B4-BE49-F238E27FC236}">
                <a16:creationId xmlns:a16="http://schemas.microsoft.com/office/drawing/2014/main" id="{7B595B56-1302-4AA9-88D0-99D9AE7961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0796" y="1453573"/>
            <a:ext cx="3097817" cy="388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87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2" name="TextBox 1">
            <a:extLst>
              <a:ext uri="{FF2B5EF4-FFF2-40B4-BE49-F238E27FC236}">
                <a16:creationId xmlns:a16="http://schemas.microsoft.com/office/drawing/2014/main" id="{F1419BBD-5ABF-4051-A964-CD6FAB7AF1E0}"/>
              </a:ext>
            </a:extLst>
          </p:cNvPr>
          <p:cNvSpPr txBox="1"/>
          <p:nvPr/>
        </p:nvSpPr>
        <p:spPr>
          <a:xfrm>
            <a:off x="615462" y="899575"/>
            <a:ext cx="6724790" cy="1107996"/>
          </a:xfrm>
          <a:prstGeom prst="rect">
            <a:avLst/>
          </a:prstGeom>
          <a:noFill/>
        </p:spPr>
        <p:txBody>
          <a:bodyPr wrap="none" rtlCol="0">
            <a:spAutoFit/>
          </a:bodyPr>
          <a:lstStyle/>
          <a:p>
            <a:r>
              <a:rPr lang="en-GB" sz="6600" dirty="0"/>
              <a:t>2 minute challenge</a:t>
            </a:r>
            <a:endParaRPr lang="en-GB" sz="1100" dirty="0"/>
          </a:p>
        </p:txBody>
      </p:sp>
      <p:pic>
        <p:nvPicPr>
          <p:cNvPr id="1026" name="Picture 2" descr="Sand clock clipart">
            <a:extLst>
              <a:ext uri="{FF2B5EF4-FFF2-40B4-BE49-F238E27FC236}">
                <a16:creationId xmlns:a16="http://schemas.microsoft.com/office/drawing/2014/main" id="{D8C1B264-C623-4434-A0F5-BB205BE24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07" y="2233612"/>
            <a:ext cx="2768478" cy="34571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A3FD1A1-8158-4E2C-BFCC-26D1C7168FB5}"/>
              </a:ext>
            </a:extLst>
          </p:cNvPr>
          <p:cNvSpPr txBox="1"/>
          <p:nvPr/>
        </p:nvSpPr>
        <p:spPr>
          <a:xfrm>
            <a:off x="2883877" y="2776946"/>
            <a:ext cx="5863919" cy="1754326"/>
          </a:xfrm>
          <a:prstGeom prst="rect">
            <a:avLst/>
          </a:prstGeom>
          <a:noFill/>
        </p:spPr>
        <p:txBody>
          <a:bodyPr wrap="square" rtlCol="0">
            <a:spAutoFit/>
          </a:bodyPr>
          <a:lstStyle/>
          <a:p>
            <a:pPr algn="ctr"/>
            <a:r>
              <a:rPr lang="en-GB" sz="5400" dirty="0"/>
              <a:t>Inspirational women from history</a:t>
            </a:r>
            <a:endParaRPr lang="en-GB" sz="1000" dirty="0"/>
          </a:p>
        </p:txBody>
      </p:sp>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Courageous women</a:t>
            </a:r>
            <a:endParaRPr lang="en-GB" sz="1000" dirty="0"/>
          </a:p>
        </p:txBody>
      </p:sp>
      <p:sp>
        <p:nvSpPr>
          <p:cNvPr id="3" name="TextBox 2">
            <a:extLst>
              <a:ext uri="{FF2B5EF4-FFF2-40B4-BE49-F238E27FC236}">
                <a16:creationId xmlns:a16="http://schemas.microsoft.com/office/drawing/2014/main" id="{DAB4B5AC-49FD-45DD-81C7-4F0F64233C77}"/>
              </a:ext>
            </a:extLst>
          </p:cNvPr>
          <p:cNvSpPr txBox="1"/>
          <p:nvPr/>
        </p:nvSpPr>
        <p:spPr>
          <a:xfrm>
            <a:off x="685800" y="2037812"/>
            <a:ext cx="4941277" cy="3416320"/>
          </a:xfrm>
          <a:prstGeom prst="rect">
            <a:avLst/>
          </a:prstGeom>
          <a:noFill/>
        </p:spPr>
        <p:txBody>
          <a:bodyPr wrap="square" rtlCol="0">
            <a:spAutoFit/>
          </a:bodyPr>
          <a:lstStyle/>
          <a:p>
            <a:pPr marL="285750" indent="-285750">
              <a:buFont typeface="Arial" panose="020B0604020202020204" pitchFamily="34" charset="0"/>
              <a:buChar char="•"/>
            </a:pPr>
            <a:r>
              <a:rPr lang="en-GB" sz="3600" dirty="0"/>
              <a:t>Her name</a:t>
            </a:r>
          </a:p>
          <a:p>
            <a:pPr marL="285750" indent="-285750">
              <a:buFont typeface="Arial" panose="020B0604020202020204" pitchFamily="34" charset="0"/>
              <a:buChar char="•"/>
            </a:pPr>
            <a:r>
              <a:rPr lang="en-GB" sz="3600" dirty="0"/>
              <a:t>Her job</a:t>
            </a:r>
          </a:p>
          <a:p>
            <a:pPr marL="285750" indent="-285750">
              <a:buFont typeface="Arial" panose="020B0604020202020204" pitchFamily="34" charset="0"/>
              <a:buChar char="•"/>
            </a:pPr>
            <a:r>
              <a:rPr lang="en-GB" sz="3600" dirty="0"/>
              <a:t>What she did that was brave</a:t>
            </a:r>
          </a:p>
          <a:p>
            <a:pPr marL="285750" indent="-285750">
              <a:buFont typeface="Arial" panose="020B0604020202020204" pitchFamily="34" charset="0"/>
              <a:buChar char="•"/>
            </a:pPr>
            <a:r>
              <a:rPr lang="en-GB" sz="3600" dirty="0"/>
              <a:t>Any other information you can find</a:t>
            </a:r>
          </a:p>
        </p:txBody>
      </p:sp>
      <p:pic>
        <p:nvPicPr>
          <p:cNvPr id="2050" name="Picture 2" descr="Free Pictures Of Detective, Download Free Clip Art, Free Clip Art on Clipart  Library">
            <a:extLst>
              <a:ext uri="{FF2B5EF4-FFF2-40B4-BE49-F238E27FC236}">
                <a16:creationId xmlns:a16="http://schemas.microsoft.com/office/drawing/2014/main" id="{642A01E8-C45A-4826-A4CD-C6FF5361F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1576147"/>
            <a:ext cx="3097817" cy="388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99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Top trumps</a:t>
            </a:r>
            <a:endParaRPr lang="en-GB" sz="1000" dirty="0"/>
          </a:p>
        </p:txBody>
      </p:sp>
      <p:sp>
        <p:nvSpPr>
          <p:cNvPr id="3" name="TextBox 2">
            <a:extLst>
              <a:ext uri="{FF2B5EF4-FFF2-40B4-BE49-F238E27FC236}">
                <a16:creationId xmlns:a16="http://schemas.microsoft.com/office/drawing/2014/main" id="{DAB4B5AC-49FD-45DD-81C7-4F0F64233C77}"/>
              </a:ext>
            </a:extLst>
          </p:cNvPr>
          <p:cNvSpPr txBox="1"/>
          <p:nvPr/>
        </p:nvSpPr>
        <p:spPr>
          <a:xfrm>
            <a:off x="685800" y="2037812"/>
            <a:ext cx="4712677" cy="2862322"/>
          </a:xfrm>
          <a:prstGeom prst="rect">
            <a:avLst/>
          </a:prstGeom>
          <a:noFill/>
        </p:spPr>
        <p:txBody>
          <a:bodyPr wrap="square" rtlCol="0">
            <a:spAutoFit/>
          </a:bodyPr>
          <a:lstStyle/>
          <a:p>
            <a:pPr marL="285750" indent="-285750">
              <a:buFont typeface="Arial" panose="020B0604020202020204" pitchFamily="34" charset="0"/>
              <a:buChar char="•"/>
            </a:pPr>
            <a:r>
              <a:rPr lang="en-GB" sz="3600" dirty="0"/>
              <a:t>Who is/was she?</a:t>
            </a:r>
          </a:p>
          <a:p>
            <a:pPr marL="285750" indent="-285750">
              <a:buFont typeface="Arial" panose="020B0604020202020204" pitchFamily="34" charset="0"/>
              <a:buChar char="•"/>
            </a:pPr>
            <a:r>
              <a:rPr lang="en-GB" sz="3600" dirty="0"/>
              <a:t>What is/was courageous about her?</a:t>
            </a:r>
          </a:p>
          <a:p>
            <a:pPr marL="285750" indent="-285750">
              <a:buFont typeface="Arial" panose="020B0604020202020204" pitchFamily="34" charset="0"/>
              <a:buChar char="•"/>
            </a:pPr>
            <a:r>
              <a:rPr lang="en-GB" sz="3600" dirty="0"/>
              <a:t>One additional fact</a:t>
            </a:r>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Tree>
    <p:extLst>
      <p:ext uri="{BB962C8B-B14F-4D97-AF65-F5344CB8AC3E}">
        <p14:creationId xmlns:p14="http://schemas.microsoft.com/office/powerpoint/2010/main" val="36573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Tree>
    <p:extLst>
      <p:ext uri="{BB962C8B-B14F-4D97-AF65-F5344CB8AC3E}">
        <p14:creationId xmlns:p14="http://schemas.microsoft.com/office/powerpoint/2010/main" val="158067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2822331" cy="1200329"/>
          </a:xfrm>
          <a:prstGeom prst="rect">
            <a:avLst/>
          </a:prstGeom>
          <a:noFill/>
        </p:spPr>
        <p:txBody>
          <a:bodyPr wrap="square" rtlCol="0">
            <a:spAutoFit/>
          </a:bodyPr>
          <a:lstStyle/>
          <a:p>
            <a:pPr algn="ctr"/>
            <a:r>
              <a:rPr lang="en-GB" sz="2400" dirty="0"/>
              <a:t>Which countries did Catherine </a:t>
            </a:r>
            <a:r>
              <a:rPr lang="en-GB" sz="2400" dirty="0" err="1"/>
              <a:t>Duleep</a:t>
            </a:r>
            <a:r>
              <a:rPr lang="en-GB" sz="2400" dirty="0"/>
              <a:t> Singh live in?</a:t>
            </a:r>
          </a:p>
        </p:txBody>
      </p:sp>
    </p:spTree>
    <p:extLst>
      <p:ext uri="{BB962C8B-B14F-4D97-AF65-F5344CB8AC3E}">
        <p14:creationId xmlns:p14="http://schemas.microsoft.com/office/powerpoint/2010/main" val="383221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2822331" cy="830997"/>
          </a:xfrm>
          <a:prstGeom prst="rect">
            <a:avLst/>
          </a:prstGeom>
          <a:noFill/>
        </p:spPr>
        <p:txBody>
          <a:bodyPr wrap="square" rtlCol="0">
            <a:spAutoFit/>
          </a:bodyPr>
          <a:lstStyle/>
          <a:p>
            <a:pPr algn="ctr"/>
            <a:r>
              <a:rPr lang="en-GB" sz="2400" dirty="0"/>
              <a:t>What was Jan Morris’ job?</a:t>
            </a:r>
          </a:p>
        </p:txBody>
      </p:sp>
    </p:spTree>
    <p:extLst>
      <p:ext uri="{BB962C8B-B14F-4D97-AF65-F5344CB8AC3E}">
        <p14:creationId xmlns:p14="http://schemas.microsoft.com/office/powerpoint/2010/main" val="561215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2822331" cy="830997"/>
          </a:xfrm>
          <a:prstGeom prst="rect">
            <a:avLst/>
          </a:prstGeom>
          <a:noFill/>
        </p:spPr>
        <p:txBody>
          <a:bodyPr wrap="square" rtlCol="0">
            <a:spAutoFit/>
          </a:bodyPr>
          <a:lstStyle/>
          <a:p>
            <a:pPr algn="ctr"/>
            <a:r>
              <a:rPr lang="en-GB" sz="2400" dirty="0"/>
              <a:t>What is Gail Lewis’ job now?</a:t>
            </a:r>
          </a:p>
        </p:txBody>
      </p:sp>
    </p:spTree>
    <p:extLst>
      <p:ext uri="{BB962C8B-B14F-4D97-AF65-F5344CB8AC3E}">
        <p14:creationId xmlns:p14="http://schemas.microsoft.com/office/powerpoint/2010/main" val="285220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989799"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520172" y="991908"/>
            <a:ext cx="5863919" cy="923330"/>
          </a:xfrm>
          <a:prstGeom prst="rect">
            <a:avLst/>
          </a:prstGeom>
          <a:noFill/>
        </p:spPr>
        <p:txBody>
          <a:bodyPr wrap="square" rtlCol="0">
            <a:spAutoFit/>
          </a:bodyPr>
          <a:lstStyle/>
          <a:p>
            <a:pPr algn="ctr"/>
            <a:r>
              <a:rPr lang="en-GB" sz="5400" dirty="0"/>
              <a:t>What do you know?</a:t>
            </a:r>
            <a:endParaRPr lang="en-GB" sz="1000" dirty="0"/>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
        <p:nvSpPr>
          <p:cNvPr id="2" name="TextBox 1">
            <a:extLst>
              <a:ext uri="{FF2B5EF4-FFF2-40B4-BE49-F238E27FC236}">
                <a16:creationId xmlns:a16="http://schemas.microsoft.com/office/drawing/2014/main" id="{2DE29E53-539A-488F-93A9-37CAD1ECC696}"/>
              </a:ext>
            </a:extLst>
          </p:cNvPr>
          <p:cNvSpPr txBox="1"/>
          <p:nvPr/>
        </p:nvSpPr>
        <p:spPr>
          <a:xfrm>
            <a:off x="629800" y="2990746"/>
            <a:ext cx="3265192" cy="1200329"/>
          </a:xfrm>
          <a:prstGeom prst="rect">
            <a:avLst/>
          </a:prstGeom>
          <a:noFill/>
        </p:spPr>
        <p:txBody>
          <a:bodyPr wrap="square" rtlCol="0">
            <a:spAutoFit/>
          </a:bodyPr>
          <a:lstStyle/>
          <a:p>
            <a:pPr algn="ctr"/>
            <a:r>
              <a:rPr lang="en-GB" sz="2400" dirty="0"/>
              <a:t>What decade was Brixton Black Women’s group set up in?</a:t>
            </a:r>
          </a:p>
        </p:txBody>
      </p:sp>
    </p:spTree>
    <p:extLst>
      <p:ext uri="{BB962C8B-B14F-4D97-AF65-F5344CB8AC3E}">
        <p14:creationId xmlns:p14="http://schemas.microsoft.com/office/powerpoint/2010/main" val="1664389158"/>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1222</Words>
  <Application>Microsoft Office PowerPoint</Application>
  <PresentationFormat>On-screen Show (4:3)</PresentationFormat>
  <Paragraphs>118</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2022-09-27T10:51:20Z</dcterms:modified>
</cp:coreProperties>
</file>