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2"/>
  </p:notesMasterIdLst>
  <p:handoutMasterIdLst>
    <p:handoutMasterId r:id="rId13"/>
  </p:handoutMasterIdLst>
  <p:sldIdLst>
    <p:sldId id="256" r:id="rId2"/>
    <p:sldId id="260"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6148ED-401B-4DFD-A7CE-367508993A74}" v="8" dt="2022-09-26T15:18:12.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9" autoAdjust="0"/>
  </p:normalViewPr>
  <p:slideViewPr>
    <p:cSldViewPr snapToGrid="0" snapToObjects="1">
      <p:cViewPr varScale="1">
        <p:scale>
          <a:sx n="60" d="100"/>
          <a:sy n="60" d="100"/>
        </p:scale>
        <p:origin x="14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give their presentations to the class.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with the children that quite often we have certain ideas about jobs based on stereotypes, but that we don’t need to be held back by those stereotypes. No matter what your gender is, all careers are a possibility for you.</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47806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40358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pairs or threes, children match the job titles to the explanations of the jobs.</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05934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76053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94518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19913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Give each group of children a different poster from the </a:t>
            </a:r>
            <a:r>
              <a:rPr lang="en-GB" sz="1200" i="1" kern="1200" dirty="0">
                <a:solidFill>
                  <a:schemeClr val="tx1"/>
                </a:solidFill>
                <a:effectLst/>
                <a:latin typeface="+mn-lt"/>
                <a:ea typeface="+mn-ea"/>
                <a:cs typeface="+mn-cs"/>
              </a:rPr>
              <a:t>Challenging Gender Stereotypes</a:t>
            </a:r>
            <a:r>
              <a:rPr lang="en-GB" sz="1200" kern="1200" dirty="0">
                <a:solidFill>
                  <a:schemeClr val="tx1"/>
                </a:solidFill>
                <a:effectLst/>
                <a:latin typeface="+mn-lt"/>
                <a:ea typeface="+mn-ea"/>
                <a:cs typeface="+mn-cs"/>
              </a:rPr>
              <a:t> poster set (only give out: racing driver, helicopter pilot, CEO and civil engineer posters) – place it face down on the table.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Tell children the profession they have been given – give them 5 minutes to discuss who they had each drawn for that profession. They can use the definition that matched the job title from the starter activity to remind them what the job entails.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Each group should nominate a chairperson to lead the discussion, a scribe to make notes and a spokesperson to feed back to the class.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to then look at the poster and answer the questions as a group:</a:t>
            </a:r>
          </a:p>
          <a:p>
            <a:pPr lvl="0"/>
            <a:r>
              <a:rPr lang="en-GB" sz="1200" kern="1200" dirty="0">
                <a:solidFill>
                  <a:schemeClr val="tx1"/>
                </a:solidFill>
                <a:effectLst/>
                <a:latin typeface="+mn-lt"/>
                <a:ea typeface="+mn-ea"/>
                <a:cs typeface="+mn-cs"/>
              </a:rPr>
              <a:t>Does anything surprise you about this poster?</a:t>
            </a:r>
          </a:p>
          <a:p>
            <a:pPr lvl="0"/>
            <a:r>
              <a:rPr lang="en-GB" sz="1200" kern="1200" dirty="0">
                <a:solidFill>
                  <a:schemeClr val="tx1"/>
                </a:solidFill>
                <a:effectLst/>
                <a:latin typeface="+mn-lt"/>
                <a:ea typeface="+mn-ea"/>
                <a:cs typeface="+mn-cs"/>
              </a:rPr>
              <a:t>Did the person look like you expected?</a:t>
            </a:r>
          </a:p>
          <a:p>
            <a:pPr lvl="0"/>
            <a:r>
              <a:rPr lang="en-GB" sz="1200" kern="1200" dirty="0">
                <a:solidFill>
                  <a:schemeClr val="tx1"/>
                </a:solidFill>
                <a:effectLst/>
                <a:latin typeface="+mn-lt"/>
                <a:ea typeface="+mn-ea"/>
                <a:cs typeface="+mn-cs"/>
              </a:rPr>
              <a:t>How are they different to what you expected?</a:t>
            </a:r>
          </a:p>
          <a:p>
            <a:pPr lvl="0"/>
            <a:r>
              <a:rPr lang="en-GB" sz="1200" kern="1200" dirty="0">
                <a:solidFill>
                  <a:schemeClr val="tx1"/>
                </a:solidFill>
                <a:effectLst/>
                <a:latin typeface="+mn-lt"/>
                <a:ea typeface="+mn-ea"/>
                <a:cs typeface="+mn-cs"/>
              </a:rPr>
              <a:t>Has this poster helped you to learn anything?</a:t>
            </a:r>
          </a:p>
          <a:p>
            <a:pPr lvl="0"/>
            <a:r>
              <a:rPr lang="en-GB" sz="1200" kern="1200" dirty="0">
                <a:solidFill>
                  <a:schemeClr val="tx1"/>
                </a:solidFill>
                <a:effectLst/>
                <a:latin typeface="+mn-lt"/>
                <a:ea typeface="+mn-ea"/>
                <a:cs typeface="+mn-cs"/>
              </a:rPr>
              <a:t>What skills would you need to do this job?</a:t>
            </a:r>
          </a:p>
          <a:p>
            <a:pPr lvl="0"/>
            <a:r>
              <a:rPr lang="en-GB" sz="1200" kern="1200" dirty="0">
                <a:solidFill>
                  <a:schemeClr val="tx1"/>
                </a:solidFill>
                <a:effectLst/>
                <a:latin typeface="+mn-lt"/>
                <a:ea typeface="+mn-ea"/>
                <a:cs typeface="+mn-cs"/>
              </a:rPr>
              <a:t>Would you like to do this job?</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92511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Once they have completed their discussion, they should work together to make a presentation about the profession they had looked at – ideally they should create a PowerPoint, however they could write a speech if the class doesn’t have access to laptops or the ICT suite. The presentation should include their answers to the discussion questions. They could research the specific profession online and add that information to the presentation.</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Note: Ensure that you re-iterate safe searching techniques with the children before they use the internet to research the profession.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01687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Challenging Gender Stereotypes lesson pack for:</a:t>
            </a:r>
          </a:p>
          <a:p>
            <a:endParaRPr lang="en-GB" sz="15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5 and 6 – England and Wales</a:t>
            </a:r>
          </a:p>
          <a:p>
            <a:pPr marL="171450" indent="-171450">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P6 and P7 -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FD6EE73-2ED5-4F08-9C26-DF466CBE6E10}"/>
              </a:ext>
            </a:extLst>
          </p:cNvPr>
          <p:cNvSpPr txBox="1"/>
          <p:nvPr/>
        </p:nvSpPr>
        <p:spPr>
          <a:xfrm>
            <a:off x="3511255" y="1640264"/>
            <a:ext cx="4648317" cy="800219"/>
          </a:xfrm>
          <a:prstGeom prst="rect">
            <a:avLst/>
          </a:prstGeom>
          <a:noFill/>
        </p:spPr>
        <p:txBody>
          <a:bodyPr wrap="square" rtlCol="0">
            <a:spAutoFit/>
          </a:bodyPr>
          <a:lstStyle/>
          <a:p>
            <a:endParaRPr lang="en-GB" sz="2800" dirty="0">
              <a:latin typeface="Arial" panose="020B0604020202020204" pitchFamily="34" charset="0"/>
              <a:cs typeface="Arial" panose="020B0604020202020204" pitchFamily="34" charset="0"/>
            </a:endParaRPr>
          </a:p>
          <a:p>
            <a:endParaRPr lang="en-GB" dirty="0"/>
          </a:p>
        </p:txBody>
      </p:sp>
      <p:sp>
        <p:nvSpPr>
          <p:cNvPr id="8" name="TextBox 7">
            <a:extLst>
              <a:ext uri="{FF2B5EF4-FFF2-40B4-BE49-F238E27FC236}">
                <a16:creationId xmlns:a16="http://schemas.microsoft.com/office/drawing/2014/main" id="{11BD29C9-DAC6-4C1E-9F34-0681844F5A5F}"/>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9" name="TextBox 8">
            <a:extLst>
              <a:ext uri="{FF2B5EF4-FFF2-40B4-BE49-F238E27FC236}">
                <a16:creationId xmlns:a16="http://schemas.microsoft.com/office/drawing/2014/main" id="{D5ABD87C-2138-4E3F-B143-083517793274}"/>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11" name="TextBox 10">
            <a:extLst>
              <a:ext uri="{FF2B5EF4-FFF2-40B4-BE49-F238E27FC236}">
                <a16:creationId xmlns:a16="http://schemas.microsoft.com/office/drawing/2014/main" id="{8C876887-505B-4403-BB6C-1881A865D3B8}"/>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12" name="TextBox 11">
            <a:extLst>
              <a:ext uri="{FF2B5EF4-FFF2-40B4-BE49-F238E27FC236}">
                <a16:creationId xmlns:a16="http://schemas.microsoft.com/office/drawing/2014/main" id="{5077F872-38F4-43D6-A246-84453807118A}"/>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15" name="TextBox 14">
            <a:extLst>
              <a:ext uri="{FF2B5EF4-FFF2-40B4-BE49-F238E27FC236}">
                <a16:creationId xmlns:a16="http://schemas.microsoft.com/office/drawing/2014/main" id="{BD1F3C9C-D515-4DF4-BDB1-6A8F2C962924}"/>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16" name="TextBox 15">
            <a:extLst>
              <a:ext uri="{FF2B5EF4-FFF2-40B4-BE49-F238E27FC236}">
                <a16:creationId xmlns:a16="http://schemas.microsoft.com/office/drawing/2014/main" id="{50277D53-ED02-44A9-84CF-C989234C87BD}"/>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17" name="TextBox 16">
            <a:extLst>
              <a:ext uri="{FF2B5EF4-FFF2-40B4-BE49-F238E27FC236}">
                <a16:creationId xmlns:a16="http://schemas.microsoft.com/office/drawing/2014/main" id="{3E3F3A9C-0536-43C4-9C41-BC320EFBB4E0}"/>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18" name="TextBox 17">
            <a:extLst>
              <a:ext uri="{FF2B5EF4-FFF2-40B4-BE49-F238E27FC236}">
                <a16:creationId xmlns:a16="http://schemas.microsoft.com/office/drawing/2014/main" id="{D977534B-3E10-49C3-B2AA-B37C5330E0FC}"/>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19" name="TextBox 18">
            <a:extLst>
              <a:ext uri="{FF2B5EF4-FFF2-40B4-BE49-F238E27FC236}">
                <a16:creationId xmlns:a16="http://schemas.microsoft.com/office/drawing/2014/main" id="{EACA4DD8-E1D3-48FE-AFD5-7A0E718B7657}"/>
              </a:ext>
            </a:extLst>
          </p:cNvPr>
          <p:cNvSpPr txBox="1"/>
          <p:nvPr/>
        </p:nvSpPr>
        <p:spPr>
          <a:xfrm>
            <a:off x="621692" y="4612381"/>
            <a:ext cx="6833922"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What have your learned?</a:t>
            </a:r>
          </a:p>
          <a:p>
            <a:r>
              <a:rPr lang="en-US" sz="3200" dirty="0">
                <a:latin typeface="Arial" panose="020B0604020202020204" pitchFamily="34" charset="0"/>
                <a:cs typeface="Arial" panose="020B0604020202020204" pitchFamily="34" charset="0"/>
              </a:rPr>
              <a:t>Have any of your opinions changed?</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52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DDD32A-E258-411D-9CC1-295226113825}"/>
              </a:ext>
            </a:extLst>
          </p:cNvPr>
          <p:cNvSpPr txBox="1"/>
          <p:nvPr/>
        </p:nvSpPr>
        <p:spPr>
          <a:xfrm>
            <a:off x="827899" y="1800519"/>
            <a:ext cx="7716984" cy="646331"/>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LO: To be able to give a presentation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553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B5A4CE3-0BB2-43BF-BE3D-360B8F94D7EA}"/>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8" name="TextBox 7">
            <a:extLst>
              <a:ext uri="{FF2B5EF4-FFF2-40B4-BE49-F238E27FC236}">
                <a16:creationId xmlns:a16="http://schemas.microsoft.com/office/drawing/2014/main" id="{759EA456-44E4-47D7-87E1-6FF8A6258E0C}"/>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9" name="TextBox 8">
            <a:extLst>
              <a:ext uri="{FF2B5EF4-FFF2-40B4-BE49-F238E27FC236}">
                <a16:creationId xmlns:a16="http://schemas.microsoft.com/office/drawing/2014/main" id="{E6194DF7-1696-48E0-8C2E-CF473FCBFF2A}"/>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3" name="TextBox 2">
            <a:extLst>
              <a:ext uri="{FF2B5EF4-FFF2-40B4-BE49-F238E27FC236}">
                <a16:creationId xmlns:a16="http://schemas.microsoft.com/office/drawing/2014/main" id="{BA6CF733-ADE9-4432-862E-505504ECFB6E}"/>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6" name="TextBox 5">
            <a:extLst>
              <a:ext uri="{FF2B5EF4-FFF2-40B4-BE49-F238E27FC236}">
                <a16:creationId xmlns:a16="http://schemas.microsoft.com/office/drawing/2014/main" id="{AC5F4F2E-BA27-4D58-B4E3-6878E00FC28A}"/>
              </a:ext>
            </a:extLst>
          </p:cNvPr>
          <p:cNvSpPr txBox="1"/>
          <p:nvPr/>
        </p:nvSpPr>
        <p:spPr>
          <a:xfrm>
            <a:off x="621692" y="4677374"/>
            <a:ext cx="6104556"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Match the job to the description.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1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civil engineer</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61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racing driver</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36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chief executive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23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helicopter pilot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31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210465"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give a presentation</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394A00C-93F8-4B0D-9BB1-BB080E454E38}"/>
              </a:ext>
            </a:extLst>
          </p:cNvPr>
          <p:cNvSpPr txBox="1"/>
          <p:nvPr/>
        </p:nvSpPr>
        <p:spPr>
          <a:xfrm>
            <a:off x="309346" y="2972654"/>
            <a:ext cx="7850226" cy="2677656"/>
          </a:xfrm>
          <a:prstGeom prst="rect">
            <a:avLst/>
          </a:prstGeom>
          <a:noFill/>
        </p:spPr>
        <p:txBody>
          <a:bodyPr wrap="none" rtlCol="0">
            <a:spAutoFit/>
          </a:bodyPr>
          <a:lstStyle/>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Does anything surprise you about this poster?</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Did the person look like you expected?</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How are they different to what you expected?</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Has this poster helped you to learn anything?</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What skills would you need to do this job?</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Would you like to do this job?</a:t>
            </a:r>
          </a:p>
        </p:txBody>
      </p:sp>
      <p:sp>
        <p:nvSpPr>
          <p:cNvPr id="11" name="TextBox 10">
            <a:extLst>
              <a:ext uri="{FF2B5EF4-FFF2-40B4-BE49-F238E27FC236}">
                <a16:creationId xmlns:a16="http://schemas.microsoft.com/office/drawing/2014/main" id="{87C4D07C-FE5F-4B41-99F6-17998F43BF12}"/>
              </a:ext>
            </a:extLst>
          </p:cNvPr>
          <p:cNvSpPr txBox="1"/>
          <p:nvPr/>
        </p:nvSpPr>
        <p:spPr>
          <a:xfrm>
            <a:off x="1418979" y="1237786"/>
            <a:ext cx="838691" cy="1862048"/>
          </a:xfrm>
          <a:prstGeom prst="rect">
            <a:avLst/>
          </a:prstGeom>
          <a:noFill/>
        </p:spPr>
        <p:txBody>
          <a:bodyPr wrap="none" rtlCol="0">
            <a:spAutoFit/>
          </a:bodyPr>
          <a:lstStyle/>
          <a:p>
            <a:r>
              <a:rPr lang="en-US" sz="11500" b="1" dirty="0">
                <a:solidFill>
                  <a:srgbClr val="7030A0"/>
                </a:solidFill>
                <a:latin typeface="Yu Gothic UI Semibold" panose="020B0700000000000000" pitchFamily="34" charset="-128"/>
                <a:ea typeface="Yu Gothic UI Semibold" panose="020B0700000000000000" pitchFamily="34" charset="-128"/>
              </a:rPr>
              <a:t>?</a:t>
            </a:r>
            <a:endParaRPr lang="en-GB" sz="11500" b="1" dirty="0">
              <a:solidFill>
                <a:srgbClr val="7030A0"/>
              </a:solidFill>
              <a:latin typeface="Yu Gothic UI Semibold" panose="020B0700000000000000" pitchFamily="34" charset="-128"/>
              <a:ea typeface="Yu Gothic UI Semibold" panose="020B0700000000000000" pitchFamily="34" charset="-128"/>
            </a:endParaRPr>
          </a:p>
        </p:txBody>
      </p:sp>
      <p:sp>
        <p:nvSpPr>
          <p:cNvPr id="12" name="TextBox 11">
            <a:extLst>
              <a:ext uri="{FF2B5EF4-FFF2-40B4-BE49-F238E27FC236}">
                <a16:creationId xmlns:a16="http://schemas.microsoft.com/office/drawing/2014/main" id="{7530E73B-3CE3-4769-B364-D12A46A16AAD}"/>
              </a:ext>
            </a:extLst>
          </p:cNvPr>
          <p:cNvSpPr txBox="1"/>
          <p:nvPr/>
        </p:nvSpPr>
        <p:spPr>
          <a:xfrm>
            <a:off x="3331057" y="656968"/>
            <a:ext cx="989373" cy="1862048"/>
          </a:xfrm>
          <a:prstGeom prst="rect">
            <a:avLst/>
          </a:prstGeom>
          <a:noFill/>
        </p:spPr>
        <p:txBody>
          <a:bodyPr wrap="none" rtlCol="0">
            <a:spAutoFit/>
          </a:bodyPr>
          <a:lstStyle/>
          <a:p>
            <a:r>
              <a:rPr lang="en-US" sz="11500" dirty="0">
                <a:solidFill>
                  <a:srgbClr val="00B050"/>
                </a:solidFill>
                <a:latin typeface="Goudy Stout" panose="0202090407030B020401" pitchFamily="18" charset="0"/>
              </a:rPr>
              <a:t>?</a:t>
            </a:r>
            <a:endParaRPr lang="en-GB" sz="11500" dirty="0">
              <a:solidFill>
                <a:srgbClr val="00B050"/>
              </a:solidFill>
              <a:latin typeface="Goudy Stout" panose="0202090407030B020401" pitchFamily="18" charset="0"/>
            </a:endParaRPr>
          </a:p>
        </p:txBody>
      </p:sp>
      <p:sp>
        <p:nvSpPr>
          <p:cNvPr id="13" name="TextBox 12">
            <a:extLst>
              <a:ext uri="{FF2B5EF4-FFF2-40B4-BE49-F238E27FC236}">
                <a16:creationId xmlns:a16="http://schemas.microsoft.com/office/drawing/2014/main" id="{C2C5006A-ECC3-4DD3-A915-E4C2E3D8375F}"/>
              </a:ext>
            </a:extLst>
          </p:cNvPr>
          <p:cNvSpPr txBox="1"/>
          <p:nvPr/>
        </p:nvSpPr>
        <p:spPr>
          <a:xfrm>
            <a:off x="5314794" y="833940"/>
            <a:ext cx="758541" cy="1862048"/>
          </a:xfrm>
          <a:prstGeom prst="rect">
            <a:avLst/>
          </a:prstGeom>
          <a:noFill/>
        </p:spPr>
        <p:txBody>
          <a:bodyPr wrap="none" rtlCol="0">
            <a:spAutoFit/>
          </a:bodyPr>
          <a:lstStyle/>
          <a:p>
            <a:r>
              <a:rPr lang="en-US" sz="115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15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25456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D7DEE222-060A-4FC4-AD21-0781A67ACFD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9651" y="1640264"/>
            <a:ext cx="2861980" cy="2860608"/>
          </a:xfrm>
          <a:prstGeom prst="rect">
            <a:avLst/>
          </a:prstGeom>
        </p:spPr>
      </p:pic>
      <p:sp>
        <p:nvSpPr>
          <p:cNvPr id="2" name="TextBox 1">
            <a:extLst>
              <a:ext uri="{FF2B5EF4-FFF2-40B4-BE49-F238E27FC236}">
                <a16:creationId xmlns:a16="http://schemas.microsoft.com/office/drawing/2014/main" id="{AFD6EE73-2ED5-4F08-9C26-DF466CBE6E10}"/>
              </a:ext>
            </a:extLst>
          </p:cNvPr>
          <p:cNvSpPr txBox="1"/>
          <p:nvPr/>
        </p:nvSpPr>
        <p:spPr>
          <a:xfrm>
            <a:off x="3511255" y="1640264"/>
            <a:ext cx="5107873" cy="4247317"/>
          </a:xfrm>
          <a:prstGeom prst="rect">
            <a:avLst/>
          </a:prstGeom>
          <a:noFill/>
        </p:spPr>
        <p:txBody>
          <a:bodyPr wrap="square" rtlCol="0">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Work together to create a presentation about this job.</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Include your answers to the questions.</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Is there anything else you need to research?</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Think about how to make your presentation interesting and engaging.</a:t>
            </a:r>
          </a:p>
          <a:p>
            <a:endParaRPr lang="en-GB" dirty="0"/>
          </a:p>
        </p:txBody>
      </p:sp>
    </p:spTree>
    <p:extLst>
      <p:ext uri="{BB962C8B-B14F-4D97-AF65-F5344CB8AC3E}">
        <p14:creationId xmlns:p14="http://schemas.microsoft.com/office/powerpoint/2010/main" val="2488286797"/>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1353</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Yu Gothic UI Semibold</vt:lpstr>
      <vt:lpstr>Arial</vt:lpstr>
      <vt:lpstr>Calibri</vt:lpstr>
      <vt:lpstr>Goudy Stout</vt:lpstr>
      <vt:lpstr>High Tower Text</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2022-09-26T15:18:12Z</dcterms:created>
  <dcterms:modified xsi:type="dcterms:W3CDTF">2022-09-26T20:26:47Z</dcterms:modified>
</cp:coreProperties>
</file>