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5"/>
  </p:notesMasterIdLst>
  <p:handoutMasterIdLst>
    <p:handoutMasterId r:id="rId16"/>
  </p:handoutMasterIdLst>
  <p:sldIdLst>
    <p:sldId id="285" r:id="rId2"/>
    <p:sldId id="261" r:id="rId3"/>
    <p:sldId id="265" r:id="rId4"/>
    <p:sldId id="262" r:id="rId5"/>
    <p:sldId id="266" r:id="rId6"/>
    <p:sldId id="267" r:id="rId7"/>
    <p:sldId id="268" r:id="rId8"/>
    <p:sldId id="269" r:id="rId9"/>
    <p:sldId id="270" r:id="rId10"/>
    <p:sldId id="271" r:id="rId11"/>
    <p:sldId id="272" r:id="rId12"/>
    <p:sldId id="273" r:id="rId13"/>
    <p:sldId id="27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F44611-0D4E-4DD2-A430-77D6F9611A04}" v="4" dt="2022-09-28T09:33:05.8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69000" autoAdjust="0"/>
  </p:normalViewPr>
  <p:slideViewPr>
    <p:cSldViewPr snapToGrid="0" snapToObjects="1">
      <p:cViewPr varScale="1">
        <p:scale>
          <a:sx n="44" d="100"/>
          <a:sy n="44" d="100"/>
        </p:scale>
        <p:origin x="119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Other versions of this assembly are available on </a:t>
            </a:r>
            <a:r>
              <a:rPr lang="en-US" dirty="0" err="1"/>
              <a:t>Stonewall’s</a:t>
            </a:r>
            <a:r>
              <a:rPr lang="en-US" dirty="0"/>
              <a:t> website: www.stonewall.org.uk</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kern="1200" dirty="0">
                <a:solidFill>
                  <a:schemeClr val="tx1"/>
                </a:solidFill>
                <a:effectLst/>
                <a:latin typeface="Calibri" panose="020F0502020204030204" pitchFamily="34" charset="0"/>
                <a:ea typeface="+mn-ea"/>
                <a:cs typeface="Times New Roman" panose="02020603050405020304" pitchFamily="18" charset="0"/>
              </a:rPr>
              <a:t>Explain that we are all different and that it is ok to be different. Something that is not ok is bullying.</a:t>
            </a:r>
            <a:endParaRPr lang="en-GB" sz="10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4061488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Reiterate the importance of being kind to people and discuss what sort of thing is and isn’t kind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11</a:t>
            </a:fld>
            <a:endParaRPr lang="en-US"/>
          </a:p>
        </p:txBody>
      </p:sp>
    </p:spTree>
    <p:extLst>
      <p:ext uri="{BB962C8B-B14F-4D97-AF65-F5344CB8AC3E}">
        <p14:creationId xmlns:p14="http://schemas.microsoft.com/office/powerpoint/2010/main" val="4179160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Reiterate what students should do if they are being bullied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12</a:t>
            </a:fld>
            <a:endParaRPr lang="en-US"/>
          </a:p>
        </p:txBody>
      </p:sp>
    </p:spTree>
    <p:extLst>
      <p:ext uri="{BB962C8B-B14F-4D97-AF65-F5344CB8AC3E}">
        <p14:creationId xmlns:p14="http://schemas.microsoft.com/office/powerpoint/2010/main" val="3126368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Reiterate what students should do if they see that someone else is being bullied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13</a:t>
            </a:fld>
            <a:endParaRPr lang="en-US"/>
          </a:p>
        </p:txBody>
      </p:sp>
    </p:spTree>
    <p:extLst>
      <p:ext uri="{BB962C8B-B14F-4D97-AF65-F5344CB8AC3E}">
        <p14:creationId xmlns:p14="http://schemas.microsoft.com/office/powerpoint/2010/main" val="3454527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Ask students what they think bullying is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3386743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Explain that sometimes people are unkind to others because there is something about them that is different. If someone is mean to someone lots of times and on purpose, this is called bullying.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3517925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Explain the concept of racism at an appropriate level.</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360671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kern="1200" dirty="0">
                <a:solidFill>
                  <a:schemeClr val="tx1"/>
                </a:solidFill>
                <a:effectLst/>
                <a:latin typeface="Calibri" panose="020F0502020204030204" pitchFamily="34" charset="0"/>
                <a:ea typeface="+mn-ea"/>
                <a:cs typeface="Times New Roman" panose="02020603050405020304" pitchFamily="18" charset="0"/>
              </a:rPr>
              <a:t>If needed, remind students what lesbian, gay and bi mean.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1912143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kern="1200" dirty="0">
                <a:solidFill>
                  <a:schemeClr val="tx1"/>
                </a:solidFill>
                <a:effectLst/>
                <a:latin typeface="Calibri" panose="020F0502020204030204" pitchFamily="34" charset="0"/>
                <a:ea typeface="+mn-ea"/>
                <a:cs typeface="Times New Roman" panose="02020603050405020304" pitchFamily="18" charset="0"/>
              </a:rPr>
              <a:t>If needed explain that gender refers to whether someone is a boy, a girl or non-binary</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1847539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kern="1200" dirty="0">
                <a:solidFill>
                  <a:schemeClr val="tx1"/>
                </a:solidFill>
                <a:effectLst/>
                <a:latin typeface="Calibri" panose="020F0502020204030204" pitchFamily="34" charset="0"/>
                <a:ea typeface="+mn-ea"/>
                <a:cs typeface="Times New Roman" panose="02020603050405020304" pitchFamily="18" charset="0"/>
              </a:rPr>
              <a:t>Explain that people have different religions and that’s ok</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2055418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kern="1200" dirty="0">
                <a:solidFill>
                  <a:schemeClr val="tx1"/>
                </a:solidFill>
                <a:effectLst/>
                <a:latin typeface="Calibri" panose="020F0502020204030204" pitchFamily="34" charset="0"/>
                <a:ea typeface="+mn-ea"/>
                <a:cs typeface="Times New Roman" panose="02020603050405020304" pitchFamily="18" charset="0"/>
              </a:rPr>
              <a:t>Explain that if someone is trans it means that:</a:t>
            </a:r>
          </a:p>
          <a:p>
            <a:r>
              <a:rPr lang="en-GB" sz="1800" kern="1200" dirty="0">
                <a:solidFill>
                  <a:schemeClr val="tx1"/>
                </a:solidFill>
                <a:effectLst/>
                <a:latin typeface="Calibri" panose="020F0502020204030204" pitchFamily="34" charset="0"/>
                <a:ea typeface="+mn-ea"/>
                <a:cs typeface="Times New Roman" panose="02020603050405020304" pitchFamily="18" charset="0"/>
              </a:rPr>
              <a:t>For a trans boy, even through the doctors thought they were a girl when they were born, they grew up and said “I’m a boy”.</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Calibri" panose="020F0502020204030204" pitchFamily="34" charset="0"/>
                <a:ea typeface="+mn-ea"/>
                <a:cs typeface="Times New Roman" panose="02020603050405020304" pitchFamily="18" charset="0"/>
              </a:rPr>
              <a:t>For a trans girl, even through the doctors thought they were a boy when they were born, they grew up and said “I’m a girl”.</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Calibri" panose="020F0502020204030204" pitchFamily="34" charset="0"/>
                <a:ea typeface="+mn-ea"/>
                <a:cs typeface="Times New Roman" panose="02020603050405020304" pitchFamily="18" charset="0"/>
              </a:rPr>
              <a:t>For a non-binary person, the doctors would have either said “it’s a girl” or “it’s a boy” when they were born but actually they grew up and said “I’m not a boy and I’m not a girl, I’m non-binary”.</a:t>
            </a:r>
            <a:endParaRPr lang="en-GB" sz="10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2405585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kern="1200" dirty="0">
                <a:solidFill>
                  <a:schemeClr val="tx1"/>
                </a:solidFill>
                <a:effectLst/>
                <a:latin typeface="Calibri" panose="020F0502020204030204" pitchFamily="34" charset="0"/>
                <a:ea typeface="+mn-ea"/>
                <a:cs typeface="Times New Roman" panose="02020603050405020304" pitchFamily="18" charset="0"/>
              </a:rPr>
              <a:t>Explain what disabled means</a:t>
            </a:r>
            <a:endParaRPr lang="en-GB" sz="10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2704588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28/09/2022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28/09/2022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28/09/2022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28/09/2022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28/09/2022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28/09/2022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28/09/2022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28/09/2022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for the 2020 Anti-Bullying Week Assembly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Learners with SEND/ALN/ASN – version 2</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1094509" y="1889918"/>
            <a:ext cx="7529319" cy="2554545"/>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We are all different. </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Being different is ok.</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Bullying is not ok.</a:t>
            </a:r>
          </a:p>
        </p:txBody>
      </p:sp>
      <p:pic>
        <p:nvPicPr>
          <p:cNvPr id="2" name="Picture 2" descr="MENTOR RESOURCES: Fun Activities to Teach Children Decision-Making Skills –  COACH Kids">
            <a:extLst>
              <a:ext uri="{FF2B5EF4-FFF2-40B4-BE49-F238E27FC236}">
                <a16:creationId xmlns:a16="http://schemas.microsoft.com/office/drawing/2014/main" id="{7F0CBCC4-CCEB-4E50-9093-CD5B44B1E85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984575" y="1964612"/>
            <a:ext cx="3860987" cy="2205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418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942316" y="1491895"/>
            <a:ext cx="7914346"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What can you do about bullying?</a:t>
            </a:r>
          </a:p>
        </p:txBody>
      </p:sp>
      <p:sp>
        <p:nvSpPr>
          <p:cNvPr id="2" name="TextBox 1">
            <a:extLst>
              <a:ext uri="{FF2B5EF4-FFF2-40B4-BE49-F238E27FC236}">
                <a16:creationId xmlns:a16="http://schemas.microsoft.com/office/drawing/2014/main" id="{DCDD687B-467A-42E1-B46C-5BE3A5BADB46}"/>
              </a:ext>
            </a:extLst>
          </p:cNvPr>
          <p:cNvSpPr txBox="1"/>
          <p:nvPr/>
        </p:nvSpPr>
        <p:spPr>
          <a:xfrm>
            <a:off x="4395706" y="2694902"/>
            <a:ext cx="4460956" cy="584775"/>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Be kind to people.</a:t>
            </a:r>
          </a:p>
        </p:txBody>
      </p:sp>
      <p:pic>
        <p:nvPicPr>
          <p:cNvPr id="2050" name="Picture 2" descr="Thumbs up for GDPR! | Norfolk Chambers of Commerce">
            <a:extLst>
              <a:ext uri="{FF2B5EF4-FFF2-40B4-BE49-F238E27FC236}">
                <a16:creationId xmlns:a16="http://schemas.microsoft.com/office/drawing/2014/main" id="{A2EC0491-23C3-426F-8F2E-CFB4365DFB9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07262" y="2351809"/>
            <a:ext cx="3488444" cy="2616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768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942316" y="1491895"/>
            <a:ext cx="7914346"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What can you do about bullying?</a:t>
            </a:r>
          </a:p>
        </p:txBody>
      </p:sp>
      <p:sp>
        <p:nvSpPr>
          <p:cNvPr id="2" name="TextBox 1">
            <a:extLst>
              <a:ext uri="{FF2B5EF4-FFF2-40B4-BE49-F238E27FC236}">
                <a16:creationId xmlns:a16="http://schemas.microsoft.com/office/drawing/2014/main" id="{DCDD687B-467A-42E1-B46C-5BE3A5BADB46}"/>
              </a:ext>
            </a:extLst>
          </p:cNvPr>
          <p:cNvSpPr txBox="1"/>
          <p:nvPr/>
        </p:nvSpPr>
        <p:spPr>
          <a:xfrm>
            <a:off x="4395706" y="2334225"/>
            <a:ext cx="4460956" cy="3046988"/>
          </a:xfrm>
          <a:prstGeom prst="rect">
            <a:avLst/>
          </a:prstGeom>
          <a:noFill/>
        </p:spPr>
        <p:txBody>
          <a:bodyPr wrap="square" rtlCol="0">
            <a:spAutoFit/>
          </a:bodyPr>
          <a:lstStyle/>
          <a:p>
            <a:pPr marL="571500" indent="-571500">
              <a:buFont typeface="Arial" panose="020B0604020202020204" pitchFamily="34" charset="0"/>
              <a:buChar char="•"/>
            </a:pPr>
            <a:r>
              <a:rPr lang="en-GB" sz="3200" dirty="0">
                <a:latin typeface="Arial" panose="020B0604020202020204" pitchFamily="34" charset="0"/>
                <a:cs typeface="Arial" panose="020B0604020202020204" pitchFamily="34" charset="0"/>
              </a:rPr>
              <a:t>If someone is bullying you it is not OK. </a:t>
            </a:r>
          </a:p>
          <a:p>
            <a:pPr marL="571500" indent="-571500">
              <a:buFont typeface="Arial" panose="020B0604020202020204" pitchFamily="34" charset="0"/>
              <a:buChar char="•"/>
            </a:pPr>
            <a:r>
              <a:rPr lang="en-GB" sz="3200" dirty="0">
                <a:latin typeface="Arial" panose="020B0604020202020204" pitchFamily="34" charset="0"/>
                <a:cs typeface="Arial" panose="020B0604020202020204" pitchFamily="34" charset="0"/>
              </a:rPr>
              <a:t>Tell them to stop.</a:t>
            </a:r>
          </a:p>
          <a:p>
            <a:pPr marL="571500" indent="-571500">
              <a:buFont typeface="Arial" panose="020B0604020202020204" pitchFamily="34" charset="0"/>
              <a:buChar char="•"/>
            </a:pPr>
            <a:r>
              <a:rPr lang="en-GB" sz="3200" dirty="0">
                <a:latin typeface="Arial" panose="020B0604020202020204" pitchFamily="34" charset="0"/>
                <a:cs typeface="Arial" panose="020B0604020202020204" pitchFamily="34" charset="0"/>
              </a:rPr>
              <a:t>Tell an adult if you are being bullied.</a:t>
            </a:r>
          </a:p>
        </p:txBody>
      </p:sp>
      <p:pic>
        <p:nvPicPr>
          <p:cNvPr id="2050" name="Picture 2" descr="Thumbs up for GDPR! | Norfolk Chambers of Commerce">
            <a:extLst>
              <a:ext uri="{FF2B5EF4-FFF2-40B4-BE49-F238E27FC236}">
                <a16:creationId xmlns:a16="http://schemas.microsoft.com/office/drawing/2014/main" id="{A2EC0491-23C3-426F-8F2E-CFB4365DFB9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07262" y="2351809"/>
            <a:ext cx="3488444" cy="2616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842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942316" y="1491895"/>
            <a:ext cx="7914346"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What can you do about bullying?</a:t>
            </a:r>
          </a:p>
        </p:txBody>
      </p:sp>
      <p:sp>
        <p:nvSpPr>
          <p:cNvPr id="2" name="TextBox 1">
            <a:extLst>
              <a:ext uri="{FF2B5EF4-FFF2-40B4-BE49-F238E27FC236}">
                <a16:creationId xmlns:a16="http://schemas.microsoft.com/office/drawing/2014/main" id="{DCDD687B-467A-42E1-B46C-5BE3A5BADB46}"/>
              </a:ext>
            </a:extLst>
          </p:cNvPr>
          <p:cNvSpPr txBox="1"/>
          <p:nvPr/>
        </p:nvSpPr>
        <p:spPr>
          <a:xfrm>
            <a:off x="4395706" y="2334225"/>
            <a:ext cx="4460956" cy="3046988"/>
          </a:xfrm>
          <a:prstGeom prst="rect">
            <a:avLst/>
          </a:prstGeom>
          <a:noFill/>
        </p:spPr>
        <p:txBody>
          <a:bodyPr wrap="square" rtlCol="0">
            <a:spAutoFit/>
          </a:bodyPr>
          <a:lstStyle/>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If someone is being a bully, tell them to stop.</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Tell an adult if someone is being bullied.</a:t>
            </a:r>
          </a:p>
        </p:txBody>
      </p:sp>
      <p:pic>
        <p:nvPicPr>
          <p:cNvPr id="2050" name="Picture 2" descr="Thumbs up for GDPR! | Norfolk Chambers of Commerce">
            <a:extLst>
              <a:ext uri="{FF2B5EF4-FFF2-40B4-BE49-F238E27FC236}">
                <a16:creationId xmlns:a16="http://schemas.microsoft.com/office/drawing/2014/main" id="{A2EC0491-23C3-426F-8F2E-CFB4365DFB9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07262" y="2351809"/>
            <a:ext cx="3488444" cy="2616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166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2540833" y="1439719"/>
            <a:ext cx="4062331"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What is bullying?</a:t>
            </a:r>
          </a:p>
        </p:txBody>
      </p:sp>
      <p:pic>
        <p:nvPicPr>
          <p:cNvPr id="1026" name="Picture 2" descr="The Long-Lasting Effects of Bullying">
            <a:extLst>
              <a:ext uri="{FF2B5EF4-FFF2-40B4-BE49-F238E27FC236}">
                <a16:creationId xmlns:a16="http://schemas.microsoft.com/office/drawing/2014/main" id="{668525F3-DAE2-46F5-9F34-0B22D120EB2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190748" y="2200090"/>
            <a:ext cx="47625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6199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2540833" y="1439719"/>
            <a:ext cx="4062331"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What is bullying?</a:t>
            </a:r>
          </a:p>
        </p:txBody>
      </p:sp>
      <p:pic>
        <p:nvPicPr>
          <p:cNvPr id="1026" name="Picture 2" descr="The Long-Lasting Effects of Bullying">
            <a:extLst>
              <a:ext uri="{FF2B5EF4-FFF2-40B4-BE49-F238E27FC236}">
                <a16:creationId xmlns:a16="http://schemas.microsoft.com/office/drawing/2014/main" id="{668525F3-DAE2-46F5-9F34-0B22D120EB2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14348" y="2200090"/>
            <a:ext cx="4762500" cy="33337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CA8350D-3F08-41B6-B12A-FC22D71FCA6B}"/>
              </a:ext>
            </a:extLst>
          </p:cNvPr>
          <p:cNvSpPr txBox="1"/>
          <p:nvPr/>
        </p:nvSpPr>
        <p:spPr>
          <a:xfrm>
            <a:off x="5439977" y="2138349"/>
            <a:ext cx="2951018" cy="279384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Being unkind on purpose</a:t>
            </a:r>
          </a:p>
          <a:p>
            <a:pPr marL="285750" indent="-285750">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Being unkind to the same person lots of times</a:t>
            </a:r>
          </a:p>
        </p:txBody>
      </p:sp>
    </p:spTree>
    <p:extLst>
      <p:ext uri="{BB962C8B-B14F-4D97-AF65-F5344CB8AC3E}">
        <p14:creationId xmlns:p14="http://schemas.microsoft.com/office/powerpoint/2010/main" val="1899489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4920941" y="1915157"/>
            <a:ext cx="3702887" cy="3539430"/>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Sometimes people are bullied because of the colour of their skin.</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This is called racism.</a:t>
            </a:r>
          </a:p>
        </p:txBody>
      </p:sp>
      <p:pic>
        <p:nvPicPr>
          <p:cNvPr id="2" name="Picture 2" descr="Sad boy on phone | Be The Voice">
            <a:extLst>
              <a:ext uri="{FF2B5EF4-FFF2-40B4-BE49-F238E27FC236}">
                <a16:creationId xmlns:a16="http://schemas.microsoft.com/office/drawing/2014/main" id="{D8B67862-3827-4A8E-A7C2-3C7A33BB662A}"/>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820954" y="1938762"/>
            <a:ext cx="4026205" cy="3492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306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4920941" y="1889918"/>
            <a:ext cx="3702887" cy="4031873"/>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Sometimes people are bullied because they are lesbian, gay or bi.</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This is called  homophobia and biphobia.</a:t>
            </a:r>
          </a:p>
        </p:txBody>
      </p:sp>
      <p:pic>
        <p:nvPicPr>
          <p:cNvPr id="2052" name="Picture 4" descr="Women Sitting on Floor and Holding Hands">
            <a:extLst>
              <a:ext uri="{FF2B5EF4-FFF2-40B4-BE49-F238E27FC236}">
                <a16:creationId xmlns:a16="http://schemas.microsoft.com/office/drawing/2014/main" id="{BF9238C3-4AB6-4D9F-B68C-7F0DE7D40FAE}"/>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914401" y="2021636"/>
            <a:ext cx="3094182" cy="380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7483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4920941" y="1889918"/>
            <a:ext cx="3702887" cy="1569660"/>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Sometimes people are bullied because of their gender.</a:t>
            </a:r>
          </a:p>
        </p:txBody>
      </p:sp>
      <p:pic>
        <p:nvPicPr>
          <p:cNvPr id="3074" name="Picture 2" descr="Girls and Boys Experience Online Bullying Differently: Here's How |  WebWatcher">
            <a:extLst>
              <a:ext uri="{FF2B5EF4-FFF2-40B4-BE49-F238E27FC236}">
                <a16:creationId xmlns:a16="http://schemas.microsoft.com/office/drawing/2014/main" id="{FB84319E-7D8C-445A-BA27-242A0D468995}"/>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87079" y="2020278"/>
            <a:ext cx="4233862" cy="2817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769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4920941" y="1889918"/>
            <a:ext cx="3702887" cy="1569660"/>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Sometimes people are bullied because of their religion.</a:t>
            </a:r>
          </a:p>
        </p:txBody>
      </p:sp>
      <p:pic>
        <p:nvPicPr>
          <p:cNvPr id="4100" name="Picture 4" descr="How Religious Bullying at School Impacts Teens">
            <a:extLst>
              <a:ext uri="{FF2B5EF4-FFF2-40B4-BE49-F238E27FC236}">
                <a16:creationId xmlns:a16="http://schemas.microsoft.com/office/drawing/2014/main" id="{14001F62-303A-41A2-93D4-C58A59A8489D}"/>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20172" y="2033154"/>
            <a:ext cx="4187537" cy="2791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200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4920941" y="1889918"/>
            <a:ext cx="3702887" cy="1569660"/>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Sometimes people are bullied because they are trans.</a:t>
            </a:r>
          </a:p>
        </p:txBody>
      </p:sp>
      <p:pic>
        <p:nvPicPr>
          <p:cNvPr id="3" name="Picture 2" descr="A group of people sitting at a table&#10;&#10;Description automatically generated">
            <a:extLst>
              <a:ext uri="{FF2B5EF4-FFF2-40B4-BE49-F238E27FC236}">
                <a16:creationId xmlns:a16="http://schemas.microsoft.com/office/drawing/2014/main" id="{027BE80C-0A59-4E13-9B6A-57524992458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28254" y="1311770"/>
            <a:ext cx="3702887" cy="4234460"/>
          </a:xfrm>
          <a:prstGeom prst="rect">
            <a:avLst/>
          </a:prstGeom>
        </p:spPr>
      </p:pic>
    </p:spTree>
    <p:extLst>
      <p:ext uri="{BB962C8B-B14F-4D97-AF65-F5344CB8AC3E}">
        <p14:creationId xmlns:p14="http://schemas.microsoft.com/office/powerpoint/2010/main" val="2558496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759920-2EE5-42D6-8CB3-31C48703FBAD}"/>
              </a:ext>
            </a:extLst>
          </p:cNvPr>
          <p:cNvSpPr txBox="1"/>
          <p:nvPr/>
        </p:nvSpPr>
        <p:spPr>
          <a:xfrm>
            <a:off x="4920941" y="1889918"/>
            <a:ext cx="3702887" cy="1569660"/>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Sometimes people are bullied because they are disabled.</a:t>
            </a:r>
          </a:p>
        </p:txBody>
      </p:sp>
      <p:pic>
        <p:nvPicPr>
          <p:cNvPr id="1026" name="Picture 2" descr="Things to consider | Different types of cochlear implants">
            <a:extLst>
              <a:ext uri="{FF2B5EF4-FFF2-40B4-BE49-F238E27FC236}">
                <a16:creationId xmlns:a16="http://schemas.microsoft.com/office/drawing/2014/main" id="{A205A458-7ACD-4062-B84C-6B149C16996D}"/>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641629" y="1889918"/>
            <a:ext cx="4279312" cy="2973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3670634"/>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813</Words>
  <Application>Microsoft Office PowerPoint</Application>
  <PresentationFormat>On-screen Show (4:3)</PresentationFormat>
  <Paragraphs>70</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2020-10-02T16:26:20Z</dcterms:created>
  <dcterms:modified xsi:type="dcterms:W3CDTF">2022-09-28T09:33:13Z</dcterms:modified>
</cp:coreProperties>
</file>