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11"/>
  </p:notesMasterIdLst>
  <p:handoutMasterIdLst>
    <p:handoutMasterId r:id="rId12"/>
  </p:handoutMasterIdLst>
  <p:sldIdLst>
    <p:sldId id="256" r:id="rId2"/>
    <p:sldId id="281" r:id="rId3"/>
    <p:sldId id="283" r:id="rId4"/>
    <p:sldId id="291" r:id="rId5"/>
    <p:sldId id="282" r:id="rId6"/>
    <p:sldId id="288" r:id="rId7"/>
    <p:sldId id="289" r:id="rId8"/>
    <p:sldId id="290" r:id="rId9"/>
    <p:sldId id="287"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6175"/>
    <a:srgbClr val="C3D7EF"/>
    <a:srgbClr val="ECF2F6"/>
    <a:srgbClr val="0C0C0C"/>
    <a:srgbClr val="CD0920"/>
    <a:srgbClr val="2104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D83BF7-0ED2-4E8A-A588-94859AEFE03D}" v="4" dt="2022-09-26T15:22:07.1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83689" autoAdjust="0"/>
  </p:normalViewPr>
  <p:slideViewPr>
    <p:cSldViewPr snapToGrid="0" snapToObjects="1">
      <p:cViewPr varScale="1">
        <p:scale>
          <a:sx n="54" d="100"/>
          <a:sy n="54" d="100"/>
        </p:scale>
        <p:origin x="1640"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latin typeface="Arial" panose="020B0604020202020204"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C0F6F06-5850-BA48-850E-FCFA4C54607A}" type="datetimeFigureOut">
              <a:rPr lang="en-US" smtClean="0">
                <a:latin typeface="Arial" panose="020B0604020202020204" pitchFamily="34" charset="0"/>
              </a:rPr>
              <a:t>9/26/2022</a:t>
            </a:fld>
            <a:endParaRPr lang="en-US" dirty="0">
              <a:latin typeface="Arial" panose="020B0604020202020204"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7C9902-0054-9242-AD24-B46328C07A67}" type="slidenum">
              <a:rPr lang="en-US" smtClean="0">
                <a:latin typeface="Arial" panose="020B0604020202020204" pitchFamily="34" charset="0"/>
              </a:rPr>
              <a:t>‹#›</a:t>
            </a:fld>
            <a:endParaRPr lang="en-US" dirty="0">
              <a:latin typeface="Arial" panose="020B0604020202020204" pitchFamily="34" charset="0"/>
            </a:endParaRPr>
          </a:p>
        </p:txBody>
      </p:sp>
    </p:spTree>
    <p:extLst>
      <p:ext uri="{BB962C8B-B14F-4D97-AF65-F5344CB8AC3E}">
        <p14:creationId xmlns:p14="http://schemas.microsoft.com/office/powerpoint/2010/main" val="28898045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defRPr>
            </a:lvl1pPr>
          </a:lstStyle>
          <a:p>
            <a:fld id="{6B97147A-08AE-544F-8CBA-320E4A0D5078}" type="datetimeFigureOut">
              <a:rPr lang="en-US" smtClean="0"/>
              <a:pPr/>
              <a:t>9/26/2022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anose="020B0604020202020204" pitchFamily="34" charset="0"/>
              </a:defRPr>
            </a:lvl1pPr>
          </a:lstStyle>
          <a:p>
            <a:fld id="{D1ADB596-D218-9D43-A4EC-2B51BE929992}" type="slidenum">
              <a:rPr lang="en-US" smtClean="0"/>
              <a:pPr/>
              <a:t>‹#›</a:t>
            </a:fld>
            <a:endParaRPr lang="en-US" dirty="0"/>
          </a:p>
        </p:txBody>
      </p:sp>
    </p:spTree>
    <p:extLst>
      <p:ext uri="{BB962C8B-B14F-4D97-AF65-F5344CB8AC3E}">
        <p14:creationId xmlns:p14="http://schemas.microsoft.com/office/powerpoint/2010/main" val="242147548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Arial" panose="020B0604020202020204" pitchFamily="34" charset="0"/>
        <a:ea typeface="+mn-ea"/>
        <a:cs typeface="+mn-cs"/>
      </a:defRPr>
    </a:lvl1pPr>
    <a:lvl2pPr marL="457200" algn="l" defTabSz="457200" rtl="0" eaLnBrk="1" latinLnBrk="0" hangingPunct="1">
      <a:defRPr sz="1200" kern="1200">
        <a:solidFill>
          <a:schemeClr val="tx1"/>
        </a:solidFill>
        <a:latin typeface="Arial" panose="020B0604020202020204" pitchFamily="34" charset="0"/>
        <a:ea typeface="+mn-ea"/>
        <a:cs typeface="+mn-cs"/>
      </a:defRPr>
    </a:lvl2pPr>
    <a:lvl3pPr marL="914400" algn="l" defTabSz="457200" rtl="0" eaLnBrk="1" latinLnBrk="0" hangingPunct="1">
      <a:defRPr sz="1200" kern="1200">
        <a:solidFill>
          <a:schemeClr val="tx1"/>
        </a:solidFill>
        <a:latin typeface="Arial" panose="020B0604020202020204" pitchFamily="34" charset="0"/>
        <a:ea typeface="+mn-ea"/>
        <a:cs typeface="+mn-cs"/>
      </a:defRPr>
    </a:lvl3pPr>
    <a:lvl4pPr marL="1371600" algn="l" defTabSz="457200" rtl="0" eaLnBrk="1" latinLnBrk="0" hangingPunct="1">
      <a:defRPr sz="1200" kern="1200">
        <a:solidFill>
          <a:schemeClr val="tx1"/>
        </a:solidFill>
        <a:latin typeface="Arial" panose="020B0604020202020204" pitchFamily="34" charset="0"/>
        <a:ea typeface="+mn-ea"/>
        <a:cs typeface="+mn-cs"/>
      </a:defRPr>
    </a:lvl4pPr>
    <a:lvl5pPr marL="1828800" algn="l" defTabSz="457200" rtl="0" eaLnBrk="1" latinLnBrk="0" hangingPunct="1">
      <a:defRPr sz="1200" kern="1200">
        <a:solidFill>
          <a:schemeClr val="tx1"/>
        </a:solidFill>
        <a:latin typeface="Arial" panose="020B0604020202020204" pitchFamily="34" charset="0"/>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xfrm>
            <a:off x="1143000" y="685800"/>
            <a:ext cx="4572000" cy="3429000"/>
          </a:xfrm>
          <a:prstGeom prst="rect">
            <a:avLst/>
          </a:prstGeom>
        </p:spPr>
        <p:txBody>
          <a:bodyPr/>
          <a:lstStyle/>
          <a:p>
            <a:endParaRPr/>
          </a:p>
        </p:txBody>
      </p:sp>
      <p:sp>
        <p:nvSpPr>
          <p:cNvPr id="127" name="Shape 127"/>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t>Visit </a:t>
            </a:r>
            <a:r>
              <a:rPr lang="en-US" dirty="0"/>
              <a:t>our website for the lesson plan to accompany this PowerPoint.</a:t>
            </a:r>
          </a:p>
          <a:p>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Share the dictionary definition of ‘friend’ on the board.</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Times New Roman" panose="02020603050405020304" pitchFamily="18" charset="0"/>
              </a:rPr>
              <a:t>In groups of 3, students discuss: Does this definition explain what it is to be a friend? Is there anything you could add to explain what a friend is? </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Times New Roman" panose="02020603050405020304" pitchFamily="18" charset="0"/>
              </a:rPr>
              <a:t>Discuss students’ ideas of what friendship is and what a good friend is. </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Calibri" panose="020F0502020204030204" pitchFamily="34" charset="0"/>
              </a:rPr>
              <a:t>Ensure that you have discussed the idea that a good friend is someone that is there to support you, someone that you can talk to about your feelings, someone you can trust.</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2</a:t>
            </a:fld>
            <a:endParaRPr lang="en-US"/>
          </a:p>
        </p:txBody>
      </p:sp>
    </p:spTree>
    <p:extLst>
      <p:ext uri="{BB962C8B-B14F-4D97-AF65-F5344CB8AC3E}">
        <p14:creationId xmlns:p14="http://schemas.microsoft.com/office/powerpoint/2010/main" val="120982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Split the class into groups of 3 and give each group a scenario card.</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Times New Roman" panose="02020603050405020304" pitchFamily="18" charset="0"/>
              </a:rPr>
              <a:t>As a group they should discuss:</a:t>
            </a:r>
          </a:p>
          <a:p>
            <a:pPr marL="883285" indent="-342900" algn="just">
              <a:lnSpc>
                <a:spcPts val="1500"/>
              </a:lnSpc>
              <a:buAutoNum type="arabicPeriod"/>
            </a:pPr>
            <a:r>
              <a:rPr lang="en-GB" sz="1800" dirty="0">
                <a:effectLst/>
                <a:latin typeface="Arial" panose="020B0604020202020204" pitchFamily="34" charset="0"/>
                <a:ea typeface="Times New Roman" panose="02020603050405020304" pitchFamily="18" charset="0"/>
              </a:rPr>
              <a:t>What could you say to a friend in this situation?</a:t>
            </a:r>
          </a:p>
          <a:p>
            <a:pPr marL="883285" indent="-342900" algn="just">
              <a:lnSpc>
                <a:spcPts val="1500"/>
              </a:lnSpc>
              <a:buAutoNum type="arabicPeriod"/>
            </a:pPr>
            <a:r>
              <a:rPr lang="en-GB" sz="1800" dirty="0">
                <a:effectLst/>
                <a:latin typeface="Arial" panose="020B0604020202020204" pitchFamily="34" charset="0"/>
                <a:ea typeface="Times New Roman" panose="02020603050405020304" pitchFamily="18" charset="0"/>
              </a:rPr>
              <a:t>What could you do to support your friend?</a:t>
            </a:r>
          </a:p>
          <a:p>
            <a:pPr marL="883285" indent="-342900" algn="just">
              <a:lnSpc>
                <a:spcPts val="1500"/>
              </a:lnSpc>
              <a:buAutoNum type="arabicPeriod"/>
            </a:pPr>
            <a:r>
              <a:rPr lang="en-GB" sz="1800" dirty="0">
                <a:effectLst/>
                <a:latin typeface="Arial" panose="020B0604020202020204" pitchFamily="34" charset="0"/>
                <a:ea typeface="Times New Roman" panose="02020603050405020304" pitchFamily="18" charset="0"/>
              </a:rPr>
              <a:t>What would you do if you were worried about your friend’s mental health or their safety?</a:t>
            </a:r>
          </a:p>
          <a:p>
            <a:pPr marL="540385" algn="just">
              <a:lnSpc>
                <a:spcPts val="1500"/>
              </a:lnSpc>
            </a:pP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3</a:t>
            </a:fld>
            <a:endParaRPr lang="en-US"/>
          </a:p>
        </p:txBody>
      </p:sp>
    </p:spTree>
    <p:extLst>
      <p:ext uri="{BB962C8B-B14F-4D97-AF65-F5344CB8AC3E}">
        <p14:creationId xmlns:p14="http://schemas.microsoft.com/office/powerpoint/2010/main" val="26215285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After a 10-15 minute group discussion, pair each group of students with a group that had focused on a different scenario.</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Times New Roman" panose="02020603050405020304" pitchFamily="18" charset="0"/>
              </a:rPr>
              <a:t>Each group should tell the other group:</a:t>
            </a:r>
          </a:p>
          <a:p>
            <a:pPr marL="883285" indent="-342900" algn="just">
              <a:lnSpc>
                <a:spcPts val="1500"/>
              </a:lnSpc>
              <a:buAutoNum type="arabicPeriod"/>
            </a:pPr>
            <a:r>
              <a:rPr lang="en-GB" sz="1800" dirty="0">
                <a:effectLst/>
                <a:latin typeface="Arial" panose="020B0604020202020204" pitchFamily="34" charset="0"/>
                <a:ea typeface="Times New Roman" panose="02020603050405020304" pitchFamily="18" charset="0"/>
              </a:rPr>
              <a:t>What they would say to a friend in this situation.</a:t>
            </a:r>
          </a:p>
          <a:p>
            <a:pPr marL="883285" indent="-342900" algn="just">
              <a:lnSpc>
                <a:spcPts val="1500"/>
              </a:lnSpc>
              <a:buAutoNum type="arabicPeriod"/>
            </a:pPr>
            <a:r>
              <a:rPr lang="en-GB" sz="1800" dirty="0">
                <a:effectLst/>
                <a:latin typeface="Arial" panose="020B0604020202020204" pitchFamily="34" charset="0"/>
                <a:ea typeface="Times New Roman" panose="02020603050405020304" pitchFamily="18" charset="0"/>
              </a:rPr>
              <a:t>What they would to support their friend.</a:t>
            </a:r>
          </a:p>
          <a:p>
            <a:pPr marL="883285" indent="-342900" algn="just">
              <a:lnSpc>
                <a:spcPts val="1500"/>
              </a:lnSpc>
              <a:buAutoNum type="arabicPeriod"/>
            </a:pPr>
            <a:r>
              <a:rPr lang="en-GB" sz="1800" dirty="0">
                <a:effectLst/>
                <a:latin typeface="Arial" panose="020B0604020202020204" pitchFamily="34" charset="0"/>
                <a:ea typeface="Times New Roman" panose="02020603050405020304" pitchFamily="18" charset="0"/>
              </a:rPr>
              <a:t>What they you do if you were worried about your friend’s mental health or their safety.</a:t>
            </a:r>
          </a:p>
          <a:p>
            <a:pPr marL="883285" indent="-342900" algn="just">
              <a:lnSpc>
                <a:spcPts val="1500"/>
              </a:lnSpc>
              <a:buAutoNum type="arabicPeriod"/>
            </a:pP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GB" sz="1800" dirty="0">
                <a:effectLst/>
                <a:latin typeface="Arial" panose="020B0604020202020204" pitchFamily="34" charset="0"/>
                <a:ea typeface="Times New Roman" panose="02020603050405020304" pitchFamily="18" charset="0"/>
              </a:rPr>
              <a:t>The group that had been listening should then feed back to the group to:</a:t>
            </a:r>
          </a:p>
          <a:p>
            <a:pPr marL="800100" lvl="1" indent="-342900" algn="just">
              <a:lnSpc>
                <a:spcPts val="1500"/>
              </a:lnSpc>
              <a:buFont typeface="+mj-lt"/>
              <a:buAutoNum type="arabicPeriod"/>
            </a:pPr>
            <a:r>
              <a:rPr lang="en-GB" sz="1800" dirty="0">
                <a:effectLst/>
                <a:latin typeface="Arial" panose="020B0604020202020204" pitchFamily="34" charset="0"/>
                <a:ea typeface="Times New Roman" panose="02020603050405020304" pitchFamily="18" charset="0"/>
              </a:rPr>
              <a:t>Tell them whether they agree with the approach</a:t>
            </a:r>
          </a:p>
          <a:p>
            <a:pPr marL="800100" lvl="1" indent="-342900" algn="just">
              <a:lnSpc>
                <a:spcPts val="1500"/>
              </a:lnSpc>
              <a:buFont typeface="+mj-lt"/>
              <a:buAutoNum type="arabicPeriod"/>
            </a:pPr>
            <a:r>
              <a:rPr lang="en-GB" sz="1800" dirty="0">
                <a:effectLst/>
                <a:latin typeface="Arial" panose="020B0604020202020204" pitchFamily="34" charset="0"/>
                <a:ea typeface="Times New Roman" panose="02020603050405020304" pitchFamily="18" charset="0"/>
              </a:rPr>
              <a:t>Make additional suggestions</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r>
              <a:rPr lang="en-GB" sz="1800" dirty="0">
                <a:effectLst/>
                <a:latin typeface="Arial" panose="020B0604020202020204" pitchFamily="34" charset="0"/>
                <a:ea typeface="Calibri" panose="020F0502020204030204" pitchFamily="34" charset="0"/>
              </a:rPr>
              <a:t>	Repeat the exercise until students have had the opportunity to discuss all of the different scenarios.</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4</a:t>
            </a:fld>
            <a:endParaRPr lang="en-US"/>
          </a:p>
        </p:txBody>
      </p:sp>
    </p:spTree>
    <p:extLst>
      <p:ext uri="{BB962C8B-B14F-4D97-AF65-F5344CB8AC3E}">
        <p14:creationId xmlns:p14="http://schemas.microsoft.com/office/powerpoint/2010/main" val="3736105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As a class, discuss each scenario in turn. Ask them to consider any common themes that arose throughout their discussions.</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Times New Roman" panose="02020603050405020304" pitchFamily="18" charset="0"/>
              </a:rPr>
              <a:t>Ensure that you have discussed:</a:t>
            </a:r>
          </a:p>
          <a:p>
            <a:pPr marL="800100" lvl="1"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The importance of empathy</a:t>
            </a:r>
          </a:p>
          <a:p>
            <a:pPr marL="800100" lvl="1"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How supportive questions can help somebody talk about a situation</a:t>
            </a:r>
          </a:p>
          <a:p>
            <a:pPr marL="800100" lvl="1"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It’s ok not to have all the answers, sometimes people just need somebody to listen to them</a:t>
            </a:r>
          </a:p>
          <a:p>
            <a:pPr marL="800100" lvl="1"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The importance of friends having someone they can talk to confidentiality</a:t>
            </a:r>
          </a:p>
          <a:p>
            <a:pPr marL="800100" lvl="1" indent="-342900" algn="just">
              <a:lnSpc>
                <a:spcPts val="1500"/>
              </a:lnSpc>
              <a:buFont typeface="Symbol" panose="05050102010706020507" pitchFamily="18" charset="2"/>
              <a:buChar char=""/>
            </a:pPr>
            <a:r>
              <a:rPr lang="en-GB" sz="1800" dirty="0">
                <a:effectLst/>
                <a:latin typeface="Arial" panose="020B0604020202020204" pitchFamily="34" charset="0"/>
                <a:ea typeface="Calibri" panose="020F0502020204030204" pitchFamily="34" charset="0"/>
              </a:rPr>
              <a:t>Situations where they should break that confidentiality and who they can talk to in school if they are worried about a friend’s mental health and/or safety.</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5</a:t>
            </a:fld>
            <a:endParaRPr lang="en-US"/>
          </a:p>
        </p:txBody>
      </p:sp>
    </p:spTree>
    <p:extLst>
      <p:ext uri="{BB962C8B-B14F-4D97-AF65-F5344CB8AC3E}">
        <p14:creationId xmlns:p14="http://schemas.microsoft.com/office/powerpoint/2010/main" val="4084866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As a class, discuss each scenario in turn. Ask them to consider any common themes that arose throughout their discussions.</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Times New Roman" panose="02020603050405020304" pitchFamily="18" charset="0"/>
              </a:rPr>
              <a:t>Ensure that you have discussed:</a:t>
            </a:r>
          </a:p>
          <a:p>
            <a:pPr marL="800100" lvl="1"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The importance of empathy</a:t>
            </a:r>
          </a:p>
          <a:p>
            <a:pPr marL="800100" lvl="1"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How supportive questions can help somebody talk about a situation</a:t>
            </a:r>
          </a:p>
          <a:p>
            <a:pPr marL="800100" lvl="1"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It’s ok not to have all the answers, sometimes people just need somebody to listen to them</a:t>
            </a:r>
          </a:p>
          <a:p>
            <a:pPr marL="800100" lvl="1"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The importance of friends having someone they can talk to confidentiality</a:t>
            </a:r>
          </a:p>
          <a:p>
            <a:pPr marL="800100" lvl="1" indent="-342900" algn="just">
              <a:lnSpc>
                <a:spcPts val="1500"/>
              </a:lnSpc>
              <a:buFont typeface="Symbol" panose="05050102010706020507" pitchFamily="18" charset="2"/>
              <a:buChar char=""/>
            </a:pPr>
            <a:r>
              <a:rPr lang="en-GB" sz="1800" dirty="0">
                <a:effectLst/>
                <a:latin typeface="Arial" panose="020B0604020202020204" pitchFamily="34" charset="0"/>
                <a:ea typeface="Calibri" panose="020F0502020204030204" pitchFamily="34" charset="0"/>
              </a:rPr>
              <a:t>Situations where they should break that confidentiality and who they can talk to in school if they are worried about a friend’s mental health and/or safety.</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6</a:t>
            </a:fld>
            <a:endParaRPr lang="en-US"/>
          </a:p>
        </p:txBody>
      </p:sp>
    </p:spTree>
    <p:extLst>
      <p:ext uri="{BB962C8B-B14F-4D97-AF65-F5344CB8AC3E}">
        <p14:creationId xmlns:p14="http://schemas.microsoft.com/office/powerpoint/2010/main" val="14637533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As a class, discuss each scenario in turn. Ask them to consider any common themes that arose throughout their discussions.</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Times New Roman" panose="02020603050405020304" pitchFamily="18" charset="0"/>
              </a:rPr>
              <a:t>Ensure that you have discussed:</a:t>
            </a:r>
          </a:p>
          <a:p>
            <a:pPr marL="800100" lvl="1"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The importance of empathy</a:t>
            </a:r>
          </a:p>
          <a:p>
            <a:pPr marL="800100" lvl="1"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How supportive questions can help somebody talk about a situation</a:t>
            </a:r>
          </a:p>
          <a:p>
            <a:pPr marL="800100" lvl="1"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It’s ok not to have all the answers, sometimes people just need somebody to listen to them</a:t>
            </a:r>
          </a:p>
          <a:p>
            <a:pPr marL="800100" lvl="1"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The importance of friends having someone they can talk to confidentiality</a:t>
            </a:r>
          </a:p>
          <a:p>
            <a:pPr marL="800100" lvl="1" indent="-342900" algn="just">
              <a:lnSpc>
                <a:spcPts val="1500"/>
              </a:lnSpc>
              <a:buFont typeface="Symbol" panose="05050102010706020507" pitchFamily="18" charset="2"/>
              <a:buChar char=""/>
            </a:pPr>
            <a:r>
              <a:rPr lang="en-GB" sz="1800" dirty="0">
                <a:effectLst/>
                <a:latin typeface="Arial" panose="020B0604020202020204" pitchFamily="34" charset="0"/>
                <a:ea typeface="Calibri" panose="020F0502020204030204" pitchFamily="34" charset="0"/>
              </a:rPr>
              <a:t>Situations where they should break that confidentiality and who they can talk to in school if they are worried about a friend’s mental health and/or safety.</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7</a:t>
            </a:fld>
            <a:endParaRPr lang="en-US"/>
          </a:p>
        </p:txBody>
      </p:sp>
    </p:spTree>
    <p:extLst>
      <p:ext uri="{BB962C8B-B14F-4D97-AF65-F5344CB8AC3E}">
        <p14:creationId xmlns:p14="http://schemas.microsoft.com/office/powerpoint/2010/main" val="28789308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As a class, discuss each scenario in turn. Ask them to consider any common themes that arose throughout their discussions.</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Times New Roman" panose="02020603050405020304" pitchFamily="18" charset="0"/>
              </a:rPr>
              <a:t>Ensure that you have discussed:</a:t>
            </a:r>
          </a:p>
          <a:p>
            <a:pPr marL="800100" lvl="1"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The importance of empathy</a:t>
            </a:r>
          </a:p>
          <a:p>
            <a:pPr marL="800100" lvl="1"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How supportive questions can help somebody talk about a situation</a:t>
            </a:r>
          </a:p>
          <a:p>
            <a:pPr marL="800100" lvl="1"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It’s ok not to have all the answers, sometimes people just need somebody to listen to them</a:t>
            </a:r>
          </a:p>
          <a:p>
            <a:pPr marL="800100" lvl="1"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The importance of friends having someone they can talk to confidentiality</a:t>
            </a:r>
          </a:p>
          <a:p>
            <a:pPr marL="800100" lvl="1" indent="-342900" algn="just">
              <a:lnSpc>
                <a:spcPts val="1500"/>
              </a:lnSpc>
              <a:buFont typeface="Symbol" panose="05050102010706020507" pitchFamily="18" charset="2"/>
              <a:buChar char=""/>
            </a:pPr>
            <a:r>
              <a:rPr lang="en-GB" sz="1800" dirty="0">
                <a:effectLst/>
                <a:latin typeface="Arial" panose="020B0604020202020204" pitchFamily="34" charset="0"/>
                <a:ea typeface="Calibri" panose="020F0502020204030204" pitchFamily="34" charset="0"/>
              </a:rPr>
              <a:t>Situations where they should break that confidentiality and who they can talk to in school if they are worried about a friend’s mental health and/or safety.</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8</a:t>
            </a:fld>
            <a:endParaRPr lang="en-US"/>
          </a:p>
        </p:txBody>
      </p:sp>
    </p:spTree>
    <p:extLst>
      <p:ext uri="{BB962C8B-B14F-4D97-AF65-F5344CB8AC3E}">
        <p14:creationId xmlns:p14="http://schemas.microsoft.com/office/powerpoint/2010/main" val="24436163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Complete this slide with details of your school’s bullying reporting procedures, as well as sharing details of confidential mental health support</a:t>
            </a:r>
          </a:p>
        </p:txBody>
      </p:sp>
      <p:sp>
        <p:nvSpPr>
          <p:cNvPr id="4" name="Slide Number Placeholder 3"/>
          <p:cNvSpPr>
            <a:spLocks noGrp="1"/>
          </p:cNvSpPr>
          <p:nvPr>
            <p:ph type="sldNum" sz="quarter" idx="10"/>
          </p:nvPr>
        </p:nvSpPr>
        <p:spPr/>
        <p:txBody>
          <a:bodyPr/>
          <a:lstStyle/>
          <a:p>
            <a:fld id="{D1ADB596-D218-9D43-A4EC-2B51BE929992}" type="slidenum">
              <a:rPr lang="en-US" smtClean="0"/>
              <a:t>9</a:t>
            </a:fld>
            <a:endParaRPr lang="en-US"/>
          </a:p>
        </p:txBody>
      </p:sp>
    </p:spTree>
    <p:extLst>
      <p:ext uri="{BB962C8B-B14F-4D97-AF65-F5344CB8AC3E}">
        <p14:creationId xmlns:p14="http://schemas.microsoft.com/office/powerpoint/2010/main" val="2110355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BDF3A28-B259-DC42-8C10-1F43EA05D7FC}"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345784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A729C6-720C-CD4A-80B4-454A0ED44C0B}"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81328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781F29-62E0-D24B-95F3-AC826BB0C4B7}"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558578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8E4B3A-F2EA-B846-BCE5-6613D2067B0F}"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17791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415AF7-02B2-284E-982F-99996CD86E97}"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81065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AD8DF7B-F1BE-F642-9184-3ABB55409E15}" type="datetime1">
              <a:rPr lang="en-GB" smtClean="0"/>
              <a:t>26/09/2022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5500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8F669F-901A-0545-8E2D-3061FF532DF1}" type="datetime1">
              <a:rPr lang="en-GB" smtClean="0"/>
              <a:t>26/09/2022</a:t>
            </a:fld>
            <a:endParaRPr lang="en-US"/>
          </a:p>
        </p:txBody>
      </p:sp>
      <p:sp>
        <p:nvSpPr>
          <p:cNvPr id="8" name="Footer Placeholder 7"/>
          <p:cNvSpPr>
            <a:spLocks noGrp="1"/>
          </p:cNvSpPr>
          <p:nvPr>
            <p:ph type="ftr" sz="quarter" idx="11"/>
          </p:nvPr>
        </p:nvSpPr>
        <p:spPr/>
        <p:txBody>
          <a:bodyPr/>
          <a:lstStyle/>
          <a:p>
            <a:r>
              <a:rPr lang="en-US"/>
              <a:t>Presentation name here</a:t>
            </a:r>
          </a:p>
        </p:txBody>
      </p:sp>
      <p:sp>
        <p:nvSpPr>
          <p:cNvPr id="9" name="Slide Number Placeholder 8"/>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00936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7D41A3-5C84-AE48-80D5-CECD255030C9}" type="datetime1">
              <a:rPr lang="en-GB" smtClean="0"/>
              <a:t>26/09/2022</a:t>
            </a:fld>
            <a:endParaRPr lang="en-US"/>
          </a:p>
        </p:txBody>
      </p:sp>
      <p:sp>
        <p:nvSpPr>
          <p:cNvPr id="4" name="Footer Placeholder 3"/>
          <p:cNvSpPr>
            <a:spLocks noGrp="1"/>
          </p:cNvSpPr>
          <p:nvPr>
            <p:ph type="ftr" sz="quarter" idx="11"/>
          </p:nvPr>
        </p:nvSpPr>
        <p:spPr/>
        <p:txBody>
          <a:bodyPr/>
          <a:lstStyle/>
          <a:p>
            <a:r>
              <a:rPr lang="en-US"/>
              <a:t>Presentation name here</a:t>
            </a:r>
          </a:p>
        </p:txBody>
      </p:sp>
      <p:sp>
        <p:nvSpPr>
          <p:cNvPr id="5" name="Slide Number Placeholder 4"/>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3571619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265686-31EB-BA46-AF93-7633D4C61FF4}" type="datetime1">
              <a:rPr lang="en-GB" smtClean="0"/>
              <a:t>26/09/2022</a:t>
            </a:fld>
            <a:endParaRPr lang="en-US"/>
          </a:p>
        </p:txBody>
      </p:sp>
      <p:sp>
        <p:nvSpPr>
          <p:cNvPr id="3" name="Footer Placeholder 2"/>
          <p:cNvSpPr>
            <a:spLocks noGrp="1"/>
          </p:cNvSpPr>
          <p:nvPr>
            <p:ph type="ftr" sz="quarter" idx="11"/>
          </p:nvPr>
        </p:nvSpPr>
        <p:spPr/>
        <p:txBody>
          <a:bodyPr/>
          <a:lstStyle/>
          <a:p>
            <a:r>
              <a:rPr lang="en-US"/>
              <a:t>Presentation name here</a:t>
            </a:r>
          </a:p>
        </p:txBody>
      </p:sp>
      <p:sp>
        <p:nvSpPr>
          <p:cNvPr id="4" name="Slide Number Placeholder 3"/>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94621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458FB5-4CE1-7A43-B078-AB770DC5DE95}" type="datetime1">
              <a:rPr lang="en-GB" smtClean="0"/>
              <a:t>26/09/2022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25688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C52335-70CD-774C-B910-55CAAA9A0365}" type="datetime1">
              <a:rPr lang="en-GB" smtClean="0"/>
              <a:t>26/09/2022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461556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defRPr>
            </a:lvl1pPr>
          </a:lstStyle>
          <a:p>
            <a:fld id="{46A5A77A-91C6-0946-A8E3-AA51554AE327}" type="datetime1">
              <a:rPr lang="en-GB" smtClean="0"/>
              <a:pPr/>
              <a:t>26/09/2022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defRPr>
            </a:lvl1pPr>
          </a:lstStyle>
          <a:p>
            <a:r>
              <a:rPr lang="en-US" dirty="0"/>
              <a:t>Presentation name here</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defRPr>
            </a:lvl1pPr>
          </a:lstStyle>
          <a:p>
            <a:fld id="{C60CF922-CD15-2B46-8BE2-C98E4FA1F969}" type="slidenum">
              <a:rPr lang="en-US" smtClean="0"/>
              <a:pPr/>
              <a:t>‹#›</a:t>
            </a:fld>
            <a:endParaRPr lang="en-US" dirty="0"/>
          </a:p>
        </p:txBody>
      </p:sp>
    </p:spTree>
    <p:extLst>
      <p:ext uri="{BB962C8B-B14F-4D97-AF65-F5344CB8AC3E}">
        <p14:creationId xmlns:p14="http://schemas.microsoft.com/office/powerpoint/2010/main" val="3252749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Arial" panose="020B0604020202020204" pitchFamily="34" charset="0"/>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panose="020B0604020202020204" pitchFamily="34" charset="0"/>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Arial" panose="020B0604020202020204" pitchFamily="34" charset="0"/>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childline.org.uk/"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youngminds.org.uk/" TargetMode="External"/><Relationship Id="rId5" Type="http://schemas.openxmlformats.org/officeDocument/2006/relationships/hyperlink" Target="mailto:pat@papyrus-uk.org" TargetMode="External"/><Relationship Id="rId4" Type="http://schemas.openxmlformats.org/officeDocument/2006/relationships/hyperlink" Target="https://www.papyrus-uk.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6175"/>
        </a:solidFill>
        <a:effectLst/>
      </p:bgPr>
    </p:bg>
    <p:spTree>
      <p:nvGrpSpPr>
        <p:cNvPr id="1" name=""/>
        <p:cNvGrpSpPr/>
        <p:nvPr/>
      </p:nvGrpSpPr>
      <p:grpSpPr>
        <a:xfrm>
          <a:off x="0" y="0"/>
          <a:ext cx="0" cy="0"/>
          <a:chOff x="0" y="0"/>
          <a:chExt cx="0" cy="0"/>
        </a:xfrm>
      </p:grpSpPr>
      <p:sp>
        <p:nvSpPr>
          <p:cNvPr id="123" name="Shape 123"/>
          <p:cNvSpPr/>
          <p:nvPr/>
        </p:nvSpPr>
        <p:spPr>
          <a:xfrm>
            <a:off x="288991" y="940459"/>
            <a:ext cx="8566019" cy="5055230"/>
          </a:xfrm>
          <a:prstGeom prst="rect">
            <a:avLst/>
          </a:prstGeom>
          <a:ln w="12700">
            <a:miter lim="400000"/>
          </a:ln>
          <a:extLst>
            <a:ext uri="{C572A759-6A51-4108-AA02-DFA0A04FC94B}">
              <ma14:wrappingTextBoxFlag xmlns="" xmlns:ma14="http://schemas.microsoft.com/office/mac/drawingml/2011/main" val="1"/>
            </a:ext>
          </a:extLst>
        </p:spPr>
        <p:txBody>
          <a:bodyPr wrap="square" lIns="34289" rIns="34289">
            <a:spAutoFit/>
          </a:bodyPr>
          <a:lstStyle/>
          <a:p>
            <a:r>
              <a:rPr lang="en-GB" sz="2700" b="1" dirty="0">
                <a:solidFill>
                  <a:schemeClr val="bg1"/>
                </a:solidFill>
                <a:latin typeface="Arial" panose="020B0604020202020204" pitchFamily="34" charset="0"/>
                <a:cs typeface="Arial" panose="020B0604020202020204" pitchFamily="34" charset="0"/>
              </a:rPr>
              <a:t>PowerPoint template to accompany the Being A Friend RSHE lesson pack for:</a:t>
            </a:r>
          </a:p>
          <a:p>
            <a:endParaRPr lang="en-GB" sz="1500" dirty="0">
              <a:solidFill>
                <a:schemeClr val="bg1"/>
              </a:solidFill>
              <a:latin typeface="Arial" panose="020B0604020202020204" pitchFamily="34" charset="0"/>
              <a:cs typeface="Arial" panose="020B0604020202020204" pitchFamily="34" charset="0"/>
            </a:endParaRPr>
          </a:p>
          <a:p>
            <a:pPr marL="257175" indent="-257175">
              <a:buFont typeface="Arial" panose="020B0604020202020204" pitchFamily="34" charset="0"/>
              <a:buChar char="•"/>
            </a:pPr>
            <a:r>
              <a:rPr lang="en-US" sz="1200" dirty="0">
                <a:solidFill>
                  <a:schemeClr val="bg1"/>
                </a:solidFill>
                <a:latin typeface="Arial" panose="020B0604020202020204" pitchFamily="34" charset="0"/>
                <a:cs typeface="Arial" panose="020B0604020202020204" pitchFamily="34" charset="0"/>
              </a:rPr>
              <a:t>Key Stage 3 - England</a:t>
            </a:r>
          </a:p>
          <a:p>
            <a:endParaRPr lang="en-US" sz="150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We know that good teaching is tailored to meet the needs of the children or young people in each individual class. </a:t>
            </a:r>
            <a:r>
              <a:rPr lang="en-US" sz="1050" dirty="0">
                <a:solidFill>
                  <a:schemeClr val="bg1"/>
                </a:solidFill>
                <a:latin typeface="Arial" panose="020B0604020202020204" pitchFamily="34" charset="0"/>
                <a:cs typeface="Arial" panose="020B0604020202020204" pitchFamily="34" charset="0"/>
              </a:rPr>
              <a:t>That’s why we’ve created this editable PowerPoint template – feel free to adapt it to suit your teaching context or to add your school or college slide template to the background.</a:t>
            </a:r>
          </a:p>
          <a:p>
            <a:endParaRPr lang="en-US" sz="1500" dirty="0">
              <a:solidFill>
                <a:schemeClr val="bg1"/>
              </a:solidFill>
              <a:latin typeface="Arial" panose="020B0604020202020204" pitchFamily="34" charset="0"/>
              <a:cs typeface="Arial" panose="020B0604020202020204" pitchFamily="34" charset="0"/>
            </a:endParaRPr>
          </a:p>
          <a:p>
            <a:r>
              <a:rPr lang="en-US" sz="1050" b="1" dirty="0">
                <a:solidFill>
                  <a:schemeClr val="bg1"/>
                </a:solidFill>
                <a:latin typeface="Arial" panose="020B0604020202020204" pitchFamily="34" charset="0"/>
                <a:cs typeface="Arial" panose="020B0604020202020204" pitchFamily="34" charset="0"/>
              </a:rPr>
              <a:t>Who are Stonewall?</a:t>
            </a:r>
          </a:p>
          <a:p>
            <a:r>
              <a:rPr lang="en-GB" sz="1050" dirty="0">
                <a:solidFill>
                  <a:schemeClr val="bg1"/>
                </a:solidFill>
                <a:latin typeface="Arial" panose="020B0604020202020204" pitchFamily="34" charset="0"/>
                <a:cs typeface="Arial" panose="020B0604020202020204" pitchFamily="34" charset="0"/>
              </a:rPr>
              <a:t>This resource is produced by Stonewall, a UK-based charity that stands for the freedom, equity and potential of all lesbian, gay, bi, trans, queer, questioning and ace (LGBTQ+) people. At Stonewall, we imagine a world where LGBTQ+ people everywhere can live our lives to the full. Founded in London in 1989, we now work in each nation of the UK and have established partnerships across the globe. Over the last three decades, we have created transformative change in the lives of LGBTQ+ people in the UK, helping win equal rights around marriage, having children and inclusive education.</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Our campaigns drive positive change for our communities, and our sustained change and empowerment programmes ensure that LGBTQ+ people can thrive throughout our lives. We make sure that the world hears and learns from our communities, and our work is grounded in evidence and expertise.</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Stonewall is proud to provide information, support and guidance on LGBTQ+ inclusion; working towards a world where we’re all free to be. This does not constitute legal advice, and is not intended to be a substitute for legal counsel on any subject matter. To find out more about our work, visit us at www.stonewall.org.uk.   </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Registered Charity No 1101255 (England and Wales) and SC039681 (Scotland)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217B1CBC-D071-44EE-87F2-FF53E703FAA0}"/>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rot="10800000">
            <a:off x="694591" y="3236409"/>
            <a:ext cx="3041194" cy="2297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Flowchart: Extract 19">
            <a:extLst>
              <a:ext uri="{FF2B5EF4-FFF2-40B4-BE49-F238E27FC236}">
                <a16:creationId xmlns:a16="http://schemas.microsoft.com/office/drawing/2014/main" id="{5EA49860-757F-46E1-A7CF-A85DFBAC0A0C}"/>
              </a:ext>
            </a:extLst>
          </p:cNvPr>
          <p:cNvSpPr/>
          <p:nvPr/>
        </p:nvSpPr>
        <p:spPr>
          <a:xfrm rot="13045325">
            <a:off x="1617678" y="2261931"/>
            <a:ext cx="2889436" cy="2937800"/>
          </a:xfrm>
          <a:prstGeom prst="flowChartExtract">
            <a:avLst/>
          </a:prstGeom>
          <a:solidFill>
            <a:srgbClr val="ECF2F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latin typeface="Arial" panose="020B0604020202020204" pitchFamily="34" charset="0"/>
            </a:endParaRPr>
          </a:p>
        </p:txBody>
      </p:sp>
      <p:pic>
        <p:nvPicPr>
          <p:cNvPr id="18" name="Picture 17" descr="A picture containing mirror, dark&#10;&#10;Description automatically generated">
            <a:extLst>
              <a:ext uri="{FF2B5EF4-FFF2-40B4-BE49-F238E27FC236}">
                <a16:creationId xmlns:a16="http://schemas.microsoft.com/office/drawing/2014/main" id="{A0FB6404-2DED-4090-B4EC-E4F7EEBFEB10}"/>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flipH="1">
            <a:off x="2215187" y="1026239"/>
            <a:ext cx="6577260" cy="4934936"/>
          </a:xfrm>
          <a:prstGeom prst="rect">
            <a:avLst/>
          </a:prstGeom>
        </p:spPr>
      </p:pic>
      <p:sp>
        <p:nvSpPr>
          <p:cNvPr id="12" name="TextBox 11">
            <a:extLst>
              <a:ext uri="{FF2B5EF4-FFF2-40B4-BE49-F238E27FC236}">
                <a16:creationId xmlns:a16="http://schemas.microsoft.com/office/drawing/2014/main" id="{3349018C-CE53-4718-8045-7CBF94F85FC6}"/>
              </a:ext>
            </a:extLst>
          </p:cNvPr>
          <p:cNvSpPr txBox="1"/>
          <p:nvPr/>
        </p:nvSpPr>
        <p:spPr>
          <a:xfrm>
            <a:off x="165889" y="299999"/>
            <a:ext cx="7529428"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effectLst/>
                <a:latin typeface="Arial" panose="020B0604020202020204" pitchFamily="34" charset="0"/>
                <a:ea typeface="Calibri" panose="020F0502020204030204" pitchFamily="34" charset="0"/>
              </a:rPr>
              <a:t>To identify ways to support a friend at a challenging time in their life</a:t>
            </a:r>
            <a:endParaRPr lang="en-GB" sz="2400" u="sng" dirty="0">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4F59DB7B-273F-4EEF-AFB6-DC72121C67B6}"/>
              </a:ext>
            </a:extLst>
          </p:cNvPr>
          <p:cNvSpPr txBox="1"/>
          <p:nvPr/>
        </p:nvSpPr>
        <p:spPr>
          <a:xfrm>
            <a:off x="2559983" y="1453573"/>
            <a:ext cx="2638943" cy="2369880"/>
          </a:xfrm>
          <a:prstGeom prst="rect">
            <a:avLst/>
          </a:prstGeom>
          <a:noFill/>
        </p:spPr>
        <p:txBody>
          <a:bodyPr wrap="square">
            <a:spAutoFit/>
          </a:bodyPr>
          <a:lstStyle/>
          <a:p>
            <a:pPr algn="ctr"/>
            <a:r>
              <a:rPr lang="en-GB" sz="2400" b="1" dirty="0">
                <a:solidFill>
                  <a:srgbClr val="333333"/>
                </a:solidFill>
                <a:latin typeface="Source Sans Pro" panose="020B0503030403020204" pitchFamily="34" charset="0"/>
              </a:rPr>
              <a:t>Friend</a:t>
            </a:r>
          </a:p>
          <a:p>
            <a:pPr algn="ctr"/>
            <a:r>
              <a:rPr lang="en-GB" sz="400" b="1" dirty="0">
                <a:solidFill>
                  <a:srgbClr val="333333"/>
                </a:solidFill>
                <a:latin typeface="Source Sans Pro" panose="020B0503030403020204" pitchFamily="34" charset="0"/>
              </a:rPr>
              <a:t> </a:t>
            </a:r>
            <a:endParaRPr lang="en-GB" sz="2000" b="1" dirty="0">
              <a:solidFill>
                <a:srgbClr val="333333"/>
              </a:solidFill>
              <a:latin typeface="Source Sans Pro" panose="020B0503030403020204" pitchFamily="34" charset="0"/>
            </a:endParaRPr>
          </a:p>
          <a:p>
            <a:pPr algn="ctr"/>
            <a:r>
              <a:rPr lang="en-GB" sz="2400" dirty="0">
                <a:solidFill>
                  <a:srgbClr val="333333"/>
                </a:solidFill>
                <a:latin typeface="Source Sans Pro" panose="020B0503030403020204" pitchFamily="34" charset="0"/>
              </a:rPr>
              <a:t>“A</a:t>
            </a:r>
            <a:r>
              <a:rPr lang="en-GB" sz="2400" b="0" i="0" dirty="0">
                <a:solidFill>
                  <a:srgbClr val="333333"/>
                </a:solidFill>
                <a:effectLst/>
                <a:latin typeface="Source Sans Pro" panose="020B0503030403020204" pitchFamily="34" charset="0"/>
              </a:rPr>
              <a:t> person you know well and like, and who is not usually a member of your family”.</a:t>
            </a:r>
            <a:endParaRPr lang="en-GB" sz="2400" dirty="0">
              <a:latin typeface="Arial" panose="020B0604020202020204" pitchFamily="34" charset="0"/>
            </a:endParaRPr>
          </a:p>
        </p:txBody>
      </p:sp>
    </p:spTree>
    <p:extLst>
      <p:ext uri="{BB962C8B-B14F-4D97-AF65-F5344CB8AC3E}">
        <p14:creationId xmlns:p14="http://schemas.microsoft.com/office/powerpoint/2010/main" val="3064308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4FAD4BA-EAA9-4E5E-AD90-69B8E6062F36}"/>
              </a:ext>
            </a:extLst>
          </p:cNvPr>
          <p:cNvSpPr/>
          <p:nvPr/>
        </p:nvSpPr>
        <p:spPr>
          <a:xfrm>
            <a:off x="329746" y="1559557"/>
            <a:ext cx="4945639" cy="4423467"/>
          </a:xfrm>
          <a:prstGeom prst="rect">
            <a:avLst/>
          </a:prstGeom>
          <a:gradFill>
            <a:gsLst>
              <a:gs pos="0">
                <a:schemeClr val="accent4">
                  <a:tint val="37000"/>
                  <a:satMod val="300000"/>
                </a:schemeClr>
              </a:gs>
              <a:gs pos="100000">
                <a:schemeClr val="accent4">
                  <a:tint val="15000"/>
                  <a:satMod val="350000"/>
                </a:schemeClr>
              </a:gs>
            </a:gsLst>
          </a:gradFill>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dirty="0">
              <a:latin typeface="Arial" panose="020B0604020202020204" pitchFamily="34" charset="0"/>
            </a:endParaRPr>
          </a:p>
        </p:txBody>
      </p:sp>
      <p:sp>
        <p:nvSpPr>
          <p:cNvPr id="12" name="TextBox 11">
            <a:extLst>
              <a:ext uri="{FF2B5EF4-FFF2-40B4-BE49-F238E27FC236}">
                <a16:creationId xmlns:a16="http://schemas.microsoft.com/office/drawing/2014/main" id="{3349018C-CE53-4718-8045-7CBF94F85FC6}"/>
              </a:ext>
            </a:extLst>
          </p:cNvPr>
          <p:cNvSpPr txBox="1"/>
          <p:nvPr/>
        </p:nvSpPr>
        <p:spPr>
          <a:xfrm>
            <a:off x="165889" y="299999"/>
            <a:ext cx="7529428"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effectLst/>
                <a:latin typeface="Arial" panose="020B0604020202020204" pitchFamily="34" charset="0"/>
                <a:ea typeface="Calibri" panose="020F0502020204030204" pitchFamily="34" charset="0"/>
              </a:rPr>
              <a:t>To identify ways to support a friend at a challenging time in their life</a:t>
            </a:r>
            <a:endParaRPr lang="en-GB" sz="2400" u="sng" dirty="0">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4F59DB7B-273F-4EEF-AFB6-DC72121C67B6}"/>
              </a:ext>
            </a:extLst>
          </p:cNvPr>
          <p:cNvSpPr txBox="1"/>
          <p:nvPr/>
        </p:nvSpPr>
        <p:spPr>
          <a:xfrm>
            <a:off x="-96715" y="1382248"/>
            <a:ext cx="5310553" cy="4517390"/>
          </a:xfrm>
          <a:prstGeom prst="rect">
            <a:avLst/>
          </a:prstGeom>
          <a:noFill/>
        </p:spPr>
        <p:txBody>
          <a:bodyPr wrap="square">
            <a:spAutoFit/>
          </a:bodyPr>
          <a:lstStyle/>
          <a:p>
            <a:pPr algn="ctr"/>
            <a:r>
              <a:rPr lang="en-GB" sz="400" b="1" dirty="0">
                <a:solidFill>
                  <a:srgbClr val="333333"/>
                </a:solidFill>
                <a:latin typeface="Source Sans Pro" panose="020B0503030403020204" pitchFamily="34" charset="0"/>
              </a:rPr>
              <a:t> </a:t>
            </a:r>
            <a:endParaRPr lang="en-GB" sz="2000" b="1" dirty="0">
              <a:solidFill>
                <a:srgbClr val="333333"/>
              </a:solidFill>
              <a:latin typeface="Source Sans Pro" panose="020B0503030403020204" pitchFamily="34" charset="0"/>
            </a:endParaRPr>
          </a:p>
          <a:p>
            <a:pPr lvl="1" algn="just">
              <a:lnSpc>
                <a:spcPct val="150000"/>
              </a:lnSpc>
            </a:pPr>
            <a:r>
              <a:rPr lang="en-GB" sz="2400" b="1" dirty="0">
                <a:effectLst/>
                <a:latin typeface="Arial" panose="020B0604020202020204" pitchFamily="34" charset="0"/>
                <a:ea typeface="Times New Roman" panose="02020603050405020304" pitchFamily="18" charset="0"/>
              </a:rPr>
              <a:t>Discuss:</a:t>
            </a:r>
          </a:p>
          <a:p>
            <a:pPr marL="883285" indent="-342900" algn="just">
              <a:lnSpc>
                <a:spcPct val="150000"/>
              </a:lnSpc>
              <a:buAutoNum type="arabicPeriod"/>
            </a:pPr>
            <a:r>
              <a:rPr lang="en-GB" sz="2400" dirty="0">
                <a:effectLst/>
                <a:latin typeface="Arial" panose="020B0604020202020204" pitchFamily="34" charset="0"/>
                <a:ea typeface="Times New Roman" panose="02020603050405020304" pitchFamily="18" charset="0"/>
              </a:rPr>
              <a:t>What could you say to a friend in this situation?</a:t>
            </a:r>
          </a:p>
          <a:p>
            <a:pPr marL="883285" indent="-342900" algn="just">
              <a:lnSpc>
                <a:spcPct val="150000"/>
              </a:lnSpc>
              <a:buAutoNum type="arabicPeriod"/>
            </a:pPr>
            <a:r>
              <a:rPr lang="en-GB" sz="2400" dirty="0">
                <a:effectLst/>
                <a:latin typeface="Arial" panose="020B0604020202020204" pitchFamily="34" charset="0"/>
                <a:ea typeface="Times New Roman" panose="02020603050405020304" pitchFamily="18" charset="0"/>
              </a:rPr>
              <a:t>What could you do to support your friend?</a:t>
            </a:r>
          </a:p>
          <a:p>
            <a:pPr marL="883285" indent="-342900" algn="just">
              <a:lnSpc>
                <a:spcPct val="150000"/>
              </a:lnSpc>
              <a:buAutoNum type="arabicPeriod"/>
            </a:pPr>
            <a:r>
              <a:rPr lang="en-GB" sz="2400" dirty="0">
                <a:effectLst/>
                <a:latin typeface="Arial" panose="020B0604020202020204" pitchFamily="34" charset="0"/>
                <a:ea typeface="Times New Roman" panose="02020603050405020304" pitchFamily="18" charset="0"/>
              </a:rPr>
              <a:t>What would you do if you were worried about your friend’s mental health or their safety?</a:t>
            </a:r>
          </a:p>
        </p:txBody>
      </p:sp>
      <p:pic>
        <p:nvPicPr>
          <p:cNvPr id="13" name="Picture 12">
            <a:extLst>
              <a:ext uri="{FF2B5EF4-FFF2-40B4-BE49-F238E27FC236}">
                <a16:creationId xmlns:a16="http://schemas.microsoft.com/office/drawing/2014/main" id="{C76D8FB5-417F-4A27-801B-3C1E00ADC042}"/>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379286" y="1559556"/>
            <a:ext cx="3477376" cy="2106835"/>
          </a:xfrm>
          <a:prstGeom prst="rect">
            <a:avLst/>
          </a:prstGeom>
        </p:spPr>
      </p:pic>
    </p:spTree>
    <p:extLst>
      <p:ext uri="{BB962C8B-B14F-4D97-AF65-F5344CB8AC3E}">
        <p14:creationId xmlns:p14="http://schemas.microsoft.com/office/powerpoint/2010/main" val="3750021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4FAD4BA-EAA9-4E5E-AD90-69B8E6062F36}"/>
              </a:ext>
            </a:extLst>
          </p:cNvPr>
          <p:cNvSpPr/>
          <p:nvPr/>
        </p:nvSpPr>
        <p:spPr>
          <a:xfrm>
            <a:off x="329746" y="1559557"/>
            <a:ext cx="4945639" cy="442346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dirty="0">
              <a:latin typeface="Arial" panose="020B0604020202020204" pitchFamily="34" charset="0"/>
            </a:endParaRPr>
          </a:p>
        </p:txBody>
      </p:sp>
      <p:sp>
        <p:nvSpPr>
          <p:cNvPr id="12" name="TextBox 11">
            <a:extLst>
              <a:ext uri="{FF2B5EF4-FFF2-40B4-BE49-F238E27FC236}">
                <a16:creationId xmlns:a16="http://schemas.microsoft.com/office/drawing/2014/main" id="{3349018C-CE53-4718-8045-7CBF94F85FC6}"/>
              </a:ext>
            </a:extLst>
          </p:cNvPr>
          <p:cNvSpPr txBox="1"/>
          <p:nvPr/>
        </p:nvSpPr>
        <p:spPr>
          <a:xfrm>
            <a:off x="165889" y="299999"/>
            <a:ext cx="7529428"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effectLst/>
                <a:latin typeface="Arial" panose="020B0604020202020204" pitchFamily="34" charset="0"/>
                <a:ea typeface="Calibri" panose="020F0502020204030204" pitchFamily="34" charset="0"/>
              </a:rPr>
              <a:t>To identify ways to support a friend at a challenging time in their life</a:t>
            </a:r>
            <a:endParaRPr lang="en-GB" sz="2400" u="sng" dirty="0">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4F59DB7B-273F-4EEF-AFB6-DC72121C67B6}"/>
              </a:ext>
            </a:extLst>
          </p:cNvPr>
          <p:cNvSpPr txBox="1"/>
          <p:nvPr/>
        </p:nvSpPr>
        <p:spPr>
          <a:xfrm>
            <a:off x="-96715" y="1382248"/>
            <a:ext cx="5310553" cy="4517390"/>
          </a:xfrm>
          <a:prstGeom prst="rect">
            <a:avLst/>
          </a:prstGeom>
          <a:noFill/>
        </p:spPr>
        <p:txBody>
          <a:bodyPr wrap="square">
            <a:spAutoFit/>
          </a:bodyPr>
          <a:lstStyle/>
          <a:p>
            <a:pPr algn="ctr"/>
            <a:r>
              <a:rPr lang="en-GB" sz="400" b="1" dirty="0">
                <a:solidFill>
                  <a:srgbClr val="333333"/>
                </a:solidFill>
                <a:latin typeface="Source Sans Pro" panose="020B0503030403020204" pitchFamily="34" charset="0"/>
              </a:rPr>
              <a:t> </a:t>
            </a:r>
            <a:endParaRPr lang="en-GB" sz="2000" b="1" dirty="0">
              <a:solidFill>
                <a:srgbClr val="333333"/>
              </a:solidFill>
              <a:latin typeface="Source Sans Pro" panose="020B0503030403020204" pitchFamily="34" charset="0"/>
            </a:endParaRPr>
          </a:p>
          <a:p>
            <a:pPr lvl="1" algn="just">
              <a:lnSpc>
                <a:spcPct val="150000"/>
              </a:lnSpc>
            </a:pPr>
            <a:r>
              <a:rPr lang="en-GB" sz="2400" b="1" dirty="0">
                <a:effectLst/>
                <a:latin typeface="Arial" panose="020B0604020202020204" pitchFamily="34" charset="0"/>
                <a:ea typeface="Times New Roman" panose="02020603050405020304" pitchFamily="18" charset="0"/>
              </a:rPr>
              <a:t>Tell:</a:t>
            </a:r>
          </a:p>
          <a:p>
            <a:pPr marL="800100" lvl="1" indent="-342900" algn="just">
              <a:lnSpc>
                <a:spcPct val="150000"/>
              </a:lnSpc>
              <a:buFont typeface="+mj-lt"/>
              <a:buAutoNum type="arabicPeriod"/>
            </a:pPr>
            <a:r>
              <a:rPr lang="en-GB" sz="2400" dirty="0">
                <a:effectLst/>
                <a:latin typeface="Arial" panose="020B0604020202020204" pitchFamily="34" charset="0"/>
                <a:ea typeface="Times New Roman" panose="02020603050405020304" pitchFamily="18" charset="0"/>
              </a:rPr>
              <a:t>What you would say to your friend.</a:t>
            </a:r>
          </a:p>
          <a:p>
            <a:pPr marL="800100" lvl="1" indent="-342900" algn="just">
              <a:lnSpc>
                <a:spcPct val="150000"/>
              </a:lnSpc>
              <a:buFont typeface="+mj-lt"/>
              <a:buAutoNum type="arabicPeriod"/>
            </a:pPr>
            <a:r>
              <a:rPr lang="en-GB" sz="2400" dirty="0">
                <a:latin typeface="Arial" panose="020B0604020202020204" pitchFamily="34" charset="0"/>
                <a:ea typeface="Times New Roman" panose="02020603050405020304" pitchFamily="18" charset="0"/>
              </a:rPr>
              <a:t>What you would do to be supportive.</a:t>
            </a:r>
            <a:endParaRPr lang="en-GB" sz="2400" dirty="0">
              <a:effectLst/>
              <a:latin typeface="Arial" panose="020B0604020202020204" pitchFamily="34" charset="0"/>
              <a:ea typeface="Times New Roman" panose="02020603050405020304" pitchFamily="18" charset="0"/>
            </a:endParaRPr>
          </a:p>
          <a:p>
            <a:pPr marL="800100" lvl="1" indent="-342900" algn="just">
              <a:lnSpc>
                <a:spcPct val="150000"/>
              </a:lnSpc>
              <a:buFont typeface="+mj-lt"/>
              <a:buAutoNum type="arabicPeriod"/>
            </a:pPr>
            <a:r>
              <a:rPr lang="en-GB" sz="2400" dirty="0">
                <a:effectLst/>
                <a:latin typeface="Arial" panose="020B0604020202020204" pitchFamily="34" charset="0"/>
                <a:ea typeface="Times New Roman" panose="02020603050405020304" pitchFamily="18" charset="0"/>
              </a:rPr>
              <a:t>What you would do if your were worried about your friend’s mental health or safety.</a:t>
            </a:r>
          </a:p>
        </p:txBody>
      </p:sp>
      <p:pic>
        <p:nvPicPr>
          <p:cNvPr id="6" name="Picture 5" descr="A picture containing text&#10;&#10;Description automatically generated">
            <a:extLst>
              <a:ext uri="{FF2B5EF4-FFF2-40B4-BE49-F238E27FC236}">
                <a16:creationId xmlns:a16="http://schemas.microsoft.com/office/drawing/2014/main" id="{305D42AA-F8DA-41B1-B3E8-C2B510DA9D8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489533" y="1559557"/>
            <a:ext cx="2901462" cy="2767988"/>
          </a:xfrm>
          <a:prstGeom prst="rect">
            <a:avLst/>
          </a:prstGeom>
        </p:spPr>
      </p:pic>
    </p:spTree>
    <p:extLst>
      <p:ext uri="{BB962C8B-B14F-4D97-AF65-F5344CB8AC3E}">
        <p14:creationId xmlns:p14="http://schemas.microsoft.com/office/powerpoint/2010/main" val="453717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BEED142C-A5E4-4DED-93DA-AF35B98F59E0}"/>
              </a:ext>
            </a:extLst>
          </p:cNvPr>
          <p:cNvSpPr/>
          <p:nvPr/>
        </p:nvSpPr>
        <p:spPr>
          <a:xfrm>
            <a:off x="329747" y="1391125"/>
            <a:ext cx="6000716" cy="1738937"/>
          </a:xfrm>
          <a:prstGeom prst="rect">
            <a:avLst/>
          </a:prstGeom>
          <a:gradFill>
            <a:gsLst>
              <a:gs pos="100000">
                <a:srgbClr val="C3D7EF"/>
              </a:gs>
              <a:gs pos="100000">
                <a:schemeClr val="accent1">
                  <a:tint val="50000"/>
                  <a:shade val="100000"/>
                  <a:satMod val="350000"/>
                </a:schemeClr>
              </a:gs>
            </a:gsLst>
          </a:gra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GB" dirty="0">
              <a:latin typeface="Arial" panose="020B0604020202020204" pitchFamily="34" charset="0"/>
            </a:endParaRPr>
          </a:p>
        </p:txBody>
      </p:sp>
      <p:sp>
        <p:nvSpPr>
          <p:cNvPr id="2" name="Rectangle 1">
            <a:extLst>
              <a:ext uri="{FF2B5EF4-FFF2-40B4-BE49-F238E27FC236}">
                <a16:creationId xmlns:a16="http://schemas.microsoft.com/office/drawing/2014/main" id="{34FAD4BA-EAA9-4E5E-AD90-69B8E6062F36}"/>
              </a:ext>
            </a:extLst>
          </p:cNvPr>
          <p:cNvSpPr/>
          <p:nvPr/>
        </p:nvSpPr>
        <p:spPr>
          <a:xfrm>
            <a:off x="329746" y="3617965"/>
            <a:ext cx="6000716" cy="1954895"/>
          </a:xfrm>
          <a:prstGeom prst="rect">
            <a:avLst/>
          </a:prstGeom>
          <a:gradFill>
            <a:gsLst>
              <a:gs pos="0">
                <a:schemeClr val="accent4">
                  <a:tint val="100000"/>
                  <a:shade val="100000"/>
                  <a:satMod val="130000"/>
                </a:schemeClr>
              </a:gs>
              <a:gs pos="0">
                <a:schemeClr val="accent4">
                  <a:tint val="50000"/>
                  <a:shade val="100000"/>
                  <a:satMod val="350000"/>
                </a:schemeClr>
              </a:gs>
            </a:gsLst>
          </a:gra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en-GB" dirty="0">
              <a:latin typeface="Arial" panose="020B0604020202020204" pitchFamily="34" charset="0"/>
            </a:endParaRPr>
          </a:p>
        </p:txBody>
      </p:sp>
      <p:sp>
        <p:nvSpPr>
          <p:cNvPr id="12" name="TextBox 11">
            <a:extLst>
              <a:ext uri="{FF2B5EF4-FFF2-40B4-BE49-F238E27FC236}">
                <a16:creationId xmlns:a16="http://schemas.microsoft.com/office/drawing/2014/main" id="{3349018C-CE53-4718-8045-7CBF94F85FC6}"/>
              </a:ext>
            </a:extLst>
          </p:cNvPr>
          <p:cNvSpPr txBox="1"/>
          <p:nvPr/>
        </p:nvSpPr>
        <p:spPr>
          <a:xfrm>
            <a:off x="165889" y="299999"/>
            <a:ext cx="7529428"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effectLst/>
                <a:latin typeface="Arial" panose="020B0604020202020204" pitchFamily="34" charset="0"/>
                <a:ea typeface="Calibri" panose="020F0502020204030204" pitchFamily="34" charset="0"/>
              </a:rPr>
              <a:t>To identify ways to support a friend at a challenging time in their life</a:t>
            </a:r>
            <a:endParaRPr lang="en-GB" sz="2400" u="sng" dirty="0">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4F59DB7B-273F-4EEF-AFB6-DC72121C67B6}"/>
              </a:ext>
            </a:extLst>
          </p:cNvPr>
          <p:cNvSpPr txBox="1"/>
          <p:nvPr/>
        </p:nvSpPr>
        <p:spPr>
          <a:xfrm>
            <a:off x="0" y="3511981"/>
            <a:ext cx="6330462" cy="1954894"/>
          </a:xfrm>
          <a:prstGeom prst="rect">
            <a:avLst/>
          </a:prstGeom>
          <a:noFill/>
        </p:spPr>
        <p:txBody>
          <a:bodyPr wrap="square">
            <a:spAutoFit/>
          </a:bodyPr>
          <a:lstStyle/>
          <a:p>
            <a:pPr algn="ctr"/>
            <a:r>
              <a:rPr lang="en-GB" sz="400" b="1" dirty="0">
                <a:solidFill>
                  <a:srgbClr val="333333"/>
                </a:solidFill>
                <a:latin typeface="Source Sans Pro" panose="020B0503030403020204" pitchFamily="34" charset="0"/>
              </a:rPr>
              <a:t> </a:t>
            </a:r>
            <a:endParaRPr lang="en-GB" sz="2000" b="1" dirty="0">
              <a:solidFill>
                <a:srgbClr val="333333"/>
              </a:solidFill>
              <a:latin typeface="Source Sans Pro" panose="020B0503030403020204" pitchFamily="34" charset="0"/>
            </a:endParaRPr>
          </a:p>
          <a:p>
            <a:pPr lvl="1" algn="just">
              <a:lnSpc>
                <a:spcPct val="150000"/>
              </a:lnSpc>
            </a:pPr>
            <a:r>
              <a:rPr lang="en-GB" sz="1600" b="1" dirty="0">
                <a:effectLst/>
                <a:latin typeface="Arial" panose="020B0604020202020204" pitchFamily="34" charset="0"/>
                <a:ea typeface="Times New Roman" panose="02020603050405020304" pitchFamily="18" charset="0"/>
              </a:rPr>
              <a:t>Discuss:</a:t>
            </a:r>
          </a:p>
          <a:p>
            <a:pPr marL="800100" lvl="1" indent="-342900" algn="just">
              <a:lnSpc>
                <a:spcPct val="150000"/>
              </a:lnSpc>
              <a:buFont typeface="+mj-lt"/>
              <a:buAutoNum type="arabicPeriod"/>
            </a:pPr>
            <a:r>
              <a:rPr lang="en-GB" sz="1600" dirty="0">
                <a:effectLst/>
                <a:latin typeface="Arial" panose="020B0604020202020204" pitchFamily="34" charset="0"/>
                <a:ea typeface="Times New Roman" panose="02020603050405020304" pitchFamily="18" charset="0"/>
              </a:rPr>
              <a:t>What could you say to a friend in this situation?</a:t>
            </a:r>
          </a:p>
          <a:p>
            <a:pPr marL="800100" lvl="1" indent="-342900" algn="just">
              <a:lnSpc>
                <a:spcPct val="150000"/>
              </a:lnSpc>
              <a:buFont typeface="+mj-lt"/>
              <a:buAutoNum type="arabicPeriod"/>
            </a:pPr>
            <a:r>
              <a:rPr lang="en-GB" sz="1600" dirty="0">
                <a:effectLst/>
                <a:latin typeface="Arial" panose="020B0604020202020204" pitchFamily="34" charset="0"/>
                <a:ea typeface="Times New Roman" panose="02020603050405020304" pitchFamily="18" charset="0"/>
              </a:rPr>
              <a:t>What could you do to support your friend?</a:t>
            </a:r>
          </a:p>
          <a:p>
            <a:pPr marL="800100" lvl="1" indent="-342900" algn="just">
              <a:lnSpc>
                <a:spcPct val="150000"/>
              </a:lnSpc>
              <a:buFont typeface="+mj-lt"/>
              <a:buAutoNum type="arabicPeriod"/>
            </a:pPr>
            <a:r>
              <a:rPr lang="en-GB" sz="1600" dirty="0">
                <a:effectLst/>
                <a:latin typeface="Arial" panose="020B0604020202020204" pitchFamily="34" charset="0"/>
                <a:ea typeface="Times New Roman" panose="02020603050405020304" pitchFamily="18" charset="0"/>
              </a:rPr>
              <a:t>What would you do if you were worried about your friend’s mental health or their safety?</a:t>
            </a:r>
          </a:p>
        </p:txBody>
      </p:sp>
      <p:sp>
        <p:nvSpPr>
          <p:cNvPr id="6" name="TextBox 5">
            <a:extLst>
              <a:ext uri="{FF2B5EF4-FFF2-40B4-BE49-F238E27FC236}">
                <a16:creationId xmlns:a16="http://schemas.microsoft.com/office/drawing/2014/main" id="{2BDABEBC-0E27-447C-85CD-A6150E86FB27}"/>
              </a:ext>
            </a:extLst>
          </p:cNvPr>
          <p:cNvSpPr txBox="1"/>
          <p:nvPr/>
        </p:nvSpPr>
        <p:spPr>
          <a:xfrm>
            <a:off x="527538" y="1552645"/>
            <a:ext cx="5591908" cy="1477328"/>
          </a:xfrm>
          <a:prstGeom prst="rect">
            <a:avLst/>
          </a:prstGeom>
          <a:noFill/>
        </p:spPr>
        <p:txBody>
          <a:bodyPr wrap="square" rtlCol="0">
            <a:spAutoFit/>
          </a:bodyPr>
          <a:lstStyle/>
          <a:p>
            <a:r>
              <a:rPr lang="en-GB" dirty="0">
                <a:latin typeface="Arial" panose="020B0604020202020204" pitchFamily="34" charset="0"/>
              </a:rPr>
              <a:t>One of your friends messages you and tells you that her parents have just told her they’re getting divorced. She doesn’t really know what is going to happen next, who she is going to live with, or where she’s going to live.</a:t>
            </a:r>
          </a:p>
        </p:txBody>
      </p:sp>
    </p:spTree>
    <p:extLst>
      <p:ext uri="{BB962C8B-B14F-4D97-AF65-F5344CB8AC3E}">
        <p14:creationId xmlns:p14="http://schemas.microsoft.com/office/powerpoint/2010/main" val="3342623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BEED142C-A5E4-4DED-93DA-AF35B98F59E0}"/>
              </a:ext>
            </a:extLst>
          </p:cNvPr>
          <p:cNvSpPr/>
          <p:nvPr/>
        </p:nvSpPr>
        <p:spPr>
          <a:xfrm>
            <a:off x="329747" y="1391125"/>
            <a:ext cx="6000716" cy="2053891"/>
          </a:xfrm>
          <a:prstGeom prst="rect">
            <a:avLst/>
          </a:prstGeom>
          <a:gradFill>
            <a:gsLst>
              <a:gs pos="100000">
                <a:srgbClr val="C3D7EF"/>
              </a:gs>
              <a:gs pos="100000">
                <a:schemeClr val="accent1">
                  <a:tint val="50000"/>
                  <a:shade val="100000"/>
                  <a:satMod val="350000"/>
                </a:schemeClr>
              </a:gs>
            </a:gsLst>
          </a:gra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GB" dirty="0">
              <a:latin typeface="Arial" panose="020B0604020202020204" pitchFamily="34" charset="0"/>
            </a:endParaRPr>
          </a:p>
        </p:txBody>
      </p:sp>
      <p:sp>
        <p:nvSpPr>
          <p:cNvPr id="2" name="Rectangle 1">
            <a:extLst>
              <a:ext uri="{FF2B5EF4-FFF2-40B4-BE49-F238E27FC236}">
                <a16:creationId xmlns:a16="http://schemas.microsoft.com/office/drawing/2014/main" id="{34FAD4BA-EAA9-4E5E-AD90-69B8E6062F36}"/>
              </a:ext>
            </a:extLst>
          </p:cNvPr>
          <p:cNvSpPr/>
          <p:nvPr/>
        </p:nvSpPr>
        <p:spPr>
          <a:xfrm>
            <a:off x="329746" y="3617965"/>
            <a:ext cx="6000716" cy="1954895"/>
          </a:xfrm>
          <a:prstGeom prst="rect">
            <a:avLst/>
          </a:prstGeom>
          <a:gradFill>
            <a:gsLst>
              <a:gs pos="0">
                <a:schemeClr val="accent4">
                  <a:tint val="100000"/>
                  <a:shade val="100000"/>
                  <a:satMod val="130000"/>
                </a:schemeClr>
              </a:gs>
              <a:gs pos="0">
                <a:schemeClr val="accent4">
                  <a:tint val="50000"/>
                  <a:shade val="100000"/>
                  <a:satMod val="350000"/>
                </a:schemeClr>
              </a:gs>
            </a:gsLst>
          </a:gra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en-GB" dirty="0">
              <a:latin typeface="Arial" panose="020B0604020202020204" pitchFamily="34" charset="0"/>
            </a:endParaRPr>
          </a:p>
        </p:txBody>
      </p:sp>
      <p:sp>
        <p:nvSpPr>
          <p:cNvPr id="12" name="TextBox 11">
            <a:extLst>
              <a:ext uri="{FF2B5EF4-FFF2-40B4-BE49-F238E27FC236}">
                <a16:creationId xmlns:a16="http://schemas.microsoft.com/office/drawing/2014/main" id="{3349018C-CE53-4718-8045-7CBF94F85FC6}"/>
              </a:ext>
            </a:extLst>
          </p:cNvPr>
          <p:cNvSpPr txBox="1"/>
          <p:nvPr/>
        </p:nvSpPr>
        <p:spPr>
          <a:xfrm>
            <a:off x="165889" y="299999"/>
            <a:ext cx="7529428"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effectLst/>
                <a:latin typeface="Arial" panose="020B0604020202020204" pitchFamily="34" charset="0"/>
                <a:ea typeface="Calibri" panose="020F0502020204030204" pitchFamily="34" charset="0"/>
              </a:rPr>
              <a:t>To identify ways to support a friend at a challenging time in their life</a:t>
            </a:r>
            <a:endParaRPr lang="en-GB" sz="2400" u="sng" dirty="0">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4F59DB7B-273F-4EEF-AFB6-DC72121C67B6}"/>
              </a:ext>
            </a:extLst>
          </p:cNvPr>
          <p:cNvSpPr txBox="1"/>
          <p:nvPr/>
        </p:nvSpPr>
        <p:spPr>
          <a:xfrm>
            <a:off x="0" y="3511981"/>
            <a:ext cx="6330462" cy="1954894"/>
          </a:xfrm>
          <a:prstGeom prst="rect">
            <a:avLst/>
          </a:prstGeom>
          <a:noFill/>
        </p:spPr>
        <p:txBody>
          <a:bodyPr wrap="square">
            <a:spAutoFit/>
          </a:bodyPr>
          <a:lstStyle/>
          <a:p>
            <a:pPr algn="ctr"/>
            <a:r>
              <a:rPr lang="en-GB" sz="400" b="1" dirty="0">
                <a:solidFill>
                  <a:srgbClr val="333333"/>
                </a:solidFill>
                <a:latin typeface="Source Sans Pro" panose="020B0503030403020204" pitchFamily="34" charset="0"/>
              </a:rPr>
              <a:t> </a:t>
            </a:r>
            <a:endParaRPr lang="en-GB" sz="2000" b="1" dirty="0">
              <a:solidFill>
                <a:srgbClr val="333333"/>
              </a:solidFill>
              <a:latin typeface="Source Sans Pro" panose="020B0503030403020204" pitchFamily="34" charset="0"/>
            </a:endParaRPr>
          </a:p>
          <a:p>
            <a:pPr lvl="1" algn="just">
              <a:lnSpc>
                <a:spcPct val="150000"/>
              </a:lnSpc>
            </a:pPr>
            <a:r>
              <a:rPr lang="en-GB" sz="1600" b="1" dirty="0">
                <a:effectLst/>
                <a:latin typeface="Arial" panose="020B0604020202020204" pitchFamily="34" charset="0"/>
                <a:ea typeface="Times New Roman" panose="02020603050405020304" pitchFamily="18" charset="0"/>
              </a:rPr>
              <a:t>Discuss:</a:t>
            </a:r>
          </a:p>
          <a:p>
            <a:pPr marL="800100" lvl="1" indent="-342900" algn="just">
              <a:lnSpc>
                <a:spcPct val="150000"/>
              </a:lnSpc>
              <a:buFont typeface="+mj-lt"/>
              <a:buAutoNum type="arabicPeriod"/>
            </a:pPr>
            <a:r>
              <a:rPr lang="en-GB" sz="1600" dirty="0">
                <a:effectLst/>
                <a:latin typeface="Arial" panose="020B0604020202020204" pitchFamily="34" charset="0"/>
                <a:ea typeface="Times New Roman" panose="02020603050405020304" pitchFamily="18" charset="0"/>
              </a:rPr>
              <a:t>What could you say to a friend in this situation?</a:t>
            </a:r>
          </a:p>
          <a:p>
            <a:pPr marL="800100" lvl="1" indent="-342900" algn="just">
              <a:lnSpc>
                <a:spcPct val="150000"/>
              </a:lnSpc>
              <a:buFont typeface="+mj-lt"/>
              <a:buAutoNum type="arabicPeriod"/>
            </a:pPr>
            <a:r>
              <a:rPr lang="en-GB" sz="1600" dirty="0">
                <a:effectLst/>
                <a:latin typeface="Arial" panose="020B0604020202020204" pitchFamily="34" charset="0"/>
                <a:ea typeface="Times New Roman" panose="02020603050405020304" pitchFamily="18" charset="0"/>
              </a:rPr>
              <a:t>What could you do to support your friend?</a:t>
            </a:r>
          </a:p>
          <a:p>
            <a:pPr marL="800100" lvl="1" indent="-342900" algn="just">
              <a:lnSpc>
                <a:spcPct val="150000"/>
              </a:lnSpc>
              <a:buFont typeface="+mj-lt"/>
              <a:buAutoNum type="arabicPeriod"/>
            </a:pPr>
            <a:r>
              <a:rPr lang="en-GB" sz="1600" dirty="0">
                <a:effectLst/>
                <a:latin typeface="Arial" panose="020B0604020202020204" pitchFamily="34" charset="0"/>
                <a:ea typeface="Times New Roman" panose="02020603050405020304" pitchFamily="18" charset="0"/>
              </a:rPr>
              <a:t>What would you do if you were worried about your friend’s mental health or their safety?</a:t>
            </a:r>
          </a:p>
        </p:txBody>
      </p:sp>
      <p:sp>
        <p:nvSpPr>
          <p:cNvPr id="6" name="TextBox 5">
            <a:extLst>
              <a:ext uri="{FF2B5EF4-FFF2-40B4-BE49-F238E27FC236}">
                <a16:creationId xmlns:a16="http://schemas.microsoft.com/office/drawing/2014/main" id="{2BDABEBC-0E27-447C-85CD-A6150E86FB27}"/>
              </a:ext>
            </a:extLst>
          </p:cNvPr>
          <p:cNvSpPr txBox="1"/>
          <p:nvPr/>
        </p:nvSpPr>
        <p:spPr>
          <a:xfrm>
            <a:off x="520172" y="1413691"/>
            <a:ext cx="5583116" cy="2031325"/>
          </a:xfrm>
          <a:prstGeom prst="rect">
            <a:avLst/>
          </a:prstGeom>
          <a:noFill/>
        </p:spPr>
        <p:txBody>
          <a:bodyPr wrap="square" rtlCol="0">
            <a:spAutoFit/>
          </a:bodyPr>
          <a:lstStyle/>
          <a:p>
            <a:r>
              <a:rPr lang="en-GB" dirty="0">
                <a:latin typeface="Arial" panose="020B0604020202020204" pitchFamily="34" charset="0"/>
              </a:rPr>
              <a:t>One of your friends tells you that she’s trans. She says that you’re the first person that she’s told and that she’d been really nervous about how you’d react. Your friend doesn’t want you to tell anyone else yet, but has asked you to call her Naomi and use she/her pronouns when it’s just the two of you hanging out.</a:t>
            </a:r>
          </a:p>
        </p:txBody>
      </p:sp>
    </p:spTree>
    <p:extLst>
      <p:ext uri="{BB962C8B-B14F-4D97-AF65-F5344CB8AC3E}">
        <p14:creationId xmlns:p14="http://schemas.microsoft.com/office/powerpoint/2010/main" val="3427601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BEED142C-A5E4-4DED-93DA-AF35B98F59E0}"/>
              </a:ext>
            </a:extLst>
          </p:cNvPr>
          <p:cNvSpPr/>
          <p:nvPr/>
        </p:nvSpPr>
        <p:spPr>
          <a:xfrm>
            <a:off x="329747" y="1391125"/>
            <a:ext cx="6000716" cy="1475167"/>
          </a:xfrm>
          <a:prstGeom prst="rect">
            <a:avLst/>
          </a:prstGeom>
          <a:gradFill>
            <a:gsLst>
              <a:gs pos="100000">
                <a:srgbClr val="C3D7EF"/>
              </a:gs>
              <a:gs pos="100000">
                <a:schemeClr val="accent1">
                  <a:tint val="50000"/>
                  <a:shade val="100000"/>
                  <a:satMod val="350000"/>
                </a:schemeClr>
              </a:gs>
            </a:gsLst>
          </a:gra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GB" dirty="0">
              <a:latin typeface="Arial" panose="020B0604020202020204" pitchFamily="34" charset="0"/>
            </a:endParaRPr>
          </a:p>
        </p:txBody>
      </p:sp>
      <p:sp>
        <p:nvSpPr>
          <p:cNvPr id="2" name="Rectangle 1">
            <a:extLst>
              <a:ext uri="{FF2B5EF4-FFF2-40B4-BE49-F238E27FC236}">
                <a16:creationId xmlns:a16="http://schemas.microsoft.com/office/drawing/2014/main" id="{34FAD4BA-EAA9-4E5E-AD90-69B8E6062F36}"/>
              </a:ext>
            </a:extLst>
          </p:cNvPr>
          <p:cNvSpPr/>
          <p:nvPr/>
        </p:nvSpPr>
        <p:spPr>
          <a:xfrm>
            <a:off x="329746" y="3617965"/>
            <a:ext cx="6000716" cy="1954895"/>
          </a:xfrm>
          <a:prstGeom prst="rect">
            <a:avLst/>
          </a:prstGeom>
          <a:gradFill>
            <a:gsLst>
              <a:gs pos="0">
                <a:schemeClr val="accent4">
                  <a:tint val="100000"/>
                  <a:shade val="100000"/>
                  <a:satMod val="130000"/>
                </a:schemeClr>
              </a:gs>
              <a:gs pos="0">
                <a:schemeClr val="accent4">
                  <a:tint val="50000"/>
                  <a:shade val="100000"/>
                  <a:satMod val="350000"/>
                </a:schemeClr>
              </a:gs>
            </a:gsLst>
          </a:gra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en-GB" dirty="0">
              <a:latin typeface="Arial" panose="020B0604020202020204" pitchFamily="34" charset="0"/>
            </a:endParaRPr>
          </a:p>
        </p:txBody>
      </p:sp>
      <p:sp>
        <p:nvSpPr>
          <p:cNvPr id="12" name="TextBox 11">
            <a:extLst>
              <a:ext uri="{FF2B5EF4-FFF2-40B4-BE49-F238E27FC236}">
                <a16:creationId xmlns:a16="http://schemas.microsoft.com/office/drawing/2014/main" id="{3349018C-CE53-4718-8045-7CBF94F85FC6}"/>
              </a:ext>
            </a:extLst>
          </p:cNvPr>
          <p:cNvSpPr txBox="1"/>
          <p:nvPr/>
        </p:nvSpPr>
        <p:spPr>
          <a:xfrm>
            <a:off x="165889" y="299999"/>
            <a:ext cx="7529428"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effectLst/>
                <a:latin typeface="Arial" panose="020B0604020202020204" pitchFamily="34" charset="0"/>
                <a:ea typeface="Calibri" panose="020F0502020204030204" pitchFamily="34" charset="0"/>
              </a:rPr>
              <a:t>To identify ways to support a friend at a challenging time in their life</a:t>
            </a:r>
            <a:endParaRPr lang="en-GB" sz="2400" u="sng" dirty="0">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4F59DB7B-273F-4EEF-AFB6-DC72121C67B6}"/>
              </a:ext>
            </a:extLst>
          </p:cNvPr>
          <p:cNvSpPr txBox="1"/>
          <p:nvPr/>
        </p:nvSpPr>
        <p:spPr>
          <a:xfrm>
            <a:off x="0" y="3511981"/>
            <a:ext cx="6330462" cy="1954894"/>
          </a:xfrm>
          <a:prstGeom prst="rect">
            <a:avLst/>
          </a:prstGeom>
          <a:noFill/>
        </p:spPr>
        <p:txBody>
          <a:bodyPr wrap="square">
            <a:spAutoFit/>
          </a:bodyPr>
          <a:lstStyle/>
          <a:p>
            <a:pPr algn="ctr"/>
            <a:r>
              <a:rPr lang="en-GB" sz="400" b="1" dirty="0">
                <a:solidFill>
                  <a:srgbClr val="333333"/>
                </a:solidFill>
                <a:latin typeface="Source Sans Pro" panose="020B0503030403020204" pitchFamily="34" charset="0"/>
              </a:rPr>
              <a:t> </a:t>
            </a:r>
            <a:endParaRPr lang="en-GB" sz="2000" b="1" dirty="0">
              <a:solidFill>
                <a:srgbClr val="333333"/>
              </a:solidFill>
              <a:latin typeface="Source Sans Pro" panose="020B0503030403020204" pitchFamily="34" charset="0"/>
            </a:endParaRPr>
          </a:p>
          <a:p>
            <a:pPr lvl="1" algn="just">
              <a:lnSpc>
                <a:spcPct val="150000"/>
              </a:lnSpc>
            </a:pPr>
            <a:r>
              <a:rPr lang="en-GB" sz="1600" b="1" dirty="0">
                <a:effectLst/>
                <a:latin typeface="Arial" panose="020B0604020202020204" pitchFamily="34" charset="0"/>
                <a:ea typeface="Times New Roman" panose="02020603050405020304" pitchFamily="18" charset="0"/>
              </a:rPr>
              <a:t>Discuss:</a:t>
            </a:r>
          </a:p>
          <a:p>
            <a:pPr marL="800100" lvl="1" indent="-342900" algn="just">
              <a:lnSpc>
                <a:spcPct val="150000"/>
              </a:lnSpc>
              <a:buFont typeface="+mj-lt"/>
              <a:buAutoNum type="arabicPeriod"/>
            </a:pPr>
            <a:r>
              <a:rPr lang="en-GB" sz="1600" dirty="0">
                <a:effectLst/>
                <a:latin typeface="Arial" panose="020B0604020202020204" pitchFamily="34" charset="0"/>
                <a:ea typeface="Times New Roman" panose="02020603050405020304" pitchFamily="18" charset="0"/>
              </a:rPr>
              <a:t>What could you say to a friend in this situation?</a:t>
            </a:r>
          </a:p>
          <a:p>
            <a:pPr marL="800100" lvl="1" indent="-342900" algn="just">
              <a:lnSpc>
                <a:spcPct val="150000"/>
              </a:lnSpc>
              <a:buFont typeface="+mj-lt"/>
              <a:buAutoNum type="arabicPeriod"/>
            </a:pPr>
            <a:r>
              <a:rPr lang="en-GB" sz="1600" dirty="0">
                <a:effectLst/>
                <a:latin typeface="Arial" panose="020B0604020202020204" pitchFamily="34" charset="0"/>
                <a:ea typeface="Times New Roman" panose="02020603050405020304" pitchFamily="18" charset="0"/>
              </a:rPr>
              <a:t>What could you do to support your friend?</a:t>
            </a:r>
          </a:p>
          <a:p>
            <a:pPr marL="800100" lvl="1" indent="-342900" algn="just">
              <a:lnSpc>
                <a:spcPct val="150000"/>
              </a:lnSpc>
              <a:buFont typeface="+mj-lt"/>
              <a:buAutoNum type="arabicPeriod"/>
            </a:pPr>
            <a:r>
              <a:rPr lang="en-GB" sz="1600" dirty="0">
                <a:effectLst/>
                <a:latin typeface="Arial" panose="020B0604020202020204" pitchFamily="34" charset="0"/>
                <a:ea typeface="Times New Roman" panose="02020603050405020304" pitchFamily="18" charset="0"/>
              </a:rPr>
              <a:t>What would you do if you were worried about your friend’s mental health or their safety?</a:t>
            </a:r>
          </a:p>
        </p:txBody>
      </p:sp>
      <p:sp>
        <p:nvSpPr>
          <p:cNvPr id="6" name="TextBox 5">
            <a:extLst>
              <a:ext uri="{FF2B5EF4-FFF2-40B4-BE49-F238E27FC236}">
                <a16:creationId xmlns:a16="http://schemas.microsoft.com/office/drawing/2014/main" id="{2BDABEBC-0E27-447C-85CD-A6150E86FB27}"/>
              </a:ext>
            </a:extLst>
          </p:cNvPr>
          <p:cNvSpPr txBox="1"/>
          <p:nvPr/>
        </p:nvSpPr>
        <p:spPr>
          <a:xfrm>
            <a:off x="509953" y="1528543"/>
            <a:ext cx="5600701" cy="1200329"/>
          </a:xfrm>
          <a:prstGeom prst="rect">
            <a:avLst/>
          </a:prstGeom>
          <a:noFill/>
        </p:spPr>
        <p:txBody>
          <a:bodyPr wrap="square" rtlCol="0">
            <a:spAutoFit/>
          </a:bodyPr>
          <a:lstStyle/>
          <a:p>
            <a:r>
              <a:rPr lang="en-GB" dirty="0">
                <a:latin typeface="Arial" panose="020B0604020202020204" pitchFamily="34" charset="0"/>
              </a:rPr>
              <a:t>Your class has a group chat, and you notice that someone made some nasty comments about one of your friends. You don’t know whether your friend has seen the comments or not.</a:t>
            </a:r>
          </a:p>
        </p:txBody>
      </p:sp>
    </p:spTree>
    <p:extLst>
      <p:ext uri="{BB962C8B-B14F-4D97-AF65-F5344CB8AC3E}">
        <p14:creationId xmlns:p14="http://schemas.microsoft.com/office/powerpoint/2010/main" val="267513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BEED142C-A5E4-4DED-93DA-AF35B98F59E0}"/>
              </a:ext>
            </a:extLst>
          </p:cNvPr>
          <p:cNvSpPr/>
          <p:nvPr/>
        </p:nvSpPr>
        <p:spPr>
          <a:xfrm>
            <a:off x="329747" y="1391126"/>
            <a:ext cx="6000716" cy="1396036"/>
          </a:xfrm>
          <a:prstGeom prst="rect">
            <a:avLst/>
          </a:prstGeom>
          <a:gradFill>
            <a:gsLst>
              <a:gs pos="100000">
                <a:srgbClr val="C3D7EF"/>
              </a:gs>
              <a:gs pos="100000">
                <a:schemeClr val="accent1">
                  <a:tint val="50000"/>
                  <a:shade val="100000"/>
                  <a:satMod val="350000"/>
                </a:schemeClr>
              </a:gs>
            </a:gsLst>
          </a:gra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GB" dirty="0">
              <a:latin typeface="Arial" panose="020B0604020202020204" pitchFamily="34" charset="0"/>
            </a:endParaRPr>
          </a:p>
        </p:txBody>
      </p:sp>
      <p:sp>
        <p:nvSpPr>
          <p:cNvPr id="2" name="Rectangle 1">
            <a:extLst>
              <a:ext uri="{FF2B5EF4-FFF2-40B4-BE49-F238E27FC236}">
                <a16:creationId xmlns:a16="http://schemas.microsoft.com/office/drawing/2014/main" id="{34FAD4BA-EAA9-4E5E-AD90-69B8E6062F36}"/>
              </a:ext>
            </a:extLst>
          </p:cNvPr>
          <p:cNvSpPr/>
          <p:nvPr/>
        </p:nvSpPr>
        <p:spPr>
          <a:xfrm>
            <a:off x="329746" y="3617965"/>
            <a:ext cx="6000716" cy="1954895"/>
          </a:xfrm>
          <a:prstGeom prst="rect">
            <a:avLst/>
          </a:prstGeom>
          <a:gradFill>
            <a:gsLst>
              <a:gs pos="0">
                <a:schemeClr val="accent4">
                  <a:tint val="100000"/>
                  <a:shade val="100000"/>
                  <a:satMod val="130000"/>
                </a:schemeClr>
              </a:gs>
              <a:gs pos="0">
                <a:schemeClr val="accent4">
                  <a:tint val="50000"/>
                  <a:shade val="100000"/>
                  <a:satMod val="350000"/>
                </a:schemeClr>
              </a:gs>
            </a:gsLst>
          </a:gra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en-GB" dirty="0">
              <a:latin typeface="Arial" panose="020B0604020202020204" pitchFamily="34" charset="0"/>
            </a:endParaRPr>
          </a:p>
        </p:txBody>
      </p:sp>
      <p:sp>
        <p:nvSpPr>
          <p:cNvPr id="12" name="TextBox 11">
            <a:extLst>
              <a:ext uri="{FF2B5EF4-FFF2-40B4-BE49-F238E27FC236}">
                <a16:creationId xmlns:a16="http://schemas.microsoft.com/office/drawing/2014/main" id="{3349018C-CE53-4718-8045-7CBF94F85FC6}"/>
              </a:ext>
            </a:extLst>
          </p:cNvPr>
          <p:cNvSpPr txBox="1"/>
          <p:nvPr/>
        </p:nvSpPr>
        <p:spPr>
          <a:xfrm>
            <a:off x="165889" y="299999"/>
            <a:ext cx="7529428"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effectLst/>
                <a:latin typeface="Arial" panose="020B0604020202020204" pitchFamily="34" charset="0"/>
                <a:ea typeface="Calibri" panose="020F0502020204030204" pitchFamily="34" charset="0"/>
              </a:rPr>
              <a:t>To identify ways to support a friend at a challenging time in their life</a:t>
            </a:r>
            <a:endParaRPr lang="en-GB" sz="2400" u="sng" dirty="0">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4F59DB7B-273F-4EEF-AFB6-DC72121C67B6}"/>
              </a:ext>
            </a:extLst>
          </p:cNvPr>
          <p:cNvSpPr txBox="1"/>
          <p:nvPr/>
        </p:nvSpPr>
        <p:spPr>
          <a:xfrm>
            <a:off x="0" y="3511981"/>
            <a:ext cx="6330462" cy="1954894"/>
          </a:xfrm>
          <a:prstGeom prst="rect">
            <a:avLst/>
          </a:prstGeom>
          <a:noFill/>
        </p:spPr>
        <p:txBody>
          <a:bodyPr wrap="square">
            <a:spAutoFit/>
          </a:bodyPr>
          <a:lstStyle/>
          <a:p>
            <a:pPr algn="ctr"/>
            <a:r>
              <a:rPr lang="en-GB" sz="400" b="1" dirty="0">
                <a:solidFill>
                  <a:srgbClr val="333333"/>
                </a:solidFill>
                <a:latin typeface="Source Sans Pro" panose="020B0503030403020204" pitchFamily="34" charset="0"/>
              </a:rPr>
              <a:t> </a:t>
            </a:r>
            <a:endParaRPr lang="en-GB" sz="2000" b="1" dirty="0">
              <a:solidFill>
                <a:srgbClr val="333333"/>
              </a:solidFill>
              <a:latin typeface="Source Sans Pro" panose="020B0503030403020204" pitchFamily="34" charset="0"/>
            </a:endParaRPr>
          </a:p>
          <a:p>
            <a:pPr lvl="1" algn="just">
              <a:lnSpc>
                <a:spcPct val="150000"/>
              </a:lnSpc>
            </a:pPr>
            <a:r>
              <a:rPr lang="en-GB" sz="1600" b="1" dirty="0">
                <a:effectLst/>
                <a:latin typeface="Arial" panose="020B0604020202020204" pitchFamily="34" charset="0"/>
                <a:ea typeface="Times New Roman" panose="02020603050405020304" pitchFamily="18" charset="0"/>
              </a:rPr>
              <a:t>Discuss:</a:t>
            </a:r>
          </a:p>
          <a:p>
            <a:pPr marL="800100" lvl="1" indent="-342900" algn="just">
              <a:lnSpc>
                <a:spcPct val="150000"/>
              </a:lnSpc>
              <a:buFont typeface="+mj-lt"/>
              <a:buAutoNum type="arabicPeriod"/>
            </a:pPr>
            <a:r>
              <a:rPr lang="en-GB" sz="1600" dirty="0">
                <a:effectLst/>
                <a:latin typeface="Arial" panose="020B0604020202020204" pitchFamily="34" charset="0"/>
                <a:ea typeface="Times New Roman" panose="02020603050405020304" pitchFamily="18" charset="0"/>
              </a:rPr>
              <a:t>What could you say to a friend in this situation?</a:t>
            </a:r>
          </a:p>
          <a:p>
            <a:pPr marL="800100" lvl="1" indent="-342900" algn="just">
              <a:lnSpc>
                <a:spcPct val="150000"/>
              </a:lnSpc>
              <a:buFont typeface="+mj-lt"/>
              <a:buAutoNum type="arabicPeriod"/>
            </a:pPr>
            <a:r>
              <a:rPr lang="en-GB" sz="1600" dirty="0">
                <a:effectLst/>
                <a:latin typeface="Arial" panose="020B0604020202020204" pitchFamily="34" charset="0"/>
                <a:ea typeface="Times New Roman" panose="02020603050405020304" pitchFamily="18" charset="0"/>
              </a:rPr>
              <a:t>What could you do to support your friend?</a:t>
            </a:r>
          </a:p>
          <a:p>
            <a:pPr marL="800100" lvl="1" indent="-342900" algn="just">
              <a:lnSpc>
                <a:spcPct val="150000"/>
              </a:lnSpc>
              <a:buFont typeface="+mj-lt"/>
              <a:buAutoNum type="arabicPeriod"/>
            </a:pPr>
            <a:r>
              <a:rPr lang="en-GB" sz="1600" dirty="0">
                <a:effectLst/>
                <a:latin typeface="Arial" panose="020B0604020202020204" pitchFamily="34" charset="0"/>
                <a:ea typeface="Times New Roman" panose="02020603050405020304" pitchFamily="18" charset="0"/>
              </a:rPr>
              <a:t>What would you do if you were worried about your friend’s mental health or their safety?</a:t>
            </a:r>
          </a:p>
        </p:txBody>
      </p:sp>
      <p:sp>
        <p:nvSpPr>
          <p:cNvPr id="6" name="TextBox 5">
            <a:extLst>
              <a:ext uri="{FF2B5EF4-FFF2-40B4-BE49-F238E27FC236}">
                <a16:creationId xmlns:a16="http://schemas.microsoft.com/office/drawing/2014/main" id="{2BDABEBC-0E27-447C-85CD-A6150E86FB27}"/>
              </a:ext>
            </a:extLst>
          </p:cNvPr>
          <p:cNvSpPr txBox="1"/>
          <p:nvPr/>
        </p:nvSpPr>
        <p:spPr>
          <a:xfrm>
            <a:off x="571499" y="1488979"/>
            <a:ext cx="5539155" cy="1200329"/>
          </a:xfrm>
          <a:prstGeom prst="rect">
            <a:avLst/>
          </a:prstGeom>
          <a:noFill/>
        </p:spPr>
        <p:txBody>
          <a:bodyPr wrap="square" rtlCol="0">
            <a:spAutoFit/>
          </a:bodyPr>
          <a:lstStyle/>
          <a:p>
            <a:r>
              <a:rPr lang="en-GB" dirty="0">
                <a:latin typeface="Arial" panose="020B0604020202020204" pitchFamily="34" charset="0"/>
              </a:rPr>
              <a:t>One of your friends tells you that he is bi. He tells you that he’s known since Year 6. He wants to come out at school, but is worried that people are going to make fun of him.</a:t>
            </a:r>
          </a:p>
        </p:txBody>
      </p:sp>
    </p:spTree>
    <p:extLst>
      <p:ext uri="{BB962C8B-B14F-4D97-AF65-F5344CB8AC3E}">
        <p14:creationId xmlns:p14="http://schemas.microsoft.com/office/powerpoint/2010/main" val="2655036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299999"/>
            <a:ext cx="7529428"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effectLst/>
                <a:latin typeface="Arial" panose="020B0604020202020204" pitchFamily="34" charset="0"/>
                <a:ea typeface="Calibri" panose="020F0502020204030204" pitchFamily="34" charset="0"/>
              </a:rPr>
              <a:t>To identify ways to support a friend at a challenging time in their life</a:t>
            </a:r>
            <a:endParaRPr lang="en-GB" sz="2400" u="sng" dirty="0">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4F59DB7B-273F-4EEF-AFB6-DC72121C67B6}"/>
              </a:ext>
            </a:extLst>
          </p:cNvPr>
          <p:cNvSpPr txBox="1"/>
          <p:nvPr/>
        </p:nvSpPr>
        <p:spPr>
          <a:xfrm>
            <a:off x="0" y="1009054"/>
            <a:ext cx="6330462" cy="639406"/>
          </a:xfrm>
          <a:prstGeom prst="rect">
            <a:avLst/>
          </a:prstGeom>
          <a:noFill/>
        </p:spPr>
        <p:txBody>
          <a:bodyPr wrap="square">
            <a:spAutoFit/>
          </a:bodyPr>
          <a:lstStyle/>
          <a:p>
            <a:pPr algn="ctr"/>
            <a:r>
              <a:rPr lang="en-GB" sz="400" b="1" dirty="0">
                <a:solidFill>
                  <a:srgbClr val="333333"/>
                </a:solidFill>
                <a:latin typeface="Source Sans Pro" panose="020B0503030403020204" pitchFamily="34" charset="0"/>
              </a:rPr>
              <a:t> </a:t>
            </a:r>
            <a:endParaRPr lang="en-GB" sz="2000" b="1" dirty="0">
              <a:solidFill>
                <a:srgbClr val="333333"/>
              </a:solidFill>
              <a:latin typeface="Source Sans Pro" panose="020B0503030403020204" pitchFamily="34" charset="0"/>
            </a:endParaRPr>
          </a:p>
          <a:p>
            <a:pPr lvl="1" algn="just">
              <a:lnSpc>
                <a:spcPct val="150000"/>
              </a:lnSpc>
            </a:pPr>
            <a:r>
              <a:rPr lang="en-GB" sz="2400" b="1" dirty="0">
                <a:effectLst/>
                <a:latin typeface="Arial" panose="020B0604020202020204" pitchFamily="34" charset="0"/>
                <a:ea typeface="Times New Roman" panose="02020603050405020304" pitchFamily="18" charset="0"/>
              </a:rPr>
              <a:t>Reporting bullying</a:t>
            </a:r>
          </a:p>
        </p:txBody>
      </p:sp>
      <p:sp>
        <p:nvSpPr>
          <p:cNvPr id="3" name="TextBox 2">
            <a:extLst>
              <a:ext uri="{FF2B5EF4-FFF2-40B4-BE49-F238E27FC236}">
                <a16:creationId xmlns:a16="http://schemas.microsoft.com/office/drawing/2014/main" id="{8D8F37B4-F880-4FE3-9568-C69EEEEFD5E5}"/>
              </a:ext>
            </a:extLst>
          </p:cNvPr>
          <p:cNvSpPr txBox="1"/>
          <p:nvPr/>
        </p:nvSpPr>
        <p:spPr>
          <a:xfrm>
            <a:off x="467157" y="1625099"/>
            <a:ext cx="3416384" cy="369332"/>
          </a:xfrm>
          <a:prstGeom prst="rect">
            <a:avLst/>
          </a:prstGeom>
          <a:noFill/>
        </p:spPr>
        <p:txBody>
          <a:bodyPr wrap="none" rtlCol="0">
            <a:spAutoFit/>
          </a:bodyPr>
          <a:lstStyle/>
          <a:p>
            <a:r>
              <a:rPr lang="en-GB" dirty="0">
                <a:latin typeface="Arial" panose="020B0604020202020204" pitchFamily="34" charset="0"/>
              </a:rPr>
              <a:t>To report bullying, you should…</a:t>
            </a:r>
          </a:p>
        </p:txBody>
      </p:sp>
      <p:sp>
        <p:nvSpPr>
          <p:cNvPr id="9" name="TextBox 8">
            <a:extLst>
              <a:ext uri="{FF2B5EF4-FFF2-40B4-BE49-F238E27FC236}">
                <a16:creationId xmlns:a16="http://schemas.microsoft.com/office/drawing/2014/main" id="{4FE573EA-E31E-4B1C-AD50-8C9992292B2A}"/>
              </a:ext>
            </a:extLst>
          </p:cNvPr>
          <p:cNvSpPr txBox="1"/>
          <p:nvPr/>
        </p:nvSpPr>
        <p:spPr>
          <a:xfrm>
            <a:off x="0" y="2066448"/>
            <a:ext cx="6330462" cy="639406"/>
          </a:xfrm>
          <a:prstGeom prst="rect">
            <a:avLst/>
          </a:prstGeom>
          <a:noFill/>
        </p:spPr>
        <p:txBody>
          <a:bodyPr wrap="square">
            <a:spAutoFit/>
          </a:bodyPr>
          <a:lstStyle/>
          <a:p>
            <a:pPr algn="ctr"/>
            <a:r>
              <a:rPr lang="en-GB" sz="400" b="1" dirty="0">
                <a:solidFill>
                  <a:srgbClr val="333333"/>
                </a:solidFill>
                <a:latin typeface="Source Sans Pro" panose="020B0503030403020204" pitchFamily="34" charset="0"/>
              </a:rPr>
              <a:t> </a:t>
            </a:r>
            <a:endParaRPr lang="en-GB" sz="2000" b="1" dirty="0">
              <a:solidFill>
                <a:srgbClr val="333333"/>
              </a:solidFill>
              <a:latin typeface="Source Sans Pro" panose="020B0503030403020204" pitchFamily="34" charset="0"/>
            </a:endParaRPr>
          </a:p>
          <a:p>
            <a:pPr lvl="1" algn="just">
              <a:lnSpc>
                <a:spcPct val="150000"/>
              </a:lnSpc>
            </a:pPr>
            <a:r>
              <a:rPr lang="en-GB" sz="2400" b="1" dirty="0">
                <a:latin typeface="Arial" panose="020B0604020202020204" pitchFamily="34" charset="0"/>
                <a:ea typeface="Times New Roman" panose="02020603050405020304" pitchFamily="18" charset="0"/>
              </a:rPr>
              <a:t>Keeping our friends safe</a:t>
            </a:r>
            <a:endParaRPr lang="en-GB" sz="2400" b="1" dirty="0">
              <a:effectLst/>
              <a:latin typeface="Arial" panose="020B0604020202020204" pitchFamily="34" charset="0"/>
              <a:ea typeface="Times New Roman" panose="02020603050405020304" pitchFamily="18" charset="0"/>
            </a:endParaRPr>
          </a:p>
        </p:txBody>
      </p:sp>
      <p:sp>
        <p:nvSpPr>
          <p:cNvPr id="11" name="TextBox 10">
            <a:extLst>
              <a:ext uri="{FF2B5EF4-FFF2-40B4-BE49-F238E27FC236}">
                <a16:creationId xmlns:a16="http://schemas.microsoft.com/office/drawing/2014/main" id="{3DF92034-976B-43F1-8276-2DACCE1584E9}"/>
              </a:ext>
            </a:extLst>
          </p:cNvPr>
          <p:cNvSpPr txBox="1"/>
          <p:nvPr/>
        </p:nvSpPr>
        <p:spPr>
          <a:xfrm>
            <a:off x="467835" y="2722282"/>
            <a:ext cx="6101183" cy="369332"/>
          </a:xfrm>
          <a:prstGeom prst="rect">
            <a:avLst/>
          </a:prstGeom>
          <a:noFill/>
        </p:spPr>
        <p:txBody>
          <a:bodyPr wrap="square">
            <a:spAutoFit/>
          </a:bodyPr>
          <a:lstStyle/>
          <a:p>
            <a:r>
              <a:rPr lang="en-GB" dirty="0">
                <a:latin typeface="Arial" panose="020B0604020202020204" pitchFamily="34" charset="0"/>
              </a:rPr>
              <a:t>If you’re worried about a friend’s mental health or safety…</a:t>
            </a:r>
          </a:p>
        </p:txBody>
      </p:sp>
      <p:sp>
        <p:nvSpPr>
          <p:cNvPr id="13" name="TextBox 12">
            <a:extLst>
              <a:ext uri="{FF2B5EF4-FFF2-40B4-BE49-F238E27FC236}">
                <a16:creationId xmlns:a16="http://schemas.microsoft.com/office/drawing/2014/main" id="{FA0B8D98-F486-49CB-A57E-AB7472206CC5}"/>
              </a:ext>
            </a:extLst>
          </p:cNvPr>
          <p:cNvSpPr txBox="1"/>
          <p:nvPr/>
        </p:nvSpPr>
        <p:spPr>
          <a:xfrm>
            <a:off x="26377" y="3091614"/>
            <a:ext cx="6330462" cy="639406"/>
          </a:xfrm>
          <a:prstGeom prst="rect">
            <a:avLst/>
          </a:prstGeom>
          <a:noFill/>
        </p:spPr>
        <p:txBody>
          <a:bodyPr wrap="square">
            <a:spAutoFit/>
          </a:bodyPr>
          <a:lstStyle/>
          <a:p>
            <a:pPr algn="ctr"/>
            <a:r>
              <a:rPr lang="en-GB" sz="400" b="1" dirty="0">
                <a:solidFill>
                  <a:srgbClr val="333333"/>
                </a:solidFill>
                <a:latin typeface="Source Sans Pro" panose="020B0503030403020204" pitchFamily="34" charset="0"/>
              </a:rPr>
              <a:t> </a:t>
            </a:r>
            <a:endParaRPr lang="en-GB" sz="2000" b="1" dirty="0">
              <a:solidFill>
                <a:srgbClr val="333333"/>
              </a:solidFill>
              <a:latin typeface="Source Sans Pro" panose="020B0503030403020204" pitchFamily="34" charset="0"/>
            </a:endParaRPr>
          </a:p>
          <a:p>
            <a:pPr lvl="1" algn="just">
              <a:lnSpc>
                <a:spcPct val="150000"/>
              </a:lnSpc>
            </a:pPr>
            <a:r>
              <a:rPr lang="en-GB" sz="2400" b="1" dirty="0">
                <a:latin typeface="Arial" panose="020B0604020202020204" pitchFamily="34" charset="0"/>
                <a:ea typeface="Times New Roman" panose="02020603050405020304" pitchFamily="18" charset="0"/>
              </a:rPr>
              <a:t>Confidential support</a:t>
            </a:r>
            <a:endParaRPr lang="en-GB" sz="2400" b="1" dirty="0">
              <a:effectLst/>
              <a:latin typeface="Arial" panose="020B0604020202020204" pitchFamily="34" charset="0"/>
              <a:ea typeface="Times New Roman" panose="02020603050405020304" pitchFamily="18" charset="0"/>
            </a:endParaRPr>
          </a:p>
        </p:txBody>
      </p:sp>
      <p:sp>
        <p:nvSpPr>
          <p:cNvPr id="14" name="TextBox 13">
            <a:extLst>
              <a:ext uri="{FF2B5EF4-FFF2-40B4-BE49-F238E27FC236}">
                <a16:creationId xmlns:a16="http://schemas.microsoft.com/office/drawing/2014/main" id="{762D58BC-5A10-41D2-9ACA-FEAB8BB6745B}"/>
              </a:ext>
            </a:extLst>
          </p:cNvPr>
          <p:cNvSpPr txBox="1"/>
          <p:nvPr/>
        </p:nvSpPr>
        <p:spPr>
          <a:xfrm>
            <a:off x="494212" y="3747448"/>
            <a:ext cx="6101183" cy="2308324"/>
          </a:xfrm>
          <a:prstGeom prst="rect">
            <a:avLst/>
          </a:prstGeom>
          <a:noFill/>
        </p:spPr>
        <p:txBody>
          <a:bodyPr wrap="square">
            <a:spAutoFit/>
          </a:bodyPr>
          <a:lstStyle/>
          <a:p>
            <a:pPr algn="l"/>
            <a:r>
              <a:rPr lang="en-GB" b="1" i="0" dirty="0">
                <a:solidFill>
                  <a:srgbClr val="0C0C0C"/>
                </a:solidFill>
                <a:effectLst/>
                <a:latin typeface="Arial" panose="020B0604020202020204" pitchFamily="34" charset="0"/>
                <a:cs typeface="Arial" panose="020B0604020202020204" pitchFamily="34" charset="0"/>
              </a:rPr>
              <a:t>Childline</a:t>
            </a:r>
          </a:p>
          <a:p>
            <a:r>
              <a:rPr lang="en-GB" i="0" dirty="0">
                <a:solidFill>
                  <a:srgbClr val="000000"/>
                </a:solidFill>
                <a:effectLst/>
                <a:latin typeface="Arial" panose="020B0604020202020204" pitchFamily="34" charset="0"/>
                <a:cs typeface="Arial" panose="020B0604020202020204" pitchFamily="34" charset="0"/>
              </a:rPr>
              <a:t>0800 1111</a:t>
            </a:r>
            <a:endParaRPr lang="en-GB" dirty="0">
              <a:latin typeface="Arial" panose="020B0604020202020204" pitchFamily="34" charset="0"/>
              <a:cs typeface="Arial" panose="020B0604020202020204" pitchFamily="34" charset="0"/>
            </a:endParaRPr>
          </a:p>
          <a:p>
            <a:pPr algn="l"/>
            <a:r>
              <a:rPr lang="en-GB" dirty="0">
                <a:latin typeface="Arial" panose="020B0604020202020204" pitchFamily="34" charset="0"/>
                <a:cs typeface="Arial" panose="020B0604020202020204" pitchFamily="34" charset="0"/>
                <a:hlinkClick r:id="rId3"/>
              </a:rPr>
              <a:t>https://www.childline.org.uk/</a:t>
            </a:r>
            <a:endParaRPr lang="en-GB" dirty="0">
              <a:latin typeface="Arial" panose="020B0604020202020204" pitchFamily="34" charset="0"/>
              <a:cs typeface="Arial" panose="020B0604020202020204" pitchFamily="34" charset="0"/>
            </a:endParaRPr>
          </a:p>
          <a:p>
            <a:pPr algn="l"/>
            <a:endParaRPr lang="en-GB" b="1" i="0" dirty="0">
              <a:solidFill>
                <a:srgbClr val="000000"/>
              </a:solidFill>
              <a:effectLst/>
              <a:latin typeface="Arial" panose="020B0604020202020204" pitchFamily="34" charset="0"/>
              <a:cs typeface="Arial" panose="020B0604020202020204" pitchFamily="34" charset="0"/>
            </a:endParaRPr>
          </a:p>
          <a:p>
            <a:pPr algn="l"/>
            <a:r>
              <a:rPr lang="en-GB" b="1" dirty="0">
                <a:solidFill>
                  <a:srgbClr val="000000"/>
                </a:solidFill>
                <a:latin typeface="Arial" panose="020B0604020202020204" pitchFamily="34" charset="0"/>
                <a:cs typeface="Arial" panose="020B0604020202020204" pitchFamily="34" charset="0"/>
              </a:rPr>
              <a:t>Papyrus</a:t>
            </a:r>
          </a:p>
          <a:p>
            <a:pPr algn="l"/>
            <a:r>
              <a:rPr lang="en-GB" i="0" dirty="0">
                <a:solidFill>
                  <a:srgbClr val="000000"/>
                </a:solidFill>
                <a:effectLst/>
                <a:latin typeface="Arial" panose="020B0604020202020204" pitchFamily="34" charset="0"/>
                <a:cs typeface="Arial" panose="020B0604020202020204" pitchFamily="34" charset="0"/>
              </a:rPr>
              <a:t>08000 684141</a:t>
            </a:r>
            <a:r>
              <a:rPr lang="en-GB" dirty="0">
                <a:solidFill>
                  <a:srgbClr val="000000"/>
                </a:solidFill>
                <a:latin typeface="Arial" panose="020B0604020202020204" pitchFamily="34" charset="0"/>
                <a:cs typeface="Arial" panose="020B0604020202020204" pitchFamily="34" charset="0"/>
              </a:rPr>
              <a:t> or </a:t>
            </a:r>
            <a:r>
              <a:rPr lang="en-GB" i="0" dirty="0">
                <a:solidFill>
                  <a:srgbClr val="000000"/>
                </a:solidFill>
                <a:effectLst/>
                <a:latin typeface="Arial" panose="020B0604020202020204" pitchFamily="34" charset="0"/>
                <a:cs typeface="Arial" panose="020B0604020202020204" pitchFamily="34" charset="0"/>
              </a:rPr>
              <a:t>07860 03996</a:t>
            </a:r>
          </a:p>
          <a:p>
            <a:pPr algn="l"/>
            <a:r>
              <a:rPr lang="en-GB" i="0" dirty="0">
                <a:solidFill>
                  <a:srgbClr val="000000"/>
                </a:solidFill>
                <a:effectLst/>
                <a:latin typeface="Arial" panose="020B0604020202020204" pitchFamily="34" charset="0"/>
                <a:cs typeface="Arial" panose="020B0604020202020204" pitchFamily="34" charset="0"/>
                <a:hlinkClick r:id="rId4"/>
              </a:rPr>
              <a:t>https://www.papyrus-uk.org/</a:t>
            </a:r>
            <a:r>
              <a:rPr lang="en-GB" i="0" dirty="0">
                <a:solidFill>
                  <a:srgbClr val="000000"/>
                </a:solidFill>
                <a:effectLst/>
                <a:latin typeface="Arial" panose="020B0604020202020204" pitchFamily="34" charset="0"/>
                <a:cs typeface="Arial" panose="020B0604020202020204" pitchFamily="34" charset="0"/>
              </a:rPr>
              <a:t> </a:t>
            </a:r>
          </a:p>
          <a:p>
            <a:pPr algn="l"/>
            <a:r>
              <a:rPr lang="en-GB" i="0" u="sng" dirty="0">
                <a:solidFill>
                  <a:srgbClr val="0C0C0C"/>
                </a:solidFill>
                <a:effectLst/>
                <a:latin typeface="Arial" panose="020B0604020202020204" pitchFamily="34" charset="0"/>
                <a:cs typeface="Arial" panose="020B0604020202020204" pitchFamily="34" charset="0"/>
                <a:hlinkClick r:id="rId5"/>
              </a:rPr>
              <a:t>pat@papyrus-uk.org</a:t>
            </a:r>
            <a:endParaRPr lang="en-GB" i="0" dirty="0">
              <a:solidFill>
                <a:srgbClr val="000000"/>
              </a:solidFill>
              <a:effectLst/>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86781866-0996-49F6-89EA-6ACB08258904}"/>
              </a:ext>
            </a:extLst>
          </p:cNvPr>
          <p:cNvSpPr txBox="1"/>
          <p:nvPr/>
        </p:nvSpPr>
        <p:spPr>
          <a:xfrm>
            <a:off x="4695092" y="3731020"/>
            <a:ext cx="4572000" cy="923330"/>
          </a:xfrm>
          <a:prstGeom prst="rect">
            <a:avLst/>
          </a:prstGeom>
          <a:noFill/>
        </p:spPr>
        <p:txBody>
          <a:bodyPr wrap="square">
            <a:spAutoFit/>
          </a:bodyPr>
          <a:lstStyle/>
          <a:p>
            <a:pPr algn="l"/>
            <a:r>
              <a:rPr lang="en-GB" b="1" dirty="0" err="1">
                <a:solidFill>
                  <a:srgbClr val="000000"/>
                </a:solidFill>
                <a:latin typeface="Arial" panose="020B0604020202020204" pitchFamily="34" charset="0"/>
                <a:cs typeface="Arial" panose="020B0604020202020204" pitchFamily="34" charset="0"/>
              </a:rPr>
              <a:t>YoungMinds</a:t>
            </a:r>
            <a:endParaRPr lang="en-GB" b="1" dirty="0">
              <a:solidFill>
                <a:srgbClr val="000000"/>
              </a:solidFill>
              <a:latin typeface="Arial" panose="020B0604020202020204" pitchFamily="34" charset="0"/>
              <a:cs typeface="Arial" panose="020B0604020202020204" pitchFamily="34" charset="0"/>
            </a:endParaRPr>
          </a:p>
          <a:p>
            <a:pPr algn="l"/>
            <a:r>
              <a:rPr lang="en-GB" i="0" dirty="0">
                <a:solidFill>
                  <a:srgbClr val="000000"/>
                </a:solidFill>
                <a:effectLst/>
                <a:latin typeface="Arial" panose="020B0604020202020204" pitchFamily="34" charset="0"/>
                <a:cs typeface="Arial" panose="020B0604020202020204" pitchFamily="34" charset="0"/>
              </a:rPr>
              <a:t>Text YM to 85258 </a:t>
            </a:r>
          </a:p>
          <a:p>
            <a:pPr algn="l"/>
            <a:r>
              <a:rPr lang="en-GB" i="0" dirty="0">
                <a:solidFill>
                  <a:srgbClr val="000000"/>
                </a:solidFill>
                <a:effectLst/>
                <a:latin typeface="Arial" panose="020B0604020202020204" pitchFamily="34" charset="0"/>
                <a:cs typeface="Arial" panose="020B0604020202020204" pitchFamily="34" charset="0"/>
                <a:hlinkClick r:id="rId6"/>
              </a:rPr>
              <a:t>https://youngminds.org.uk/</a:t>
            </a:r>
            <a:r>
              <a:rPr lang="en-GB" dirty="0">
                <a:solidFill>
                  <a:srgbClr val="000000"/>
                </a:solidFill>
                <a:latin typeface="Arial" panose="020B0604020202020204" pitchFamily="34" charset="0"/>
                <a:cs typeface="Arial" panose="020B0604020202020204" pitchFamily="34" charset="0"/>
              </a:rPr>
              <a:t> </a:t>
            </a:r>
            <a:endParaRPr lang="en-GB" i="0" dirty="0">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3862807"/>
      </p:ext>
    </p:extLst>
  </p:cSld>
  <p:clrMapOvr>
    <a:masterClrMapping/>
  </p:clrMapOvr>
</p:sld>
</file>

<file path=ppt/theme/theme1.xml><?xml version="1.0" encoding="utf-8"?>
<a:theme xmlns:a="http://schemas.openxmlformats.org/drawingml/2006/main" name="Stonewall_PP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Stonewall_PP_Template.potx</Template>
  <TotalTime>0</TotalTime>
  <Words>1694</Words>
  <Application>Microsoft Office PowerPoint</Application>
  <PresentationFormat>On-screen Show (4:3)</PresentationFormat>
  <Paragraphs>145</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Source Sans Pro</vt:lpstr>
      <vt:lpstr>Symbol</vt:lpstr>
      <vt:lpstr>Stonewall_PP_Template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2021-01-05T16:07:22Z</dcterms:created>
  <dcterms:modified xsi:type="dcterms:W3CDTF">2022-09-26T20:45:55Z</dcterms:modified>
</cp:coreProperties>
</file>